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51" r:id="rId1"/>
  </p:sldMasterIdLst>
  <p:notesMasterIdLst>
    <p:notesMasterId r:id="rId46"/>
  </p:notesMasterIdLst>
  <p:handoutMasterIdLst>
    <p:handoutMasterId r:id="rId47"/>
  </p:handoutMasterIdLst>
  <p:sldIdLst>
    <p:sldId id="300" r:id="rId2"/>
    <p:sldId id="301" r:id="rId3"/>
    <p:sldId id="352" r:id="rId4"/>
    <p:sldId id="353" r:id="rId5"/>
    <p:sldId id="391" r:id="rId6"/>
    <p:sldId id="354" r:id="rId7"/>
    <p:sldId id="392" r:id="rId8"/>
    <p:sldId id="355" r:id="rId9"/>
    <p:sldId id="396" r:id="rId10"/>
    <p:sldId id="397" r:id="rId11"/>
    <p:sldId id="394" r:id="rId12"/>
    <p:sldId id="393" r:id="rId13"/>
    <p:sldId id="356" r:id="rId14"/>
    <p:sldId id="357" r:id="rId15"/>
    <p:sldId id="358" r:id="rId16"/>
    <p:sldId id="400" r:id="rId17"/>
    <p:sldId id="359" r:id="rId18"/>
    <p:sldId id="360" r:id="rId19"/>
    <p:sldId id="361" r:id="rId20"/>
    <p:sldId id="363" r:id="rId21"/>
    <p:sldId id="364" r:id="rId22"/>
    <p:sldId id="365" r:id="rId23"/>
    <p:sldId id="366" r:id="rId24"/>
    <p:sldId id="367" r:id="rId25"/>
    <p:sldId id="368" r:id="rId26"/>
    <p:sldId id="369" r:id="rId27"/>
    <p:sldId id="375" r:id="rId28"/>
    <p:sldId id="395" r:id="rId29"/>
    <p:sldId id="373" r:id="rId30"/>
    <p:sldId id="374" r:id="rId31"/>
    <p:sldId id="376" r:id="rId32"/>
    <p:sldId id="370" r:id="rId33"/>
    <p:sldId id="377" r:id="rId34"/>
    <p:sldId id="378" r:id="rId35"/>
    <p:sldId id="379" r:id="rId36"/>
    <p:sldId id="380" r:id="rId37"/>
    <p:sldId id="381" r:id="rId38"/>
    <p:sldId id="383" r:id="rId39"/>
    <p:sldId id="385" r:id="rId40"/>
    <p:sldId id="384" r:id="rId41"/>
    <p:sldId id="386" r:id="rId42"/>
    <p:sldId id="351" r:id="rId43"/>
    <p:sldId id="401" r:id="rId44"/>
    <p:sldId id="399" r:id="rId45"/>
  </p:sldIdLst>
  <p:sldSz cx="9144000" cy="6858000" type="screen4x3"/>
  <p:notesSz cx="7315200" cy="9601200"/>
  <p:embeddedFontLst>
    <p:embeddedFont>
      <p:font typeface="Arial Narrow" panose="020B0606020202030204" pitchFamily="34" charset="0"/>
      <p:regular r:id="rId48"/>
      <p:bold r:id="rId49"/>
      <p:italic r:id="rId50"/>
      <p:boldItalic r:id="rId51"/>
    </p:embeddedFont>
    <p:embeddedFont>
      <p:font typeface="Tahoma" panose="020B0604030504040204" pitchFamily="34" charset="0"/>
      <p:regular r:id="rId52"/>
      <p:bold r:id="rId53"/>
    </p:embeddedFont>
  </p:embeddedFontLst>
  <p:defaultTex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8" autoAdjust="0"/>
    <p:restoredTop sz="86577" autoAdjust="0"/>
  </p:normalViewPr>
  <p:slideViewPr>
    <p:cSldViewPr>
      <p:cViewPr varScale="1">
        <p:scale>
          <a:sx n="42" d="100"/>
          <a:sy n="42" d="100"/>
        </p:scale>
        <p:origin x="110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92"/>
    </p:cViewPr>
  </p:sorterViewPr>
  <p:notesViewPr>
    <p:cSldViewPr>
      <p:cViewPr varScale="1">
        <p:scale>
          <a:sx n="60" d="100"/>
          <a:sy n="60" d="100"/>
        </p:scale>
        <p:origin x="-1362" y="-78"/>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30CA20C-6068-9D11-7AD4-199846668041}"/>
              </a:ext>
            </a:extLst>
          </p:cNvPr>
          <p:cNvSpPr>
            <a:spLocks noGrp="1" noChangeArrowheads="1"/>
          </p:cNvSpPr>
          <p:nvPr>
            <p:ph type="hdr" sz="quarter"/>
          </p:nvPr>
        </p:nvSpPr>
        <p:spPr bwMode="auto">
          <a:xfrm>
            <a:off x="0" y="152400"/>
            <a:ext cx="7315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t" anchorCtr="0" compatLnSpc="1">
            <a:prstTxWarp prst="textNoShape">
              <a:avLst/>
            </a:prstTxWarp>
          </a:bodyPr>
          <a:lstStyle>
            <a:lvl1pPr algn="ctr" defTabSz="966788" eaLnBrk="0" hangingPunct="0">
              <a:defRPr sz="1200">
                <a:latin typeface="Arial Narrow" panose="020B0604020202020204" pitchFamily="34" charset="0"/>
              </a:defRPr>
            </a:lvl1pPr>
          </a:lstStyle>
          <a:p>
            <a:pPr eaLnBrk="1" hangingPunct="1"/>
            <a:r>
              <a:rPr lang="en-US" altLang="en-US" sz="1300" dirty="0">
                <a:latin typeface="Tahoma" panose="020B0604030504040204" pitchFamily="34" charset="0"/>
              </a:rPr>
              <a:t>Vetting Playing the Investment Piano With Both Hands (#1)</a:t>
            </a:r>
          </a:p>
          <a:p>
            <a:pPr eaLnBrk="1" hangingPunct="1"/>
            <a:r>
              <a:rPr lang="en-US" altLang="en-US" sz="1100" dirty="0">
                <a:latin typeface="Tahoma" panose="020B0604030504040204" pitchFamily="34" charset="0"/>
              </a:rPr>
              <a:t>Saul Seinberg</a:t>
            </a:r>
            <a:r>
              <a:rPr lang="en-US" altLang="en-US" dirty="0"/>
              <a:t> --  </a:t>
            </a:r>
            <a:r>
              <a:rPr lang="en-US" altLang="en-US" dirty="0" err="1"/>
              <a:t>saul.seinberg@gmail.com</a:t>
            </a:r>
            <a:endParaRPr lang="en-US" altLang="en-US" dirty="0"/>
          </a:p>
          <a:p>
            <a:r>
              <a:rPr lang="en-US" altLang="en-US" dirty="0"/>
              <a:t>Seminar ID:  IE9136</a:t>
            </a:r>
          </a:p>
        </p:txBody>
      </p:sp>
      <p:sp>
        <p:nvSpPr>
          <p:cNvPr id="81926" name="Rectangle 6">
            <a:extLst>
              <a:ext uri="{FF2B5EF4-FFF2-40B4-BE49-F238E27FC236}">
                <a16:creationId xmlns:a16="http://schemas.microsoft.com/office/drawing/2014/main" id="{7BA7EDB1-14FB-C642-46E3-B609FC0D5DF5}"/>
              </a:ext>
            </a:extLst>
          </p:cNvPr>
          <p:cNvSpPr>
            <a:spLocks noGrp="1" noChangeArrowheads="1"/>
          </p:cNvSpPr>
          <p:nvPr>
            <p:ph type="ftr" sz="quarter" idx="2"/>
          </p:nvPr>
        </p:nvSpPr>
        <p:spPr bwMode="auto">
          <a:xfrm>
            <a:off x="1981200" y="891540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b" anchorCtr="0" compatLnSpc="1">
            <a:prstTxWarp prst="textNoShape">
              <a:avLst/>
            </a:prstTxWarp>
          </a:bodyPr>
          <a:lstStyle>
            <a:lvl1pPr algn="ctr">
              <a:defRPr sz="1100"/>
            </a:lvl1pPr>
          </a:lstStyle>
          <a:p>
            <a:r>
              <a:rPr lang="en-US" altLang="en-US"/>
              <a:t>InvestEd 2009</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3F55129-AE0A-22AB-957E-169010D90682}"/>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t" anchorCtr="0" compatLnSpc="1">
            <a:prstTxWarp prst="textNoShape">
              <a:avLst/>
            </a:prstTxWarp>
          </a:bodyPr>
          <a:lstStyle>
            <a:lvl1pPr defTabSz="966788">
              <a:defRPr sz="1300">
                <a:latin typeface="Times New Roman" panose="02020603050405020304" pitchFamily="18" charset="0"/>
              </a:defRPr>
            </a:lvl1pPr>
          </a:lstStyle>
          <a:p>
            <a:endParaRPr lang="en-US" altLang="en-US"/>
          </a:p>
        </p:txBody>
      </p:sp>
      <p:sp>
        <p:nvSpPr>
          <p:cNvPr id="29699" name="Rectangle 3">
            <a:extLst>
              <a:ext uri="{FF2B5EF4-FFF2-40B4-BE49-F238E27FC236}">
                <a16:creationId xmlns:a16="http://schemas.microsoft.com/office/drawing/2014/main" id="{27B2CBEE-B715-B0A0-716D-122855BA76DD}"/>
              </a:ext>
            </a:extLst>
          </p:cNvPr>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t" anchorCtr="0" compatLnSpc="1">
            <a:prstTxWarp prst="textNoShape">
              <a:avLst/>
            </a:prstTxWarp>
          </a:bodyPr>
          <a:lstStyle>
            <a:lvl1pPr algn="r" defTabSz="966788">
              <a:defRPr sz="1300">
                <a:latin typeface="Times New Roman" panose="02020603050405020304" pitchFamily="18" charset="0"/>
              </a:defRPr>
            </a:lvl1pPr>
          </a:lstStyle>
          <a:p>
            <a:endParaRPr lang="en-US" altLang="en-US"/>
          </a:p>
        </p:txBody>
      </p:sp>
      <p:sp>
        <p:nvSpPr>
          <p:cNvPr id="29700" name="Rectangle 4">
            <a:extLst>
              <a:ext uri="{FF2B5EF4-FFF2-40B4-BE49-F238E27FC236}">
                <a16:creationId xmlns:a16="http://schemas.microsoft.com/office/drawing/2014/main" id="{CE3AC45D-F9AA-F5C0-54E0-A6BEF47DCE75}"/>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a:extLst>
              <a:ext uri="{FF2B5EF4-FFF2-40B4-BE49-F238E27FC236}">
                <a16:creationId xmlns:a16="http://schemas.microsoft.com/office/drawing/2014/main" id="{433485F2-7CC9-19DE-F91F-8442207C329C}"/>
              </a:ext>
            </a:extLst>
          </p:cNvPr>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2" name="Rectangle 6">
            <a:extLst>
              <a:ext uri="{FF2B5EF4-FFF2-40B4-BE49-F238E27FC236}">
                <a16:creationId xmlns:a16="http://schemas.microsoft.com/office/drawing/2014/main" id="{89F43710-BEB2-37B5-DFA9-E2EA8D2E7B9F}"/>
              </a:ext>
            </a:extLst>
          </p:cNvPr>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b" anchorCtr="0" compatLnSpc="1">
            <a:prstTxWarp prst="textNoShape">
              <a:avLst/>
            </a:prstTxWarp>
          </a:bodyPr>
          <a:lstStyle>
            <a:lvl1pPr defTabSz="966788">
              <a:defRPr sz="1300">
                <a:latin typeface="Times New Roman" panose="02020603050405020304" pitchFamily="18" charset="0"/>
              </a:defRPr>
            </a:lvl1pPr>
          </a:lstStyle>
          <a:p>
            <a:endParaRPr lang="en-US" altLang="en-US"/>
          </a:p>
        </p:txBody>
      </p:sp>
      <p:sp>
        <p:nvSpPr>
          <p:cNvPr id="29703" name="Rectangle 7">
            <a:extLst>
              <a:ext uri="{FF2B5EF4-FFF2-40B4-BE49-F238E27FC236}">
                <a16:creationId xmlns:a16="http://schemas.microsoft.com/office/drawing/2014/main" id="{AD9C3398-D4D7-D69B-703C-0C6DFD73EBFE}"/>
              </a:ext>
            </a:extLst>
          </p:cNvPr>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b" anchorCtr="0" compatLnSpc="1">
            <a:prstTxWarp prst="textNoShape">
              <a:avLst/>
            </a:prstTxWarp>
          </a:bodyPr>
          <a:lstStyle>
            <a:lvl1pPr algn="r" defTabSz="966788">
              <a:defRPr sz="1300">
                <a:latin typeface="Times New Roman" panose="02020603050405020304" pitchFamily="18" charset="0"/>
              </a:defRPr>
            </a:lvl1pPr>
          </a:lstStyle>
          <a:p>
            <a:fld id="{D91F115C-0984-9C47-BA52-4AAB777044D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055983F6-59E8-B971-8CDC-724356D6D1A8}"/>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06234E2B-14A3-E3BC-F619-206607C85469}"/>
              </a:ext>
            </a:extLst>
          </p:cNvPr>
          <p:cNvSpPr>
            <a:spLocks noGrp="1" noChangeArrowheads="1"/>
          </p:cNvSpPr>
          <p:nvPr>
            <p:ph type="body" idx="1"/>
          </p:nvPr>
        </p:nvSpPr>
        <p:spPr/>
        <p:txBody>
          <a:bodyPr/>
          <a:lstStyle/>
          <a:p>
            <a:endParaRPr lang="en-US" altLang="en-US"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94E86018-DB0A-B49D-6856-024B0FDD64E0}"/>
              </a:ext>
            </a:extLst>
          </p:cNvPr>
          <p:cNvSpPr>
            <a:spLocks noGrp="1" noRot="1" noChangeAspect="1" noChangeArrowheads="1" noTextEdit="1"/>
          </p:cNvSpPr>
          <p:nvPr>
            <p:ph type="sldImg"/>
          </p:nvPr>
        </p:nvSpPr>
        <p:spPr>
          <a:ln/>
        </p:spPr>
      </p:sp>
      <p:sp>
        <p:nvSpPr>
          <p:cNvPr id="301059" name="Rectangle 3">
            <a:extLst>
              <a:ext uri="{FF2B5EF4-FFF2-40B4-BE49-F238E27FC236}">
                <a16:creationId xmlns:a16="http://schemas.microsoft.com/office/drawing/2014/main" id="{039E64C4-DDDD-6684-950C-4F69504CF36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F291CBDA-EC83-523A-83E8-976E94C42697}"/>
              </a:ext>
            </a:extLst>
          </p:cNvPr>
          <p:cNvSpPr>
            <a:spLocks noGrp="1" noRot="1" noChangeAspect="1" noChangeArrowheads="1" noTextEdit="1"/>
          </p:cNvSpPr>
          <p:nvPr>
            <p:ph type="sldImg"/>
          </p:nvPr>
        </p:nvSpPr>
        <p:spPr>
          <a:ln/>
        </p:spPr>
      </p:sp>
      <p:sp>
        <p:nvSpPr>
          <p:cNvPr id="295939" name="Rectangle 3">
            <a:extLst>
              <a:ext uri="{FF2B5EF4-FFF2-40B4-BE49-F238E27FC236}">
                <a16:creationId xmlns:a16="http://schemas.microsoft.com/office/drawing/2014/main" id="{E5DBED49-AA14-5237-60A4-1A1AD800BAF9}"/>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556817B1-D691-700D-FFD3-2B7A85A63392}"/>
              </a:ext>
            </a:extLst>
          </p:cNvPr>
          <p:cNvSpPr>
            <a:spLocks noGrp="1" noRot="1" noChangeAspect="1" noChangeArrowheads="1" noTextEdit="1"/>
          </p:cNvSpPr>
          <p:nvPr>
            <p:ph type="sldImg"/>
          </p:nvPr>
        </p:nvSpPr>
        <p:spPr>
          <a:ln/>
        </p:spPr>
      </p:sp>
      <p:sp>
        <p:nvSpPr>
          <p:cNvPr id="293891" name="Rectangle 3">
            <a:extLst>
              <a:ext uri="{FF2B5EF4-FFF2-40B4-BE49-F238E27FC236}">
                <a16:creationId xmlns:a16="http://schemas.microsoft.com/office/drawing/2014/main" id="{11E1BE7C-9E0E-E5AB-BEA1-71FDB36EDA0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C8098D91-6093-A3BC-0EAB-E9F4E34E7A7A}"/>
              </a:ext>
            </a:extLst>
          </p:cNvPr>
          <p:cNvSpPr>
            <a:spLocks noGrp="1" noRot="1" noChangeAspect="1" noChangeArrowheads="1" noTextEdit="1"/>
          </p:cNvSpPr>
          <p:nvPr>
            <p:ph type="sldImg"/>
          </p:nvPr>
        </p:nvSpPr>
        <p:spPr>
          <a:ln/>
        </p:spPr>
      </p:sp>
      <p:sp>
        <p:nvSpPr>
          <p:cNvPr id="238595" name="Rectangle 3">
            <a:extLst>
              <a:ext uri="{FF2B5EF4-FFF2-40B4-BE49-F238E27FC236}">
                <a16:creationId xmlns:a16="http://schemas.microsoft.com/office/drawing/2014/main" id="{12D99C78-C9A1-B7AF-CEDF-21609736689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751DAAB9-38A4-4D1F-E46E-CE63ABEC192E}"/>
              </a:ext>
            </a:extLst>
          </p:cNvPr>
          <p:cNvSpPr>
            <a:spLocks noGrp="1" noRot="1" noChangeAspect="1" noChangeArrowheads="1" noTextEdit="1"/>
          </p:cNvSpPr>
          <p:nvPr>
            <p:ph type="sldImg"/>
          </p:nvPr>
        </p:nvSpPr>
        <p:spPr>
          <a:ln/>
        </p:spPr>
      </p:sp>
      <p:sp>
        <p:nvSpPr>
          <p:cNvPr id="240643" name="Rectangle 3">
            <a:extLst>
              <a:ext uri="{FF2B5EF4-FFF2-40B4-BE49-F238E27FC236}">
                <a16:creationId xmlns:a16="http://schemas.microsoft.com/office/drawing/2014/main" id="{0B00AE57-8FE0-A2B4-6191-C4F97E5EEAF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71E7F19D-1E6E-62D6-E7F6-92128CDC7695}"/>
              </a:ext>
            </a:extLst>
          </p:cNvPr>
          <p:cNvSpPr>
            <a:spLocks noGrp="1" noRot="1" noChangeAspect="1" noChangeArrowheads="1" noTextEdit="1"/>
          </p:cNvSpPr>
          <p:nvPr>
            <p:ph type="sldImg"/>
          </p:nvPr>
        </p:nvSpPr>
        <p:spPr>
          <a:ln/>
        </p:spPr>
      </p:sp>
      <p:sp>
        <p:nvSpPr>
          <p:cNvPr id="242691" name="Rectangle 3">
            <a:extLst>
              <a:ext uri="{FF2B5EF4-FFF2-40B4-BE49-F238E27FC236}">
                <a16:creationId xmlns:a16="http://schemas.microsoft.com/office/drawing/2014/main" id="{26F67087-0A1F-8951-3F68-8FE58A35851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1F115C-0984-9C47-BA52-4AAB777044DA}" type="slidenum">
              <a:rPr lang="en-US" altLang="en-US" smtClean="0"/>
              <a:pPr/>
              <a:t>16</a:t>
            </a:fld>
            <a:endParaRPr lang="en-US" altLang="en-US"/>
          </a:p>
        </p:txBody>
      </p:sp>
    </p:spTree>
    <p:extLst>
      <p:ext uri="{BB962C8B-B14F-4D97-AF65-F5344CB8AC3E}">
        <p14:creationId xmlns:p14="http://schemas.microsoft.com/office/powerpoint/2010/main" val="2217884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CB2B0ADA-21AD-5695-D3E9-73B599D639BD}"/>
              </a:ext>
            </a:extLst>
          </p:cNvPr>
          <p:cNvSpPr>
            <a:spLocks noGrp="1" noRot="1" noChangeAspect="1" noChangeArrowheads="1" noTextEdit="1"/>
          </p:cNvSpPr>
          <p:nvPr>
            <p:ph type="sldImg"/>
          </p:nvPr>
        </p:nvSpPr>
        <p:spPr>
          <a:ln/>
        </p:spPr>
      </p:sp>
      <p:sp>
        <p:nvSpPr>
          <p:cNvPr id="244739" name="Rectangle 3">
            <a:extLst>
              <a:ext uri="{FF2B5EF4-FFF2-40B4-BE49-F238E27FC236}">
                <a16:creationId xmlns:a16="http://schemas.microsoft.com/office/drawing/2014/main" id="{BF40170A-4FBE-A296-A2D5-313021180C4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2D937744-00F2-8811-59AC-E174646FBDE0}"/>
              </a:ext>
            </a:extLst>
          </p:cNvPr>
          <p:cNvSpPr>
            <a:spLocks noGrp="1" noRot="1" noChangeAspect="1" noChangeArrowheads="1" noTextEdit="1"/>
          </p:cNvSpPr>
          <p:nvPr>
            <p:ph type="sldImg"/>
          </p:nvPr>
        </p:nvSpPr>
        <p:spPr>
          <a:ln/>
        </p:spPr>
      </p:sp>
      <p:sp>
        <p:nvSpPr>
          <p:cNvPr id="246787" name="Rectangle 3">
            <a:extLst>
              <a:ext uri="{FF2B5EF4-FFF2-40B4-BE49-F238E27FC236}">
                <a16:creationId xmlns:a16="http://schemas.microsoft.com/office/drawing/2014/main" id="{F039C207-3E1B-7A97-9244-9F7243C5E72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id="{8DA096EA-B52D-277B-C434-09B52D07BA7F}"/>
              </a:ext>
            </a:extLst>
          </p:cNvPr>
          <p:cNvSpPr>
            <a:spLocks noGrp="1" noRot="1" noChangeAspect="1" noChangeArrowheads="1" noTextEdit="1"/>
          </p:cNvSpPr>
          <p:nvPr>
            <p:ph type="sldImg"/>
          </p:nvPr>
        </p:nvSpPr>
        <p:spPr>
          <a:ln/>
        </p:spPr>
      </p:sp>
      <p:sp>
        <p:nvSpPr>
          <p:cNvPr id="248835" name="Rectangle 3">
            <a:extLst>
              <a:ext uri="{FF2B5EF4-FFF2-40B4-BE49-F238E27FC236}">
                <a16:creationId xmlns:a16="http://schemas.microsoft.com/office/drawing/2014/main" id="{529D2F12-113D-EA97-4C67-DB3ED501910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94BE3E4-7E27-3EB0-6384-3F649B8541A6}"/>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8B66E175-FB0E-A564-46A6-E91D4BC61600}"/>
              </a:ext>
            </a:extLst>
          </p:cNvPr>
          <p:cNvSpPr>
            <a:spLocks noGrp="1" noChangeArrowheads="1"/>
          </p:cNvSpPr>
          <p:nvPr>
            <p:ph type="body" idx="1"/>
          </p:nvPr>
        </p:nvSpPr>
        <p:spPr/>
        <p:txBody>
          <a:bodyPr/>
          <a:lstStyle/>
          <a:p>
            <a:endParaRPr lang="en-US" altLang="en-US" sz="8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1F115C-0984-9C47-BA52-4AAB777044DA}" type="slidenum">
              <a:rPr lang="en-US" altLang="en-US" smtClean="0"/>
              <a:pPr/>
              <a:t>20</a:t>
            </a:fld>
            <a:endParaRPr lang="en-US" altLang="en-US"/>
          </a:p>
        </p:txBody>
      </p:sp>
    </p:spTree>
    <p:extLst>
      <p:ext uri="{BB962C8B-B14F-4D97-AF65-F5344CB8AC3E}">
        <p14:creationId xmlns:p14="http://schemas.microsoft.com/office/powerpoint/2010/main" val="1866850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a:extLst>
              <a:ext uri="{FF2B5EF4-FFF2-40B4-BE49-F238E27FC236}">
                <a16:creationId xmlns:a16="http://schemas.microsoft.com/office/drawing/2014/main" id="{76CD22DB-6036-9385-5B9A-D8A4124DA9AF}"/>
              </a:ext>
            </a:extLst>
          </p:cNvPr>
          <p:cNvSpPr>
            <a:spLocks noGrp="1" noRot="1" noChangeAspect="1" noTextEdit="1"/>
          </p:cNvSpPr>
          <p:nvPr>
            <p:ph type="sldImg"/>
          </p:nvPr>
        </p:nvSpPr>
        <p:spPr>
          <a:ln/>
        </p:spPr>
      </p:sp>
      <p:sp>
        <p:nvSpPr>
          <p:cNvPr id="254979" name="Notes Placeholder 2">
            <a:extLst>
              <a:ext uri="{FF2B5EF4-FFF2-40B4-BE49-F238E27FC236}">
                <a16:creationId xmlns:a16="http://schemas.microsoft.com/office/drawing/2014/main" id="{AD6DC887-25D3-B624-0061-0013AD6EFD6A}"/>
              </a:ext>
            </a:extLst>
          </p:cNvPr>
          <p:cNvSpPr>
            <a:spLocks noGrp="1"/>
          </p:cNvSpPr>
          <p:nvPr>
            <p:ph type="body" idx="1"/>
          </p:nvPr>
        </p:nvSpPr>
        <p:spPr>
          <a:xfrm>
            <a:off x="731838" y="4560888"/>
            <a:ext cx="5851525" cy="4319587"/>
          </a:xfrm>
        </p:spPr>
        <p:txBody>
          <a:bodyPr lIns="96661" tIns="48331" rIns="96661" bIns="48331"/>
          <a:lstStyle/>
          <a:p>
            <a:pPr defTabSz="457200">
              <a:spcBef>
                <a:spcPct val="0"/>
              </a:spcBef>
            </a:pP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1F115C-0984-9C47-BA52-4AAB777044DA}" type="slidenum">
              <a:rPr lang="en-US" altLang="en-US" smtClean="0"/>
              <a:pPr/>
              <a:t>32</a:t>
            </a:fld>
            <a:endParaRPr lang="en-US" altLang="en-US"/>
          </a:p>
        </p:txBody>
      </p:sp>
    </p:spTree>
    <p:extLst>
      <p:ext uri="{BB962C8B-B14F-4D97-AF65-F5344CB8AC3E}">
        <p14:creationId xmlns:p14="http://schemas.microsoft.com/office/powerpoint/2010/main" val="2431706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1C9A96E3-BDFE-DE29-CED0-1877315399CF}"/>
              </a:ext>
            </a:extLst>
          </p:cNvPr>
          <p:cNvSpPr>
            <a:spLocks noGrp="1" noRot="1" noChangeAspect="1" noChangeArrowheads="1" noTextEdit="1"/>
          </p:cNvSpPr>
          <p:nvPr>
            <p:ph type="sldImg"/>
          </p:nvPr>
        </p:nvSpPr>
        <p:spPr>
          <a:ln/>
        </p:spPr>
      </p:sp>
      <p:sp>
        <p:nvSpPr>
          <p:cNvPr id="227331" name="Rectangle 3">
            <a:extLst>
              <a:ext uri="{FF2B5EF4-FFF2-40B4-BE49-F238E27FC236}">
                <a16:creationId xmlns:a16="http://schemas.microsoft.com/office/drawing/2014/main" id="{CC69C5EA-DF82-B310-2CCC-5B5D98F396B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1C9A96E3-BDFE-DE29-CED0-1877315399CF}"/>
              </a:ext>
            </a:extLst>
          </p:cNvPr>
          <p:cNvSpPr>
            <a:spLocks noGrp="1" noRot="1" noChangeAspect="1" noChangeArrowheads="1" noTextEdit="1"/>
          </p:cNvSpPr>
          <p:nvPr>
            <p:ph type="sldImg"/>
          </p:nvPr>
        </p:nvSpPr>
        <p:spPr>
          <a:ln/>
        </p:spPr>
      </p:sp>
      <p:sp>
        <p:nvSpPr>
          <p:cNvPr id="227331" name="Rectangle 3">
            <a:extLst>
              <a:ext uri="{FF2B5EF4-FFF2-40B4-BE49-F238E27FC236}">
                <a16:creationId xmlns:a16="http://schemas.microsoft.com/office/drawing/2014/main" id="{CC69C5EA-DF82-B310-2CCC-5B5D98F396B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42528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1C9A96E3-BDFE-DE29-CED0-1877315399CF}"/>
              </a:ext>
            </a:extLst>
          </p:cNvPr>
          <p:cNvSpPr>
            <a:spLocks noGrp="1" noRot="1" noChangeAspect="1" noChangeArrowheads="1" noTextEdit="1"/>
          </p:cNvSpPr>
          <p:nvPr>
            <p:ph type="sldImg"/>
          </p:nvPr>
        </p:nvSpPr>
        <p:spPr>
          <a:ln/>
        </p:spPr>
      </p:sp>
      <p:sp>
        <p:nvSpPr>
          <p:cNvPr id="227331" name="Rectangle 3">
            <a:extLst>
              <a:ext uri="{FF2B5EF4-FFF2-40B4-BE49-F238E27FC236}">
                <a16:creationId xmlns:a16="http://schemas.microsoft.com/office/drawing/2014/main" id="{CC69C5EA-DF82-B310-2CCC-5B5D98F396B4}"/>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9911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06ABBF72-8627-1726-C969-7946E5A9C2C2}"/>
              </a:ext>
            </a:extLst>
          </p:cNvPr>
          <p:cNvSpPr>
            <a:spLocks noGrp="1" noRot="1" noChangeAspect="1" noChangeArrowheads="1" noTextEdit="1"/>
          </p:cNvSpPr>
          <p:nvPr>
            <p:ph type="sldImg"/>
          </p:nvPr>
        </p:nvSpPr>
        <p:spPr>
          <a:ln/>
        </p:spPr>
      </p:sp>
      <p:sp>
        <p:nvSpPr>
          <p:cNvPr id="230403" name="Rectangle 3">
            <a:extLst>
              <a:ext uri="{FF2B5EF4-FFF2-40B4-BE49-F238E27FC236}">
                <a16:creationId xmlns:a16="http://schemas.microsoft.com/office/drawing/2014/main" id="{91A8CF49-7565-25C8-C18F-8198A2DB417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681EA8BC-BCCB-B3A2-CD0D-B1D655E9A8B5}"/>
              </a:ext>
            </a:extLst>
          </p:cNvPr>
          <p:cNvSpPr>
            <a:spLocks noGrp="1" noRot="1" noChangeAspect="1" noChangeArrowheads="1" noTextEdit="1"/>
          </p:cNvSpPr>
          <p:nvPr>
            <p:ph type="sldImg"/>
          </p:nvPr>
        </p:nvSpPr>
        <p:spPr>
          <a:ln/>
        </p:spPr>
      </p:sp>
      <p:sp>
        <p:nvSpPr>
          <p:cNvPr id="232451" name="Rectangle 3">
            <a:extLst>
              <a:ext uri="{FF2B5EF4-FFF2-40B4-BE49-F238E27FC236}">
                <a16:creationId xmlns:a16="http://schemas.microsoft.com/office/drawing/2014/main" id="{28DE3440-BCA2-6339-2E71-2E3F3606E4C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CAD63FB5-FF39-C6FE-245C-8EA5911A1413}"/>
              </a:ext>
            </a:extLst>
          </p:cNvPr>
          <p:cNvSpPr>
            <a:spLocks noGrp="1" noRot="1" noChangeAspect="1" noChangeArrowheads="1" noTextEdit="1"/>
          </p:cNvSpPr>
          <p:nvPr>
            <p:ph type="sldImg"/>
          </p:nvPr>
        </p:nvSpPr>
        <p:spPr>
          <a:ln/>
        </p:spPr>
      </p:sp>
      <p:sp>
        <p:nvSpPr>
          <p:cNvPr id="289795" name="Rectangle 3">
            <a:extLst>
              <a:ext uri="{FF2B5EF4-FFF2-40B4-BE49-F238E27FC236}">
                <a16:creationId xmlns:a16="http://schemas.microsoft.com/office/drawing/2014/main" id="{464DA8FD-7932-9C14-386B-A8A8C91F263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9434244D-7052-169A-EF24-145A732FFE71}"/>
              </a:ext>
            </a:extLst>
          </p:cNvPr>
          <p:cNvSpPr>
            <a:spLocks noGrp="1" noRot="1" noChangeAspect="1" noChangeArrowheads="1" noTextEdit="1"/>
          </p:cNvSpPr>
          <p:nvPr>
            <p:ph type="sldImg"/>
          </p:nvPr>
        </p:nvSpPr>
        <p:spPr>
          <a:ln/>
        </p:spPr>
      </p:sp>
      <p:sp>
        <p:nvSpPr>
          <p:cNvPr id="234499" name="Rectangle 3">
            <a:extLst>
              <a:ext uri="{FF2B5EF4-FFF2-40B4-BE49-F238E27FC236}">
                <a16:creationId xmlns:a16="http://schemas.microsoft.com/office/drawing/2014/main" id="{AEB69DC1-0D35-538A-5597-36C198EC074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69FF9EC3-9803-2F71-1C54-6C85D58ADB54}"/>
              </a:ext>
            </a:extLst>
          </p:cNvPr>
          <p:cNvSpPr>
            <a:spLocks noGrp="1" noRot="1" noChangeAspect="1" noChangeArrowheads="1" noTextEdit="1"/>
          </p:cNvSpPr>
          <p:nvPr>
            <p:ph type="sldImg"/>
          </p:nvPr>
        </p:nvSpPr>
        <p:spPr>
          <a:ln/>
        </p:spPr>
      </p:sp>
      <p:sp>
        <p:nvSpPr>
          <p:cNvPr id="291843" name="Rectangle 3">
            <a:extLst>
              <a:ext uri="{FF2B5EF4-FFF2-40B4-BE49-F238E27FC236}">
                <a16:creationId xmlns:a16="http://schemas.microsoft.com/office/drawing/2014/main" id="{678F5361-41E8-D496-DFAC-D5DEA65AA99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056AF29D-D4DA-167F-41F9-042631E7E8B8}"/>
              </a:ext>
            </a:extLst>
          </p:cNvPr>
          <p:cNvSpPr>
            <a:spLocks noGrp="1" noRot="1" noChangeAspect="1" noChangeArrowheads="1" noTextEdit="1"/>
          </p:cNvSpPr>
          <p:nvPr>
            <p:ph type="sldImg"/>
          </p:nvPr>
        </p:nvSpPr>
        <p:spPr>
          <a:ln/>
        </p:spPr>
      </p:sp>
      <p:sp>
        <p:nvSpPr>
          <p:cNvPr id="236547" name="Rectangle 3">
            <a:extLst>
              <a:ext uri="{FF2B5EF4-FFF2-40B4-BE49-F238E27FC236}">
                <a16:creationId xmlns:a16="http://schemas.microsoft.com/office/drawing/2014/main" id="{96A09CB2-5247-869A-6A12-5340A8D6992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7C0C1504-912B-8851-E324-9DBD298A935A}"/>
              </a:ext>
            </a:extLst>
          </p:cNvPr>
          <p:cNvSpPr>
            <a:spLocks noGrp="1" noRot="1" noChangeAspect="1" noChangeArrowheads="1" noTextEdit="1"/>
          </p:cNvSpPr>
          <p:nvPr>
            <p:ph type="sldImg"/>
          </p:nvPr>
        </p:nvSpPr>
        <p:spPr>
          <a:ln/>
        </p:spPr>
      </p:sp>
      <p:sp>
        <p:nvSpPr>
          <p:cNvPr id="299011" name="Rectangle 3">
            <a:extLst>
              <a:ext uri="{FF2B5EF4-FFF2-40B4-BE49-F238E27FC236}">
                <a16:creationId xmlns:a16="http://schemas.microsoft.com/office/drawing/2014/main" id="{FD558C82-B184-AF38-1C9F-D6E1283EAD05}"/>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2706" name="Group 1026">
            <a:extLst>
              <a:ext uri="{FF2B5EF4-FFF2-40B4-BE49-F238E27FC236}">
                <a16:creationId xmlns:a16="http://schemas.microsoft.com/office/drawing/2014/main" id="{B6C389D9-EF35-2231-5309-3F240BB9E235}"/>
              </a:ext>
            </a:extLst>
          </p:cNvPr>
          <p:cNvGrpSpPr>
            <a:grpSpLocks/>
          </p:cNvGrpSpPr>
          <p:nvPr/>
        </p:nvGrpSpPr>
        <p:grpSpPr bwMode="auto">
          <a:xfrm>
            <a:off x="0" y="2438400"/>
            <a:ext cx="9009063" cy="1052513"/>
            <a:chOff x="0" y="1536"/>
            <a:chExt cx="5675" cy="663"/>
          </a:xfrm>
        </p:grpSpPr>
        <p:grpSp>
          <p:nvGrpSpPr>
            <p:cNvPr id="72707" name="Group 1027">
              <a:extLst>
                <a:ext uri="{FF2B5EF4-FFF2-40B4-BE49-F238E27FC236}">
                  <a16:creationId xmlns:a16="http://schemas.microsoft.com/office/drawing/2014/main" id="{D34C9580-6730-8AD0-459E-978992402D58}"/>
                </a:ext>
              </a:extLst>
            </p:cNvPr>
            <p:cNvGrpSpPr>
              <a:grpSpLocks/>
            </p:cNvGrpSpPr>
            <p:nvPr/>
          </p:nvGrpSpPr>
          <p:grpSpPr bwMode="auto">
            <a:xfrm>
              <a:off x="183" y="1604"/>
              <a:ext cx="448" cy="299"/>
              <a:chOff x="720" y="336"/>
              <a:chExt cx="624" cy="432"/>
            </a:xfrm>
          </p:grpSpPr>
          <p:sp>
            <p:nvSpPr>
              <p:cNvPr id="72708" name="Rectangle 1028">
                <a:extLst>
                  <a:ext uri="{FF2B5EF4-FFF2-40B4-BE49-F238E27FC236}">
                    <a16:creationId xmlns:a16="http://schemas.microsoft.com/office/drawing/2014/main" id="{4EF9B429-A2F6-CF13-424D-A07D1205AA36}"/>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9" name="Rectangle 1029">
                <a:extLst>
                  <a:ext uri="{FF2B5EF4-FFF2-40B4-BE49-F238E27FC236}">
                    <a16:creationId xmlns:a16="http://schemas.microsoft.com/office/drawing/2014/main" id="{44C33A27-31DE-AEBA-ADAC-90BA9FB0CF4C}"/>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710" name="Group 1030">
              <a:extLst>
                <a:ext uri="{FF2B5EF4-FFF2-40B4-BE49-F238E27FC236}">
                  <a16:creationId xmlns:a16="http://schemas.microsoft.com/office/drawing/2014/main" id="{3938063A-44F5-22E8-0781-24C2DCF11842}"/>
                </a:ext>
              </a:extLst>
            </p:cNvPr>
            <p:cNvGrpSpPr>
              <a:grpSpLocks/>
            </p:cNvGrpSpPr>
            <p:nvPr/>
          </p:nvGrpSpPr>
          <p:grpSpPr bwMode="auto">
            <a:xfrm>
              <a:off x="261" y="1870"/>
              <a:ext cx="465" cy="299"/>
              <a:chOff x="912" y="2640"/>
              <a:chExt cx="672" cy="432"/>
            </a:xfrm>
          </p:grpSpPr>
          <p:sp>
            <p:nvSpPr>
              <p:cNvPr id="72711" name="Rectangle 1031">
                <a:extLst>
                  <a:ext uri="{FF2B5EF4-FFF2-40B4-BE49-F238E27FC236}">
                    <a16:creationId xmlns:a16="http://schemas.microsoft.com/office/drawing/2014/main" id="{32163634-B421-A850-B982-A117C27B025E}"/>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2" name="Rectangle 1032">
                <a:extLst>
                  <a:ext uri="{FF2B5EF4-FFF2-40B4-BE49-F238E27FC236}">
                    <a16:creationId xmlns:a16="http://schemas.microsoft.com/office/drawing/2014/main" id="{E7E1B4FF-1407-DD30-9E32-FDD749E8D0A3}"/>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713" name="Rectangle 1033">
              <a:extLst>
                <a:ext uri="{FF2B5EF4-FFF2-40B4-BE49-F238E27FC236}">
                  <a16:creationId xmlns:a16="http://schemas.microsoft.com/office/drawing/2014/main" id="{9D28DB22-37C7-4428-0896-3D22E3245428}"/>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4" name="Rectangle 1034">
              <a:extLst>
                <a:ext uri="{FF2B5EF4-FFF2-40B4-BE49-F238E27FC236}">
                  <a16:creationId xmlns:a16="http://schemas.microsoft.com/office/drawing/2014/main" id="{F7302F7C-0930-4DC9-2024-4253C4F126F1}"/>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5" name="Rectangle 1035">
              <a:extLst>
                <a:ext uri="{FF2B5EF4-FFF2-40B4-BE49-F238E27FC236}">
                  <a16:creationId xmlns:a16="http://schemas.microsoft.com/office/drawing/2014/main" id="{5033D027-7552-11E1-0BAF-E43EFB73DE1C}"/>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716" name="Rectangle 1036">
            <a:extLst>
              <a:ext uri="{FF2B5EF4-FFF2-40B4-BE49-F238E27FC236}">
                <a16:creationId xmlns:a16="http://schemas.microsoft.com/office/drawing/2014/main" id="{C18401D6-423C-73D9-4E60-948959EE30A5}"/>
              </a:ext>
            </a:extLst>
          </p:cNvPr>
          <p:cNvSpPr>
            <a:spLocks noGrp="1" noChangeArrowheads="1"/>
          </p:cNvSpPr>
          <p:nvPr>
            <p:ph type="ctrTitle"/>
          </p:nvPr>
        </p:nvSpPr>
        <p:spPr>
          <a:xfrm>
            <a:off x="990600" y="1828800"/>
            <a:ext cx="7772400" cy="1143000"/>
          </a:xfrm>
        </p:spPr>
        <p:txBody>
          <a:bodyPr/>
          <a:lstStyle>
            <a:lvl1pPr>
              <a:defRPr/>
            </a:lvl1pPr>
          </a:lstStyle>
          <a:p>
            <a:pPr lvl="0"/>
            <a:r>
              <a:rPr lang="en-US" altLang="en-US" noProof="0"/>
              <a:t>Click to edit Master title style</a:t>
            </a:r>
          </a:p>
        </p:txBody>
      </p:sp>
      <p:sp>
        <p:nvSpPr>
          <p:cNvPr id="72717" name="Rectangle 1037">
            <a:extLst>
              <a:ext uri="{FF2B5EF4-FFF2-40B4-BE49-F238E27FC236}">
                <a16:creationId xmlns:a16="http://schemas.microsoft.com/office/drawing/2014/main" id="{6B57E5AD-6EBC-CBBA-CDF6-A99C6D80F667}"/>
              </a:ext>
            </a:extLst>
          </p:cNvPr>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72718" name="Rectangle 1038">
            <a:extLst>
              <a:ext uri="{FF2B5EF4-FFF2-40B4-BE49-F238E27FC236}">
                <a16:creationId xmlns:a16="http://schemas.microsoft.com/office/drawing/2014/main" id="{EDB372E7-B210-4EE2-DCE5-58049C0D1ED7}"/>
              </a:ext>
            </a:extLst>
          </p:cNvPr>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en-US"/>
          </a:p>
        </p:txBody>
      </p:sp>
      <p:sp>
        <p:nvSpPr>
          <p:cNvPr id="72719" name="Rectangle 1039">
            <a:extLst>
              <a:ext uri="{FF2B5EF4-FFF2-40B4-BE49-F238E27FC236}">
                <a16:creationId xmlns:a16="http://schemas.microsoft.com/office/drawing/2014/main" id="{AB846F2E-2E58-EEB5-CA45-FD7B886D9041}"/>
              </a:ext>
            </a:extLst>
          </p:cNvPr>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en-US"/>
          </a:p>
        </p:txBody>
      </p:sp>
      <p:sp>
        <p:nvSpPr>
          <p:cNvPr id="72720" name="Rectangle 1040">
            <a:extLst>
              <a:ext uri="{FF2B5EF4-FFF2-40B4-BE49-F238E27FC236}">
                <a16:creationId xmlns:a16="http://schemas.microsoft.com/office/drawing/2014/main" id="{F867F811-B960-2BD8-9DB6-4383D152F24E}"/>
              </a:ext>
            </a:extLst>
          </p:cNvPr>
          <p:cNvSpPr>
            <a:spLocks noGrp="1" noChangeArrowheads="1"/>
          </p:cNvSpPr>
          <p:nvPr>
            <p:ph type="sldNum" sz="quarter" idx="4"/>
          </p:nvPr>
        </p:nvSpPr>
        <p:spPr>
          <a:xfrm>
            <a:off x="6858000" y="6248400"/>
            <a:ext cx="1905000" cy="457200"/>
          </a:xfrm>
        </p:spPr>
        <p:txBody>
          <a:bodyPr/>
          <a:lstStyle>
            <a:lvl1pPr>
              <a:defRPr b="0">
                <a:solidFill>
                  <a:schemeClr val="bg2"/>
                </a:solidFill>
                <a:latin typeface="+mn-lt"/>
              </a:defRPr>
            </a:lvl1pPr>
          </a:lstStyle>
          <a:p>
            <a:fld id="{B245AFC0-994A-D043-A9EE-CFD6BD07B36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D486-EACC-390F-D52F-38FCDD88C1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694D40-BC9F-F378-749D-02F74D7213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45888-FF60-890C-C717-57989924B6B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B3BF80C-211B-001B-0F82-953AA8B085B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7AF378A-09CC-E684-E76D-B9EEB44A41AF}"/>
              </a:ext>
            </a:extLst>
          </p:cNvPr>
          <p:cNvSpPr>
            <a:spLocks noGrp="1"/>
          </p:cNvSpPr>
          <p:nvPr>
            <p:ph type="sldNum" sz="quarter" idx="12"/>
          </p:nvPr>
        </p:nvSpPr>
        <p:spPr/>
        <p:txBody>
          <a:bodyPr/>
          <a:lstStyle>
            <a:lvl1pPr>
              <a:defRPr/>
            </a:lvl1pPr>
          </a:lstStyle>
          <a:p>
            <a:fld id="{486128B4-5A64-F244-8463-697E42A2B12A}" type="slidenum">
              <a:rPr lang="en-US" altLang="en-US"/>
              <a:pPr/>
              <a:t>‹#›</a:t>
            </a:fld>
            <a:endParaRPr lang="en-US" altLang="en-US"/>
          </a:p>
        </p:txBody>
      </p:sp>
    </p:spTree>
    <p:extLst>
      <p:ext uri="{BB962C8B-B14F-4D97-AF65-F5344CB8AC3E}">
        <p14:creationId xmlns:p14="http://schemas.microsoft.com/office/powerpoint/2010/main" val="3403588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E3E78F-5EF0-05A7-C823-943C76B74444}"/>
              </a:ext>
            </a:extLst>
          </p:cNvPr>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20ABDC-2E2E-FF5F-1E42-168A97E6A613}"/>
              </a:ext>
            </a:extLst>
          </p:cNvPr>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70627-6621-7014-8060-386E499D0FB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180A76-E982-99F7-FF0A-9775386687C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1505B67-D82A-7878-A88F-A4EE540C25CE}"/>
              </a:ext>
            </a:extLst>
          </p:cNvPr>
          <p:cNvSpPr>
            <a:spLocks noGrp="1"/>
          </p:cNvSpPr>
          <p:nvPr>
            <p:ph type="sldNum" sz="quarter" idx="12"/>
          </p:nvPr>
        </p:nvSpPr>
        <p:spPr/>
        <p:txBody>
          <a:bodyPr/>
          <a:lstStyle>
            <a:lvl1pPr>
              <a:defRPr/>
            </a:lvl1pPr>
          </a:lstStyle>
          <a:p>
            <a:fld id="{C7D6FD6E-4BF2-A54B-8FF2-93B702BB685C}" type="slidenum">
              <a:rPr lang="en-US" altLang="en-US"/>
              <a:pPr/>
              <a:t>‹#›</a:t>
            </a:fld>
            <a:endParaRPr lang="en-US" altLang="en-US"/>
          </a:p>
        </p:txBody>
      </p:sp>
    </p:spTree>
    <p:extLst>
      <p:ext uri="{BB962C8B-B14F-4D97-AF65-F5344CB8AC3E}">
        <p14:creationId xmlns:p14="http://schemas.microsoft.com/office/powerpoint/2010/main" val="158347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76C47-CBA7-6C82-0690-5C6EE18D1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208DF2-A55D-45D3-2F48-5A791FAA4D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4E98D-0DFA-9E29-DA37-A89C167C7E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5BF50C7-482E-99B0-5ED6-54D3460877E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A42C4ED-DA7E-088F-509E-66D69290715D}"/>
              </a:ext>
            </a:extLst>
          </p:cNvPr>
          <p:cNvSpPr>
            <a:spLocks noGrp="1"/>
          </p:cNvSpPr>
          <p:nvPr>
            <p:ph type="sldNum" sz="quarter" idx="12"/>
          </p:nvPr>
        </p:nvSpPr>
        <p:spPr/>
        <p:txBody>
          <a:bodyPr/>
          <a:lstStyle>
            <a:lvl1pPr>
              <a:defRPr/>
            </a:lvl1pPr>
          </a:lstStyle>
          <a:p>
            <a:fld id="{0CF887EA-F2D3-C44E-BA8F-AD8532DCED27}" type="slidenum">
              <a:rPr lang="en-US" altLang="en-US"/>
              <a:pPr/>
              <a:t>‹#›</a:t>
            </a:fld>
            <a:endParaRPr lang="en-US" altLang="en-US"/>
          </a:p>
        </p:txBody>
      </p:sp>
    </p:spTree>
    <p:extLst>
      <p:ext uri="{BB962C8B-B14F-4D97-AF65-F5344CB8AC3E}">
        <p14:creationId xmlns:p14="http://schemas.microsoft.com/office/powerpoint/2010/main" val="183048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9CF89-DE7F-28AC-4DF6-A846D671D6DA}"/>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163AF9-3F75-A43C-AAD8-6FF5E4AAF2E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FF6B12E-C8A8-8975-85F5-457FEB39E8E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5CA3088-DC9B-F2F2-B594-AEB279D2F43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078AE5F-2A5B-E2AF-F42D-FC93184D5E48}"/>
              </a:ext>
            </a:extLst>
          </p:cNvPr>
          <p:cNvSpPr>
            <a:spLocks noGrp="1"/>
          </p:cNvSpPr>
          <p:nvPr>
            <p:ph type="sldNum" sz="quarter" idx="12"/>
          </p:nvPr>
        </p:nvSpPr>
        <p:spPr/>
        <p:txBody>
          <a:bodyPr/>
          <a:lstStyle>
            <a:lvl1pPr>
              <a:defRPr/>
            </a:lvl1pPr>
          </a:lstStyle>
          <a:p>
            <a:fld id="{50214A4E-52C4-AC42-8979-C5BA1C0702A4}" type="slidenum">
              <a:rPr lang="en-US" altLang="en-US"/>
              <a:pPr/>
              <a:t>‹#›</a:t>
            </a:fld>
            <a:endParaRPr lang="en-US" altLang="en-US"/>
          </a:p>
        </p:txBody>
      </p:sp>
    </p:spTree>
    <p:extLst>
      <p:ext uri="{BB962C8B-B14F-4D97-AF65-F5344CB8AC3E}">
        <p14:creationId xmlns:p14="http://schemas.microsoft.com/office/powerpoint/2010/main" val="341551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5404-C843-E044-DCEF-9F2915BAE2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FA1D27-D189-BD1F-AD50-3D93154D5789}"/>
              </a:ext>
            </a:extLst>
          </p:cNvPr>
          <p:cNvSpPr>
            <a:spLocks noGrp="1"/>
          </p:cNvSpPr>
          <p:nvPr>
            <p:ph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0BEEE6-BCB3-8666-E30E-7C7FECB34C3A}"/>
              </a:ext>
            </a:extLst>
          </p:cNvPr>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830534-AB98-CEDC-2BE9-2299AB0171F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227FD73-7C1A-2B5D-F1C6-8E300A3C17D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045D16C-40AB-02EF-C629-124B8DB6D232}"/>
              </a:ext>
            </a:extLst>
          </p:cNvPr>
          <p:cNvSpPr>
            <a:spLocks noGrp="1"/>
          </p:cNvSpPr>
          <p:nvPr>
            <p:ph type="sldNum" sz="quarter" idx="12"/>
          </p:nvPr>
        </p:nvSpPr>
        <p:spPr/>
        <p:txBody>
          <a:bodyPr/>
          <a:lstStyle>
            <a:lvl1pPr>
              <a:defRPr/>
            </a:lvl1pPr>
          </a:lstStyle>
          <a:p>
            <a:fld id="{0DC98710-105C-874A-867B-FA011AC3E9E5}" type="slidenum">
              <a:rPr lang="en-US" altLang="en-US"/>
              <a:pPr/>
              <a:t>‹#›</a:t>
            </a:fld>
            <a:endParaRPr lang="en-US" altLang="en-US"/>
          </a:p>
        </p:txBody>
      </p:sp>
    </p:spTree>
    <p:extLst>
      <p:ext uri="{BB962C8B-B14F-4D97-AF65-F5344CB8AC3E}">
        <p14:creationId xmlns:p14="http://schemas.microsoft.com/office/powerpoint/2010/main" val="786699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46CC-1F6E-0B8F-09B6-B544F825164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BDCAD-DDE5-BDB1-E967-E99D06E250A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6DBEC9-9A08-5AA6-7A2B-ABA3CB3C10C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CBEAED-AB86-00F3-C735-1C6C9044326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06D237-551C-39A6-4B1D-D8B2C82601C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61F1A4-6602-A19A-D778-5DE5F2DE5BE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3775BDB-A2A3-494F-D9FB-60F1287E6F9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8512D2E-FC55-AB35-038D-9AB82E0DB4F0}"/>
              </a:ext>
            </a:extLst>
          </p:cNvPr>
          <p:cNvSpPr>
            <a:spLocks noGrp="1"/>
          </p:cNvSpPr>
          <p:nvPr>
            <p:ph type="sldNum" sz="quarter" idx="12"/>
          </p:nvPr>
        </p:nvSpPr>
        <p:spPr/>
        <p:txBody>
          <a:bodyPr/>
          <a:lstStyle>
            <a:lvl1pPr>
              <a:defRPr/>
            </a:lvl1pPr>
          </a:lstStyle>
          <a:p>
            <a:fld id="{779BFCCF-1C75-A642-AFA3-642F980BA43C}" type="slidenum">
              <a:rPr lang="en-US" altLang="en-US"/>
              <a:pPr/>
              <a:t>‹#›</a:t>
            </a:fld>
            <a:endParaRPr lang="en-US" altLang="en-US"/>
          </a:p>
        </p:txBody>
      </p:sp>
    </p:spTree>
    <p:extLst>
      <p:ext uri="{BB962C8B-B14F-4D97-AF65-F5344CB8AC3E}">
        <p14:creationId xmlns:p14="http://schemas.microsoft.com/office/powerpoint/2010/main" val="150082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0304-8584-A75F-FA7C-733EDF90A8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4F7B9C-ACD4-DDB1-AE30-FA987AEA52E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96600FC-9C31-A3D6-409E-2D2D358CE41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94D8E93-2856-2934-6026-95FF1FAE346B}"/>
              </a:ext>
            </a:extLst>
          </p:cNvPr>
          <p:cNvSpPr>
            <a:spLocks noGrp="1"/>
          </p:cNvSpPr>
          <p:nvPr>
            <p:ph type="sldNum" sz="quarter" idx="12"/>
          </p:nvPr>
        </p:nvSpPr>
        <p:spPr/>
        <p:txBody>
          <a:bodyPr/>
          <a:lstStyle>
            <a:lvl1pPr>
              <a:defRPr/>
            </a:lvl1pPr>
          </a:lstStyle>
          <a:p>
            <a:fld id="{AC798722-1899-EC4A-9AD9-0AD7BF453315}" type="slidenum">
              <a:rPr lang="en-US" altLang="en-US"/>
              <a:pPr/>
              <a:t>‹#›</a:t>
            </a:fld>
            <a:endParaRPr lang="en-US" altLang="en-US"/>
          </a:p>
        </p:txBody>
      </p:sp>
    </p:spTree>
    <p:extLst>
      <p:ext uri="{BB962C8B-B14F-4D97-AF65-F5344CB8AC3E}">
        <p14:creationId xmlns:p14="http://schemas.microsoft.com/office/powerpoint/2010/main" val="381925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7E5423-12A1-4C87-8F0F-C833B9C26D4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0A58A51-FCA6-773F-B8AC-FA41D15738D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3ECAAC9-E6F8-EE79-7A4B-CEE116E1633E}"/>
              </a:ext>
            </a:extLst>
          </p:cNvPr>
          <p:cNvSpPr>
            <a:spLocks noGrp="1"/>
          </p:cNvSpPr>
          <p:nvPr>
            <p:ph type="sldNum" sz="quarter" idx="12"/>
          </p:nvPr>
        </p:nvSpPr>
        <p:spPr/>
        <p:txBody>
          <a:bodyPr/>
          <a:lstStyle>
            <a:lvl1pPr>
              <a:defRPr/>
            </a:lvl1pPr>
          </a:lstStyle>
          <a:p>
            <a:fld id="{FFF85353-F63A-BA4B-B6E6-E3A6CE1EDD0E}" type="slidenum">
              <a:rPr lang="en-US" altLang="en-US"/>
              <a:pPr/>
              <a:t>‹#›</a:t>
            </a:fld>
            <a:endParaRPr lang="en-US" altLang="en-US"/>
          </a:p>
        </p:txBody>
      </p:sp>
    </p:spTree>
    <p:extLst>
      <p:ext uri="{BB962C8B-B14F-4D97-AF65-F5344CB8AC3E}">
        <p14:creationId xmlns:p14="http://schemas.microsoft.com/office/powerpoint/2010/main" val="30677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097-7047-864D-7692-47605E4BAB30}"/>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AB6143-9229-1741-2490-47BB6F62459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4D8E57-54FF-8D02-50E9-E8B4923DA40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5DC5E5-0BCC-C61E-53C0-0522CA3F1B4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38C2B00-981B-F9C4-B59C-1D5AD271805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1B7BF0-F893-95B0-F6E9-C2AA8F9BC5DE}"/>
              </a:ext>
            </a:extLst>
          </p:cNvPr>
          <p:cNvSpPr>
            <a:spLocks noGrp="1"/>
          </p:cNvSpPr>
          <p:nvPr>
            <p:ph type="sldNum" sz="quarter" idx="12"/>
          </p:nvPr>
        </p:nvSpPr>
        <p:spPr/>
        <p:txBody>
          <a:bodyPr/>
          <a:lstStyle>
            <a:lvl1pPr>
              <a:defRPr/>
            </a:lvl1pPr>
          </a:lstStyle>
          <a:p>
            <a:fld id="{42B3C6E2-B0ED-DF4F-8EF3-38120044EB77}" type="slidenum">
              <a:rPr lang="en-US" altLang="en-US"/>
              <a:pPr/>
              <a:t>‹#›</a:t>
            </a:fld>
            <a:endParaRPr lang="en-US" altLang="en-US"/>
          </a:p>
        </p:txBody>
      </p:sp>
    </p:spTree>
    <p:extLst>
      <p:ext uri="{BB962C8B-B14F-4D97-AF65-F5344CB8AC3E}">
        <p14:creationId xmlns:p14="http://schemas.microsoft.com/office/powerpoint/2010/main" val="368777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67EC-0863-F8C6-801F-EAACE0277E5A}"/>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5C1E8F-0228-F39A-1DC7-C0E5267D662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FA1063-9877-541D-81A1-AE9937CC3E0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24808-5A70-E6BC-991B-BD75F2FAEE5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5BA82D3-899C-99CB-8085-AD00E676960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ABE6E22-B94E-5592-7CCA-A979C75D585F}"/>
              </a:ext>
            </a:extLst>
          </p:cNvPr>
          <p:cNvSpPr>
            <a:spLocks noGrp="1"/>
          </p:cNvSpPr>
          <p:nvPr>
            <p:ph type="sldNum" sz="quarter" idx="12"/>
          </p:nvPr>
        </p:nvSpPr>
        <p:spPr/>
        <p:txBody>
          <a:bodyPr/>
          <a:lstStyle>
            <a:lvl1pPr>
              <a:defRPr/>
            </a:lvl1pPr>
          </a:lstStyle>
          <a:p>
            <a:fld id="{3A820FC3-9A58-AE49-A2D9-EFF6B95E97EA}" type="slidenum">
              <a:rPr lang="en-US" altLang="en-US"/>
              <a:pPr/>
              <a:t>‹#›</a:t>
            </a:fld>
            <a:endParaRPr lang="en-US" altLang="en-US"/>
          </a:p>
        </p:txBody>
      </p:sp>
    </p:spTree>
    <p:extLst>
      <p:ext uri="{BB962C8B-B14F-4D97-AF65-F5344CB8AC3E}">
        <p14:creationId xmlns:p14="http://schemas.microsoft.com/office/powerpoint/2010/main" val="159224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1026">
            <a:extLst>
              <a:ext uri="{FF2B5EF4-FFF2-40B4-BE49-F238E27FC236}">
                <a16:creationId xmlns:a16="http://schemas.microsoft.com/office/drawing/2014/main" id="{D0E88D76-2DF3-54B6-E665-55E88F262526}"/>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71683" name="Rectangle 1027">
            <a:extLst>
              <a:ext uri="{FF2B5EF4-FFF2-40B4-BE49-F238E27FC236}">
                <a16:creationId xmlns:a16="http://schemas.microsoft.com/office/drawing/2014/main" id="{57CB44CD-83DA-0ED5-151B-981BE657B587}"/>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71684" name="Rectangle 1028">
            <a:extLst>
              <a:ext uri="{FF2B5EF4-FFF2-40B4-BE49-F238E27FC236}">
                <a16:creationId xmlns:a16="http://schemas.microsoft.com/office/drawing/2014/main" id="{3F5D4E7E-F1B7-77AF-3B2C-92137D3B481A}"/>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71685" name="Rectangle 1029">
            <a:extLst>
              <a:ext uri="{FF2B5EF4-FFF2-40B4-BE49-F238E27FC236}">
                <a16:creationId xmlns:a16="http://schemas.microsoft.com/office/drawing/2014/main" id="{0C5E4BE8-660F-7433-5A8C-9122CEA8BBEF}"/>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71686" name="Rectangle 1030">
            <a:extLst>
              <a:ext uri="{FF2B5EF4-FFF2-40B4-BE49-F238E27FC236}">
                <a16:creationId xmlns:a16="http://schemas.microsoft.com/office/drawing/2014/main" id="{AA1A8E03-7B5C-1984-B063-B3619CC1822D}"/>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71687" name="Rectangle 1031">
            <a:extLst>
              <a:ext uri="{FF2B5EF4-FFF2-40B4-BE49-F238E27FC236}">
                <a16:creationId xmlns:a16="http://schemas.microsoft.com/office/drawing/2014/main" id="{D9838B49-7B84-8FCC-FD73-69A472FC30C8}"/>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71688" name="Rectangle 1032">
            <a:extLst>
              <a:ext uri="{FF2B5EF4-FFF2-40B4-BE49-F238E27FC236}">
                <a16:creationId xmlns:a16="http://schemas.microsoft.com/office/drawing/2014/main" id="{9662D9C9-8EA6-4DFB-D920-7BE8654D4FCB}"/>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71689" name="Rectangle 1033">
            <a:extLst>
              <a:ext uri="{FF2B5EF4-FFF2-40B4-BE49-F238E27FC236}">
                <a16:creationId xmlns:a16="http://schemas.microsoft.com/office/drawing/2014/main" id="{5F28053B-57C6-B080-4C03-FDD0E86B2712}"/>
              </a:ext>
            </a:extLst>
          </p:cNvPr>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	</a:t>
            </a:r>
          </a:p>
        </p:txBody>
      </p:sp>
      <p:sp>
        <p:nvSpPr>
          <p:cNvPr id="71690" name="Rectangle 1034">
            <a:extLst>
              <a:ext uri="{FF2B5EF4-FFF2-40B4-BE49-F238E27FC236}">
                <a16:creationId xmlns:a16="http://schemas.microsoft.com/office/drawing/2014/main" id="{2865C0D0-D82D-DE73-5CD1-17B812328B2A}"/>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691" name="Rectangle 1035">
            <a:extLst>
              <a:ext uri="{FF2B5EF4-FFF2-40B4-BE49-F238E27FC236}">
                <a16:creationId xmlns:a16="http://schemas.microsoft.com/office/drawing/2014/main" id="{DF8BD968-3483-633C-8B0F-51580D8C88E6}"/>
              </a:ext>
            </a:extLst>
          </p:cNvPr>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US" altLang="en-US"/>
          </a:p>
        </p:txBody>
      </p:sp>
      <p:sp>
        <p:nvSpPr>
          <p:cNvPr id="71692" name="Rectangle 1036">
            <a:extLst>
              <a:ext uri="{FF2B5EF4-FFF2-40B4-BE49-F238E27FC236}">
                <a16:creationId xmlns:a16="http://schemas.microsoft.com/office/drawing/2014/main" id="{99EAF3D9-45D0-03AA-F228-79DACD9A5528}"/>
              </a:ext>
            </a:extLst>
          </p:cNvPr>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ltLang="en-US"/>
          </a:p>
        </p:txBody>
      </p:sp>
      <p:sp>
        <p:nvSpPr>
          <p:cNvPr id="71693" name="Rectangle 1037">
            <a:extLst>
              <a:ext uri="{FF2B5EF4-FFF2-40B4-BE49-F238E27FC236}">
                <a16:creationId xmlns:a16="http://schemas.microsoft.com/office/drawing/2014/main" id="{F38FB744-8841-3E48-15F5-C03003CBD6E2}"/>
              </a:ext>
            </a:extLst>
          </p:cNvPr>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solidFill>
                  <a:schemeClr val="folHlink"/>
                </a:solidFill>
                <a:latin typeface="Arial" panose="020B0604020202020204" pitchFamily="34" charset="0"/>
              </a:defRPr>
            </a:lvl1pPr>
          </a:lstStyle>
          <a:p>
            <a:fld id="{A2BA42A9-0FFF-7946-B364-CEED17723F6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l" rtl="0" fontAlgn="base">
        <a:spcBef>
          <a:spcPct val="0"/>
        </a:spcBef>
        <a:spcAft>
          <a:spcPct val="0"/>
        </a:spcAft>
        <a:defRPr sz="4400" b="1" kern="1200">
          <a:solidFill>
            <a:schemeClr val="tx2"/>
          </a:solidFill>
          <a:latin typeface="+mj-lt"/>
          <a:ea typeface="+mj-ea"/>
          <a:cs typeface="+mj-cs"/>
        </a:defRPr>
      </a:lvl1pPr>
      <a:lvl2pPr algn="l" rtl="0" fontAlgn="base">
        <a:spcBef>
          <a:spcPct val="0"/>
        </a:spcBef>
        <a:spcAft>
          <a:spcPct val="0"/>
        </a:spcAft>
        <a:defRPr sz="4400" b="1">
          <a:solidFill>
            <a:schemeClr val="tx2"/>
          </a:solidFill>
          <a:latin typeface="Tahoma" panose="020B0604030504040204" pitchFamily="34" charset="0"/>
        </a:defRPr>
      </a:lvl2pPr>
      <a:lvl3pPr algn="l" rtl="0" fontAlgn="base">
        <a:spcBef>
          <a:spcPct val="0"/>
        </a:spcBef>
        <a:spcAft>
          <a:spcPct val="0"/>
        </a:spcAft>
        <a:defRPr sz="4400" b="1">
          <a:solidFill>
            <a:schemeClr val="tx2"/>
          </a:solidFill>
          <a:latin typeface="Tahoma" panose="020B0604030504040204" pitchFamily="34" charset="0"/>
        </a:defRPr>
      </a:lvl3pPr>
      <a:lvl4pPr algn="l" rtl="0" fontAlgn="base">
        <a:spcBef>
          <a:spcPct val="0"/>
        </a:spcBef>
        <a:spcAft>
          <a:spcPct val="0"/>
        </a:spcAft>
        <a:defRPr sz="4400" b="1">
          <a:solidFill>
            <a:schemeClr val="tx2"/>
          </a:solidFill>
          <a:latin typeface="Tahoma" panose="020B0604030504040204" pitchFamily="34" charset="0"/>
        </a:defRPr>
      </a:lvl4pPr>
      <a:lvl5pPr algn="l" rtl="0" fontAlgn="base">
        <a:spcBef>
          <a:spcPct val="0"/>
        </a:spcBef>
        <a:spcAft>
          <a:spcPct val="0"/>
        </a:spcAft>
        <a:defRPr sz="4400" b="1">
          <a:solidFill>
            <a:schemeClr val="tx2"/>
          </a:solidFill>
          <a:latin typeface="Tahoma" panose="020B0604030504040204" pitchFamily="34" charset="0"/>
        </a:defRPr>
      </a:lvl5pPr>
      <a:lvl6pPr marL="457200" algn="l" rtl="0" fontAlgn="base">
        <a:spcBef>
          <a:spcPct val="0"/>
        </a:spcBef>
        <a:spcAft>
          <a:spcPct val="0"/>
        </a:spcAft>
        <a:defRPr sz="4400" b="1">
          <a:solidFill>
            <a:schemeClr val="tx2"/>
          </a:solidFill>
          <a:latin typeface="Tahoma" panose="020B0604030504040204" pitchFamily="34" charset="0"/>
        </a:defRPr>
      </a:lvl6pPr>
      <a:lvl7pPr marL="914400" algn="l" rtl="0" fontAlgn="base">
        <a:spcBef>
          <a:spcPct val="0"/>
        </a:spcBef>
        <a:spcAft>
          <a:spcPct val="0"/>
        </a:spcAft>
        <a:defRPr sz="4400" b="1">
          <a:solidFill>
            <a:schemeClr val="tx2"/>
          </a:solidFill>
          <a:latin typeface="Tahoma" panose="020B0604030504040204" pitchFamily="34" charset="0"/>
        </a:defRPr>
      </a:lvl7pPr>
      <a:lvl8pPr marL="1371600" algn="l" rtl="0" fontAlgn="base">
        <a:spcBef>
          <a:spcPct val="0"/>
        </a:spcBef>
        <a:spcAft>
          <a:spcPct val="0"/>
        </a:spcAft>
        <a:defRPr sz="4400" b="1">
          <a:solidFill>
            <a:schemeClr val="tx2"/>
          </a:solidFill>
          <a:latin typeface="Tahoma" panose="020B0604030504040204" pitchFamily="34" charset="0"/>
        </a:defRPr>
      </a:lvl8pPr>
      <a:lvl9pPr marL="1828800" algn="l" rtl="0" fontAlgn="base">
        <a:spcBef>
          <a:spcPct val="0"/>
        </a:spcBef>
        <a:spcAft>
          <a:spcPct val="0"/>
        </a:spcAft>
        <a:defRPr sz="4400" b="1">
          <a:solidFill>
            <a:schemeClr val="tx2"/>
          </a:solidFill>
          <a:latin typeface="Tahoma" panose="020B0604030504040204"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C0772832-86B9-A9F3-1A7A-CC1410B1B112}"/>
              </a:ext>
            </a:extLst>
          </p:cNvPr>
          <p:cNvSpPr>
            <a:spLocks noGrp="1" noChangeArrowheads="1"/>
          </p:cNvSpPr>
          <p:nvPr>
            <p:ph type="ctrTitle"/>
          </p:nvPr>
        </p:nvSpPr>
        <p:spPr>
          <a:xfrm>
            <a:off x="914400" y="228600"/>
            <a:ext cx="7543800" cy="2438400"/>
          </a:xfrm>
        </p:spPr>
        <p:txBody>
          <a:bodyPr/>
          <a:lstStyle/>
          <a:p>
            <a:pPr algn="ctr"/>
            <a:r>
              <a:rPr lang="en-US" altLang="en-US" sz="4800" dirty="0"/>
              <a:t>Introduction To Technical Analysis</a:t>
            </a:r>
            <a:endParaRPr lang="en-US" altLang="en-US" sz="4000" dirty="0"/>
          </a:p>
        </p:txBody>
      </p:sp>
      <p:sp>
        <p:nvSpPr>
          <p:cNvPr id="93187" name="Text Box 3">
            <a:extLst>
              <a:ext uri="{FF2B5EF4-FFF2-40B4-BE49-F238E27FC236}">
                <a16:creationId xmlns:a16="http://schemas.microsoft.com/office/drawing/2014/main" id="{F8CACC55-FFC7-179A-2937-7BB913C3E8BB}"/>
              </a:ext>
            </a:extLst>
          </p:cNvPr>
          <p:cNvSpPr txBox="1">
            <a:spLocks noChangeArrowheads="1"/>
          </p:cNvSpPr>
          <p:nvPr/>
        </p:nvSpPr>
        <p:spPr bwMode="auto">
          <a:xfrm>
            <a:off x="2095500" y="5410200"/>
            <a:ext cx="495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dirty="0">
                <a:solidFill>
                  <a:srgbClr val="C00000"/>
                </a:solidFill>
              </a:rPr>
              <a:t>Saul Seinberg</a:t>
            </a:r>
          </a:p>
        </p:txBody>
      </p:sp>
      <p:sp>
        <p:nvSpPr>
          <p:cNvPr id="93192" name="Text Box 8">
            <a:extLst>
              <a:ext uri="{FF2B5EF4-FFF2-40B4-BE49-F238E27FC236}">
                <a16:creationId xmlns:a16="http://schemas.microsoft.com/office/drawing/2014/main" id="{008F33F9-301B-F3AD-A08B-D97DB3453292}"/>
              </a:ext>
            </a:extLst>
          </p:cNvPr>
          <p:cNvSpPr txBox="1">
            <a:spLocks noChangeArrowheads="1"/>
          </p:cNvSpPr>
          <p:nvPr/>
        </p:nvSpPr>
        <p:spPr bwMode="auto">
          <a:xfrm>
            <a:off x="646254" y="3993265"/>
            <a:ext cx="76962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1" dirty="0">
                <a:solidFill>
                  <a:schemeClr val="tx2"/>
                </a:solidFill>
              </a:rPr>
              <a:t>BI Online Chapter</a:t>
            </a:r>
            <a:endParaRPr lang="en-US" altLang="en-US" sz="3200" b="1" dirty="0">
              <a:solidFill>
                <a:schemeClr val="tx2"/>
              </a:solidFill>
            </a:endParaRPr>
          </a:p>
          <a:p>
            <a:pPr algn="ctr">
              <a:spcBef>
                <a:spcPct val="50000"/>
              </a:spcBef>
            </a:pPr>
            <a:r>
              <a:rPr lang="en-US" altLang="en-US" dirty="0">
                <a:solidFill>
                  <a:schemeClr val="tx2"/>
                </a:solidFill>
              </a:rPr>
              <a:t>January 17,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3FAF51D-2C83-BDDD-43CC-FB27704588C3}"/>
              </a:ext>
            </a:extLst>
          </p:cNvPr>
          <p:cNvSpPr>
            <a:spLocks noGrp="1"/>
          </p:cNvSpPr>
          <p:nvPr>
            <p:ph type="sldNum" sz="quarter" idx="12"/>
          </p:nvPr>
        </p:nvSpPr>
        <p:spPr/>
        <p:txBody>
          <a:bodyPr/>
          <a:lstStyle/>
          <a:p>
            <a:fld id="{D2E046C7-8B13-8844-920A-F7B4AC7E24D5}" type="slidenum">
              <a:rPr lang="en-US" altLang="en-US"/>
              <a:pPr/>
              <a:t>10</a:t>
            </a:fld>
            <a:endParaRPr lang="en-US" altLang="en-US"/>
          </a:p>
        </p:txBody>
      </p:sp>
      <p:sp>
        <p:nvSpPr>
          <p:cNvPr id="300034" name="Rectangle 2">
            <a:extLst>
              <a:ext uri="{FF2B5EF4-FFF2-40B4-BE49-F238E27FC236}">
                <a16:creationId xmlns:a16="http://schemas.microsoft.com/office/drawing/2014/main" id="{C1E92602-0896-14B5-375B-62FC89D77697}"/>
              </a:ext>
            </a:extLst>
          </p:cNvPr>
          <p:cNvSpPr>
            <a:spLocks noGrp="1" noChangeArrowheads="1"/>
          </p:cNvSpPr>
          <p:nvPr>
            <p:ph type="title"/>
          </p:nvPr>
        </p:nvSpPr>
        <p:spPr>
          <a:xfrm>
            <a:off x="457200" y="228600"/>
            <a:ext cx="8382000" cy="1295400"/>
          </a:xfrm>
        </p:spPr>
        <p:txBody>
          <a:bodyPr/>
          <a:lstStyle/>
          <a:p>
            <a:pPr algn="ctr"/>
            <a:r>
              <a:rPr lang="en-US" altLang="en-US" sz="4000"/>
              <a:t>Why Use Technical Analysis In Stock Studies?</a:t>
            </a:r>
          </a:p>
        </p:txBody>
      </p:sp>
      <p:sp>
        <p:nvSpPr>
          <p:cNvPr id="300035" name="Rectangle 3">
            <a:extLst>
              <a:ext uri="{FF2B5EF4-FFF2-40B4-BE49-F238E27FC236}">
                <a16:creationId xmlns:a16="http://schemas.microsoft.com/office/drawing/2014/main" id="{9E0DDDA7-D622-6058-4C19-477D03C984EE}"/>
              </a:ext>
            </a:extLst>
          </p:cNvPr>
          <p:cNvSpPr>
            <a:spLocks noGrp="1" noChangeArrowheads="1"/>
          </p:cNvSpPr>
          <p:nvPr>
            <p:ph type="body" idx="1"/>
          </p:nvPr>
        </p:nvSpPr>
        <p:spPr>
          <a:xfrm>
            <a:off x="533400" y="2133600"/>
            <a:ext cx="8229600" cy="4343400"/>
          </a:xfrm>
        </p:spPr>
        <p:txBody>
          <a:bodyPr/>
          <a:lstStyle/>
          <a:p>
            <a:pPr marL="461963" indent="-461963"/>
            <a:r>
              <a:rPr lang="en-US" altLang="en-US" sz="2800" dirty="0">
                <a:solidFill>
                  <a:srgbClr val="003399"/>
                </a:solidFill>
              </a:rPr>
              <a:t>TA helps compensate for stale data</a:t>
            </a:r>
          </a:p>
          <a:p>
            <a:pPr marL="461963" indent="-461963"/>
            <a:r>
              <a:rPr lang="en-US" altLang="en-US" sz="2800" dirty="0">
                <a:solidFill>
                  <a:srgbClr val="003399"/>
                </a:solidFill>
              </a:rPr>
              <a:t>TA helps avoid errors in EPS projections</a:t>
            </a:r>
          </a:p>
          <a:p>
            <a:pPr marL="461963" indent="-461963"/>
            <a:r>
              <a:rPr lang="en-US" altLang="en-US" sz="2800" dirty="0">
                <a:solidFill>
                  <a:srgbClr val="003399"/>
                </a:solidFill>
              </a:rPr>
              <a:t>TA provides a picture of the broader market and key sectors not available from fundamentals</a:t>
            </a:r>
          </a:p>
          <a:p>
            <a:pPr marL="461963" indent="-461963"/>
            <a:r>
              <a:rPr lang="en-US" altLang="en-US" sz="2800" dirty="0">
                <a:solidFill>
                  <a:srgbClr val="003399"/>
                </a:solidFill>
              </a:rPr>
              <a:t>TA can be used to resolve concerns raised in a fundamental based stock study</a:t>
            </a:r>
          </a:p>
          <a:p>
            <a:pPr marL="461963" indent="-461963"/>
            <a:r>
              <a:rPr lang="en-US" altLang="en-US" sz="2800" dirty="0">
                <a:solidFill>
                  <a:srgbClr val="003399"/>
                </a:solidFill>
              </a:rPr>
              <a:t>TA allows valuation of stocks, sectors or funds, by themselves or relative to one another, FA does not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5D7B8BD-AB32-877A-3A84-2B8CC781A4F8}"/>
              </a:ext>
            </a:extLst>
          </p:cNvPr>
          <p:cNvSpPr>
            <a:spLocks noGrp="1"/>
          </p:cNvSpPr>
          <p:nvPr>
            <p:ph type="sldNum" sz="quarter" idx="12"/>
          </p:nvPr>
        </p:nvSpPr>
        <p:spPr/>
        <p:txBody>
          <a:bodyPr/>
          <a:lstStyle/>
          <a:p>
            <a:fld id="{1559B14B-B948-3A4B-BF89-5446C34BE014}" type="slidenum">
              <a:rPr lang="en-US" altLang="en-US"/>
              <a:pPr/>
              <a:t>11</a:t>
            </a:fld>
            <a:endParaRPr lang="en-US" altLang="en-US"/>
          </a:p>
        </p:txBody>
      </p:sp>
      <p:sp>
        <p:nvSpPr>
          <p:cNvPr id="294914" name="Rectangle 2">
            <a:extLst>
              <a:ext uri="{FF2B5EF4-FFF2-40B4-BE49-F238E27FC236}">
                <a16:creationId xmlns:a16="http://schemas.microsoft.com/office/drawing/2014/main" id="{ECA157C1-856B-F417-4E93-4920AFA19CF6}"/>
              </a:ext>
            </a:extLst>
          </p:cNvPr>
          <p:cNvSpPr>
            <a:spLocks noGrp="1" noChangeArrowheads="1"/>
          </p:cNvSpPr>
          <p:nvPr>
            <p:ph type="title"/>
          </p:nvPr>
        </p:nvSpPr>
        <p:spPr>
          <a:xfrm>
            <a:off x="1295400" y="228600"/>
            <a:ext cx="6629400" cy="1295400"/>
          </a:xfrm>
        </p:spPr>
        <p:txBody>
          <a:bodyPr/>
          <a:lstStyle/>
          <a:p>
            <a:pPr algn="ctr"/>
            <a:r>
              <a:rPr lang="en-US" altLang="en-US" sz="4000"/>
              <a:t>Technical Analysis Already in Stock Studies</a:t>
            </a:r>
          </a:p>
        </p:txBody>
      </p:sp>
      <p:sp>
        <p:nvSpPr>
          <p:cNvPr id="294915" name="Rectangle 3">
            <a:extLst>
              <a:ext uri="{FF2B5EF4-FFF2-40B4-BE49-F238E27FC236}">
                <a16:creationId xmlns:a16="http://schemas.microsoft.com/office/drawing/2014/main" id="{4B4660DB-6162-830E-6FB8-058409808EBE}"/>
              </a:ext>
            </a:extLst>
          </p:cNvPr>
          <p:cNvSpPr>
            <a:spLocks noGrp="1" noChangeArrowheads="1"/>
          </p:cNvSpPr>
          <p:nvPr>
            <p:ph type="body" idx="1"/>
          </p:nvPr>
        </p:nvSpPr>
        <p:spPr>
          <a:xfrm>
            <a:off x="533400" y="2362200"/>
            <a:ext cx="8229600" cy="4114800"/>
          </a:xfrm>
        </p:spPr>
        <p:txBody>
          <a:bodyPr/>
          <a:lstStyle/>
          <a:p>
            <a:pPr marL="461963" indent="-461963"/>
            <a:r>
              <a:rPr lang="en-US" altLang="en-US" sz="2500" dirty="0">
                <a:solidFill>
                  <a:srgbClr val="003399"/>
                </a:solidFill>
              </a:rPr>
              <a:t>It may surprise you to know, as an SSG user, that you’re using TA</a:t>
            </a:r>
          </a:p>
          <a:p>
            <a:pPr marL="461963" indent="-461963"/>
            <a:r>
              <a:rPr lang="en-US" altLang="en-US" sz="2500" dirty="0">
                <a:solidFill>
                  <a:srgbClr val="003399"/>
                </a:solidFill>
              </a:rPr>
              <a:t>The SSG uses and places critical reliance on TA in using share price to compute P/E and then using P/E to help determine suitability of an investment</a:t>
            </a:r>
          </a:p>
          <a:p>
            <a:pPr marL="461963" indent="-461963"/>
            <a:r>
              <a:rPr lang="en-US" altLang="en-US" sz="2500" dirty="0">
                <a:solidFill>
                  <a:srgbClr val="003399"/>
                </a:solidFill>
              </a:rPr>
              <a:t>Price, however, is not a fundamental metric because price does not reflect a company’s fundamental performance as do sales, earnings, cash flow or profit margins metrics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F01336D-DBA2-08B4-4D06-A7A5B397DED4}"/>
              </a:ext>
            </a:extLst>
          </p:cNvPr>
          <p:cNvSpPr>
            <a:spLocks noGrp="1"/>
          </p:cNvSpPr>
          <p:nvPr>
            <p:ph type="sldNum" sz="quarter" idx="12"/>
          </p:nvPr>
        </p:nvSpPr>
        <p:spPr/>
        <p:txBody>
          <a:bodyPr/>
          <a:lstStyle/>
          <a:p>
            <a:fld id="{5499B758-AEB8-7A4A-9970-AE3D2ECF7842}" type="slidenum">
              <a:rPr lang="en-US" altLang="en-US"/>
              <a:pPr/>
              <a:t>12</a:t>
            </a:fld>
            <a:endParaRPr lang="en-US" altLang="en-US"/>
          </a:p>
        </p:txBody>
      </p:sp>
      <p:sp>
        <p:nvSpPr>
          <p:cNvPr id="292866" name="Rectangle 2">
            <a:extLst>
              <a:ext uri="{FF2B5EF4-FFF2-40B4-BE49-F238E27FC236}">
                <a16:creationId xmlns:a16="http://schemas.microsoft.com/office/drawing/2014/main" id="{D8747D5F-DE96-0790-3F54-D552F090356A}"/>
              </a:ext>
            </a:extLst>
          </p:cNvPr>
          <p:cNvSpPr>
            <a:spLocks noGrp="1" noChangeArrowheads="1"/>
          </p:cNvSpPr>
          <p:nvPr>
            <p:ph type="title"/>
          </p:nvPr>
        </p:nvSpPr>
        <p:spPr>
          <a:xfrm>
            <a:off x="1295400" y="228600"/>
            <a:ext cx="6629400" cy="1295400"/>
          </a:xfrm>
        </p:spPr>
        <p:txBody>
          <a:bodyPr/>
          <a:lstStyle/>
          <a:p>
            <a:pPr algn="ctr"/>
            <a:r>
              <a:rPr lang="en-US" altLang="en-US" sz="4000"/>
              <a:t>Technical Analysis in Stock Studies</a:t>
            </a:r>
          </a:p>
        </p:txBody>
      </p:sp>
      <p:sp>
        <p:nvSpPr>
          <p:cNvPr id="292867" name="Rectangle 3">
            <a:extLst>
              <a:ext uri="{FF2B5EF4-FFF2-40B4-BE49-F238E27FC236}">
                <a16:creationId xmlns:a16="http://schemas.microsoft.com/office/drawing/2014/main" id="{71264D9D-B97C-086A-B2C3-12645473B132}"/>
              </a:ext>
            </a:extLst>
          </p:cNvPr>
          <p:cNvSpPr>
            <a:spLocks noGrp="1" noChangeArrowheads="1"/>
          </p:cNvSpPr>
          <p:nvPr>
            <p:ph type="body" idx="1"/>
          </p:nvPr>
        </p:nvSpPr>
        <p:spPr>
          <a:xfrm>
            <a:off x="304800" y="2133600"/>
            <a:ext cx="8686800" cy="4343400"/>
          </a:xfrm>
        </p:spPr>
        <p:txBody>
          <a:bodyPr/>
          <a:lstStyle/>
          <a:p>
            <a:pPr marL="461963" indent="-461963"/>
            <a:r>
              <a:rPr lang="en-US" altLang="en-US" sz="2600" dirty="0">
                <a:solidFill>
                  <a:srgbClr val="003399"/>
                </a:solidFill>
              </a:rPr>
              <a:t>Price is merely a reflection of what the worth of a share of a company’s stock is to investors (buyers and sellers) at a specific point in time</a:t>
            </a:r>
          </a:p>
          <a:p>
            <a:pPr marL="461963" indent="-461963"/>
            <a:r>
              <a:rPr lang="en-US" altLang="en-US" sz="2600" dirty="0">
                <a:solidFill>
                  <a:srgbClr val="003399"/>
                </a:solidFill>
              </a:rPr>
              <a:t>Price is what investors think price should be at the time of a trade</a:t>
            </a:r>
          </a:p>
          <a:p>
            <a:pPr marL="461963" indent="-461963"/>
            <a:r>
              <a:rPr lang="en-US" altLang="en-US" sz="2600" dirty="0">
                <a:solidFill>
                  <a:srgbClr val="003399"/>
                </a:solidFill>
              </a:rPr>
              <a:t>Price changes are based on perception as derived from both fundamental and non-fundamental factors</a:t>
            </a:r>
          </a:p>
          <a:p>
            <a:pPr marL="461963" indent="-461963"/>
            <a:r>
              <a:rPr lang="en-US" altLang="en-US" sz="2600" dirty="0">
                <a:solidFill>
                  <a:srgbClr val="003399"/>
                </a:solidFill>
              </a:rPr>
              <a:t>Thus, share price is not a direct measure of what a company achieved on a fundamental basis although it eventually could be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FB904A5-7736-7DF1-ED0E-FBBEAE4E4817}"/>
              </a:ext>
            </a:extLst>
          </p:cNvPr>
          <p:cNvSpPr>
            <a:spLocks noGrp="1"/>
          </p:cNvSpPr>
          <p:nvPr>
            <p:ph type="sldNum" sz="quarter" idx="12"/>
          </p:nvPr>
        </p:nvSpPr>
        <p:spPr/>
        <p:txBody>
          <a:bodyPr/>
          <a:lstStyle/>
          <a:p>
            <a:fld id="{DBA5BADD-9961-5F4A-9127-22E1014C66F0}" type="slidenum">
              <a:rPr lang="en-US" altLang="en-US"/>
              <a:pPr/>
              <a:t>13</a:t>
            </a:fld>
            <a:endParaRPr lang="en-US" altLang="en-US"/>
          </a:p>
        </p:txBody>
      </p:sp>
      <p:sp>
        <p:nvSpPr>
          <p:cNvPr id="237570" name="Rectangle 2">
            <a:extLst>
              <a:ext uri="{FF2B5EF4-FFF2-40B4-BE49-F238E27FC236}">
                <a16:creationId xmlns:a16="http://schemas.microsoft.com/office/drawing/2014/main" id="{FA9F1DF2-E442-8F7A-38B0-49C70E0EB614}"/>
              </a:ext>
            </a:extLst>
          </p:cNvPr>
          <p:cNvSpPr>
            <a:spLocks noGrp="1" noChangeArrowheads="1"/>
          </p:cNvSpPr>
          <p:nvPr>
            <p:ph type="title"/>
          </p:nvPr>
        </p:nvSpPr>
        <p:spPr>
          <a:xfrm>
            <a:off x="1295400" y="228600"/>
            <a:ext cx="6629400" cy="1295400"/>
          </a:xfrm>
        </p:spPr>
        <p:txBody>
          <a:bodyPr/>
          <a:lstStyle/>
          <a:p>
            <a:pPr algn="ctr"/>
            <a:r>
              <a:rPr lang="en-US" altLang="en-US" sz="4000"/>
              <a:t>Technical Analysis in Stock Studies</a:t>
            </a:r>
          </a:p>
        </p:txBody>
      </p:sp>
      <p:sp>
        <p:nvSpPr>
          <p:cNvPr id="237571" name="Rectangle 3">
            <a:extLst>
              <a:ext uri="{FF2B5EF4-FFF2-40B4-BE49-F238E27FC236}">
                <a16:creationId xmlns:a16="http://schemas.microsoft.com/office/drawing/2014/main" id="{7091D84D-BD3F-2424-7F2C-1477D10D9B46}"/>
              </a:ext>
            </a:extLst>
          </p:cNvPr>
          <p:cNvSpPr>
            <a:spLocks noGrp="1" noChangeArrowheads="1"/>
          </p:cNvSpPr>
          <p:nvPr>
            <p:ph type="body" idx="1"/>
          </p:nvPr>
        </p:nvSpPr>
        <p:spPr>
          <a:xfrm>
            <a:off x="533400" y="2362200"/>
            <a:ext cx="8077200" cy="4114800"/>
          </a:xfrm>
        </p:spPr>
        <p:txBody>
          <a:bodyPr/>
          <a:lstStyle/>
          <a:p>
            <a:pPr marL="461963" indent="-461963">
              <a:lnSpc>
                <a:spcPct val="90000"/>
              </a:lnSpc>
            </a:pPr>
            <a:r>
              <a:rPr lang="en-US" altLang="en-US" sz="2700" dirty="0">
                <a:solidFill>
                  <a:srgbClr val="003399"/>
                </a:solidFill>
              </a:rPr>
              <a:t>Price, as an element of P/E, is a critical driver of analysis in the SSG and permeates all results within that form although price is not itself an item of fundamental data  </a:t>
            </a:r>
          </a:p>
          <a:p>
            <a:pPr marL="461963" indent="-461963">
              <a:lnSpc>
                <a:spcPct val="90000"/>
              </a:lnSpc>
            </a:pPr>
            <a:r>
              <a:rPr lang="en-US" altLang="en-US" sz="2700" dirty="0">
                <a:solidFill>
                  <a:srgbClr val="003399"/>
                </a:solidFill>
              </a:rPr>
              <a:t>The use of P/E in an SG doesn’t bother me at all, but all users should appreciate that any SSG is based, at least in part, on technical analysis </a:t>
            </a:r>
          </a:p>
          <a:p>
            <a:pPr marL="461963" indent="-461963">
              <a:lnSpc>
                <a:spcPct val="90000"/>
              </a:lnSpc>
            </a:pPr>
            <a:r>
              <a:rPr lang="en-US" altLang="en-US" sz="2700" dirty="0">
                <a:solidFill>
                  <a:srgbClr val="003399"/>
                </a:solidFill>
              </a:rPr>
              <a:t>In fact, without the use of price and P/E, past and projected, the SSG falls apart and can’t be properly completed</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2B3C1AF-19C4-2990-C0E0-69C0CF078D49}"/>
              </a:ext>
            </a:extLst>
          </p:cNvPr>
          <p:cNvSpPr>
            <a:spLocks noGrp="1"/>
          </p:cNvSpPr>
          <p:nvPr>
            <p:ph type="sldNum" sz="quarter" idx="12"/>
          </p:nvPr>
        </p:nvSpPr>
        <p:spPr/>
        <p:txBody>
          <a:bodyPr/>
          <a:lstStyle/>
          <a:p>
            <a:fld id="{760098CC-A68E-C54A-8815-B3CBC2973ACF}" type="slidenum">
              <a:rPr lang="en-US" altLang="en-US"/>
              <a:pPr/>
              <a:t>14</a:t>
            </a:fld>
            <a:endParaRPr lang="en-US" altLang="en-US"/>
          </a:p>
        </p:txBody>
      </p:sp>
      <p:sp>
        <p:nvSpPr>
          <p:cNvPr id="239618" name="Rectangle 2">
            <a:extLst>
              <a:ext uri="{FF2B5EF4-FFF2-40B4-BE49-F238E27FC236}">
                <a16:creationId xmlns:a16="http://schemas.microsoft.com/office/drawing/2014/main" id="{46F9E9C5-236A-3E77-3DF6-EAE3B7FB7F66}"/>
              </a:ext>
            </a:extLst>
          </p:cNvPr>
          <p:cNvSpPr>
            <a:spLocks noGrp="1" noChangeArrowheads="1"/>
          </p:cNvSpPr>
          <p:nvPr>
            <p:ph type="title"/>
          </p:nvPr>
        </p:nvSpPr>
        <p:spPr>
          <a:xfrm>
            <a:off x="609600" y="228600"/>
            <a:ext cx="8305800" cy="1295400"/>
          </a:xfrm>
        </p:spPr>
        <p:txBody>
          <a:bodyPr/>
          <a:lstStyle/>
          <a:p>
            <a:pPr algn="ctr"/>
            <a:r>
              <a:rPr lang="en-US" altLang="en-US" sz="3600"/>
              <a:t>Performing Technical Analysis in Support of Stock Studies</a:t>
            </a:r>
          </a:p>
        </p:txBody>
      </p:sp>
      <p:sp>
        <p:nvSpPr>
          <p:cNvPr id="239619" name="Rectangle 3">
            <a:extLst>
              <a:ext uri="{FF2B5EF4-FFF2-40B4-BE49-F238E27FC236}">
                <a16:creationId xmlns:a16="http://schemas.microsoft.com/office/drawing/2014/main" id="{8C55262B-75FA-4062-ED0A-1EEEDF78F4AB}"/>
              </a:ext>
            </a:extLst>
          </p:cNvPr>
          <p:cNvSpPr>
            <a:spLocks noGrp="1" noChangeArrowheads="1"/>
          </p:cNvSpPr>
          <p:nvPr>
            <p:ph type="body" idx="1"/>
          </p:nvPr>
        </p:nvSpPr>
        <p:spPr>
          <a:xfrm>
            <a:off x="533400" y="2133600"/>
            <a:ext cx="8077200" cy="4343400"/>
          </a:xfrm>
        </p:spPr>
        <p:txBody>
          <a:bodyPr/>
          <a:lstStyle/>
          <a:p>
            <a:pPr marL="461963" indent="-461963">
              <a:lnSpc>
                <a:spcPct val="90000"/>
              </a:lnSpc>
            </a:pPr>
            <a:r>
              <a:rPr lang="en-US" altLang="en-US" sz="2700" dirty="0">
                <a:solidFill>
                  <a:srgbClr val="003399"/>
                </a:solidFill>
              </a:rPr>
              <a:t>We all know how to perform a stock study based on fundamental analysis</a:t>
            </a:r>
          </a:p>
          <a:p>
            <a:pPr marL="461963" indent="-461963">
              <a:lnSpc>
                <a:spcPct val="90000"/>
              </a:lnSpc>
            </a:pPr>
            <a:r>
              <a:rPr lang="en-US" altLang="en-US" sz="2700" dirty="0">
                <a:solidFill>
                  <a:srgbClr val="003399"/>
                </a:solidFill>
              </a:rPr>
              <a:t>Import or enter fundamental data into an SSG form along with P/E data to complete a stock study </a:t>
            </a:r>
          </a:p>
          <a:p>
            <a:pPr marL="461963" indent="-461963">
              <a:lnSpc>
                <a:spcPct val="90000"/>
              </a:lnSpc>
            </a:pPr>
            <a:r>
              <a:rPr lang="en-US" altLang="en-US" sz="2700" dirty="0">
                <a:solidFill>
                  <a:srgbClr val="003399"/>
                </a:solidFill>
              </a:rPr>
              <a:t>How then do we supplement a stock study with technical analysis?</a:t>
            </a:r>
          </a:p>
          <a:p>
            <a:pPr marL="461963" indent="-461963">
              <a:lnSpc>
                <a:spcPct val="90000"/>
              </a:lnSpc>
            </a:pPr>
            <a:r>
              <a:rPr lang="en-US" altLang="en-US" sz="2700" dirty="0">
                <a:solidFill>
                  <a:srgbClr val="003399"/>
                </a:solidFill>
              </a:rPr>
              <a:t>Answer: start by finding a viable, intuitive website with plenty of help that provides the TA tools, data, computational capability and explanations you need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AE090AE-9296-FC73-1E8D-C7BFC6F5DEBA}"/>
              </a:ext>
            </a:extLst>
          </p:cNvPr>
          <p:cNvSpPr>
            <a:spLocks noGrp="1"/>
          </p:cNvSpPr>
          <p:nvPr>
            <p:ph type="sldNum" sz="quarter" idx="12"/>
          </p:nvPr>
        </p:nvSpPr>
        <p:spPr/>
        <p:txBody>
          <a:bodyPr/>
          <a:lstStyle/>
          <a:p>
            <a:fld id="{7ED4F53C-0373-764D-9950-101705605C76}" type="slidenum">
              <a:rPr lang="en-US" altLang="en-US"/>
              <a:pPr/>
              <a:t>15</a:t>
            </a:fld>
            <a:endParaRPr lang="en-US" altLang="en-US"/>
          </a:p>
        </p:txBody>
      </p:sp>
      <p:sp>
        <p:nvSpPr>
          <p:cNvPr id="241666" name="Rectangle 2">
            <a:extLst>
              <a:ext uri="{FF2B5EF4-FFF2-40B4-BE49-F238E27FC236}">
                <a16:creationId xmlns:a16="http://schemas.microsoft.com/office/drawing/2014/main" id="{7D884B75-95CE-A377-C043-AFB5A962506A}"/>
              </a:ext>
            </a:extLst>
          </p:cNvPr>
          <p:cNvSpPr>
            <a:spLocks noGrp="1" noChangeArrowheads="1"/>
          </p:cNvSpPr>
          <p:nvPr>
            <p:ph type="title"/>
          </p:nvPr>
        </p:nvSpPr>
        <p:spPr>
          <a:xfrm>
            <a:off x="1295400" y="228600"/>
            <a:ext cx="6553200" cy="1371600"/>
          </a:xfrm>
        </p:spPr>
        <p:txBody>
          <a:bodyPr/>
          <a:lstStyle/>
          <a:p>
            <a:pPr algn="ctr"/>
            <a:r>
              <a:rPr lang="en-US" altLang="en-US"/>
              <a:t>Technical Analysis Websites</a:t>
            </a:r>
          </a:p>
        </p:txBody>
      </p:sp>
      <p:sp>
        <p:nvSpPr>
          <p:cNvPr id="241667" name="Rectangle 3">
            <a:extLst>
              <a:ext uri="{FF2B5EF4-FFF2-40B4-BE49-F238E27FC236}">
                <a16:creationId xmlns:a16="http://schemas.microsoft.com/office/drawing/2014/main" id="{EDD0B1DB-202A-2135-F31E-D9651AEA7B78}"/>
              </a:ext>
            </a:extLst>
          </p:cNvPr>
          <p:cNvSpPr>
            <a:spLocks noGrp="1" noChangeArrowheads="1"/>
          </p:cNvSpPr>
          <p:nvPr>
            <p:ph type="body" idx="1"/>
          </p:nvPr>
        </p:nvSpPr>
        <p:spPr>
          <a:xfrm>
            <a:off x="533400" y="2209800"/>
            <a:ext cx="8077200" cy="4267200"/>
          </a:xfrm>
        </p:spPr>
        <p:txBody>
          <a:bodyPr/>
          <a:lstStyle/>
          <a:p>
            <a:pPr marL="461963" indent="-461963"/>
            <a:r>
              <a:rPr lang="en-US" altLang="en-US" sz="2800" dirty="0">
                <a:solidFill>
                  <a:srgbClr val="003399"/>
                </a:solidFill>
              </a:rPr>
              <a:t>Here are a few websites that provide access to TA charts, indicators and other tools:</a:t>
            </a:r>
          </a:p>
          <a:p>
            <a:pPr marL="920750" lvl="1"/>
            <a:r>
              <a:rPr lang="en-US" altLang="en-US" sz="2400" dirty="0" err="1">
                <a:solidFill>
                  <a:srgbClr val="003399"/>
                </a:solidFill>
              </a:rPr>
              <a:t>StockCharts</a:t>
            </a:r>
            <a:r>
              <a:rPr lang="en-US" altLang="en-US" sz="2400" dirty="0">
                <a:solidFill>
                  <a:srgbClr val="003399"/>
                </a:solidFill>
              </a:rPr>
              <a:t> (free and subscription user levels)</a:t>
            </a:r>
          </a:p>
          <a:p>
            <a:pPr marL="920750" lvl="1"/>
            <a:r>
              <a:rPr lang="en-US" altLang="en-US" sz="2400" dirty="0">
                <a:solidFill>
                  <a:srgbClr val="003399"/>
                </a:solidFill>
              </a:rPr>
              <a:t>Big Charts (free)</a:t>
            </a:r>
          </a:p>
          <a:p>
            <a:pPr marL="920750" lvl="1"/>
            <a:r>
              <a:rPr lang="en-US" altLang="en-US" sz="2400" dirty="0">
                <a:solidFill>
                  <a:srgbClr val="003399"/>
                </a:solidFill>
              </a:rPr>
              <a:t>Yahoo (free, but limited)</a:t>
            </a:r>
          </a:p>
          <a:p>
            <a:pPr marL="461963" indent="-461963"/>
            <a:r>
              <a:rPr lang="en-US" altLang="en-US" sz="2800" dirty="0">
                <a:solidFill>
                  <a:srgbClr val="003399"/>
                </a:solidFill>
              </a:rPr>
              <a:t>TA sites provide data and computational capability, allows greater focus on analysis</a:t>
            </a:r>
          </a:p>
          <a:p>
            <a:pPr marL="461963" indent="-461963"/>
            <a:r>
              <a:rPr lang="en-US" altLang="en-US" sz="2800" dirty="0">
                <a:solidFill>
                  <a:srgbClr val="003399"/>
                </a:solidFill>
              </a:rPr>
              <a:t>Each site has positive and negative aspects, but my preferred service is </a:t>
            </a:r>
            <a:r>
              <a:rPr lang="en-US" altLang="en-US" sz="2800" dirty="0" err="1">
                <a:solidFill>
                  <a:srgbClr val="003399"/>
                </a:solidFill>
              </a:rPr>
              <a:t>StockCharts</a:t>
            </a:r>
            <a:endParaRPr lang="en-US" altLang="en-US" sz="2800" dirty="0">
              <a:solidFill>
                <a:srgbClr val="003399"/>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D22CFCA-9D5D-A339-399B-EBEE82E47BC6}"/>
              </a:ext>
            </a:extLst>
          </p:cNvPr>
          <p:cNvSpPr>
            <a:spLocks noGrp="1"/>
          </p:cNvSpPr>
          <p:nvPr>
            <p:ph type="sldNum" sz="quarter" idx="12"/>
          </p:nvPr>
        </p:nvSpPr>
        <p:spPr/>
        <p:txBody>
          <a:bodyPr/>
          <a:lstStyle/>
          <a:p>
            <a:fld id="{385EDC01-65C9-3A43-9925-EC284BD57C9C}" type="slidenum">
              <a:rPr lang="en-US" altLang="en-US"/>
              <a:pPr/>
              <a:t>16</a:t>
            </a:fld>
            <a:endParaRPr lang="en-US" altLang="en-US"/>
          </a:p>
        </p:txBody>
      </p:sp>
      <p:sp>
        <p:nvSpPr>
          <p:cNvPr id="257026" name="Rectangle 2">
            <a:extLst>
              <a:ext uri="{FF2B5EF4-FFF2-40B4-BE49-F238E27FC236}">
                <a16:creationId xmlns:a16="http://schemas.microsoft.com/office/drawing/2014/main" id="{8C1AE778-4A37-AC48-6C3A-A4D4F727C791}"/>
              </a:ext>
            </a:extLst>
          </p:cNvPr>
          <p:cNvSpPr>
            <a:spLocks noGrp="1" noChangeArrowheads="1"/>
          </p:cNvSpPr>
          <p:nvPr>
            <p:ph type="title" idx="4294967295"/>
          </p:nvPr>
        </p:nvSpPr>
        <p:spPr>
          <a:xfrm>
            <a:off x="1981200" y="381000"/>
            <a:ext cx="5029200" cy="1143000"/>
          </a:xfrm>
        </p:spPr>
        <p:txBody>
          <a:bodyPr/>
          <a:lstStyle/>
          <a:p>
            <a:r>
              <a:rPr lang="en-US" altLang="en-US" dirty="0"/>
              <a:t>Indicators</a:t>
            </a:r>
          </a:p>
        </p:txBody>
      </p:sp>
      <p:sp>
        <p:nvSpPr>
          <p:cNvPr id="257027" name="Rectangle 3">
            <a:extLst>
              <a:ext uri="{FF2B5EF4-FFF2-40B4-BE49-F238E27FC236}">
                <a16:creationId xmlns:a16="http://schemas.microsoft.com/office/drawing/2014/main" id="{79338CC2-FF55-6BD6-D068-017299663585}"/>
              </a:ext>
            </a:extLst>
          </p:cNvPr>
          <p:cNvSpPr>
            <a:spLocks noGrp="1" noChangeArrowheads="1"/>
          </p:cNvSpPr>
          <p:nvPr>
            <p:ph type="body" idx="4294967295"/>
          </p:nvPr>
        </p:nvSpPr>
        <p:spPr>
          <a:xfrm>
            <a:off x="457200" y="2057400"/>
            <a:ext cx="8382000" cy="4495800"/>
          </a:xfrm>
        </p:spPr>
        <p:txBody>
          <a:bodyPr/>
          <a:lstStyle/>
          <a:p>
            <a:pPr marL="469900" indent="-469900"/>
            <a:r>
              <a:rPr lang="en-US" altLang="en-US" sz="2300" dirty="0">
                <a:solidFill>
                  <a:srgbClr val="382AA6"/>
                </a:solidFill>
              </a:rPr>
              <a:t>Indicators are the most common tools used by TA investors</a:t>
            </a:r>
          </a:p>
          <a:p>
            <a:pPr marL="469900" indent="-469900"/>
            <a:r>
              <a:rPr lang="en-US" sz="2300" dirty="0">
                <a:solidFill>
                  <a:srgbClr val="382AA6"/>
                </a:solidFill>
              </a:rPr>
              <a:t>Technical indicators are mathematical tools, based on historical data, which investors use to forecast future price trends and make trading decisions </a:t>
            </a:r>
          </a:p>
          <a:p>
            <a:pPr marL="469900" indent="-469900"/>
            <a:r>
              <a:rPr lang="en-US" sz="2300" dirty="0">
                <a:solidFill>
                  <a:srgbClr val="382AA6"/>
                </a:solidFill>
              </a:rPr>
              <a:t>There are several popular types of indicators in use</a:t>
            </a:r>
          </a:p>
          <a:p>
            <a:pPr marL="869950" lvl="1" indent="-469900"/>
            <a:r>
              <a:rPr lang="en-US" sz="2000" dirty="0">
                <a:solidFill>
                  <a:srgbClr val="382AA6"/>
                </a:solidFill>
              </a:rPr>
              <a:t>Momentum indicators</a:t>
            </a:r>
          </a:p>
          <a:p>
            <a:pPr marL="869950" lvl="1" indent="-469900"/>
            <a:r>
              <a:rPr lang="en-US" sz="2000" dirty="0">
                <a:solidFill>
                  <a:srgbClr val="382AA6"/>
                </a:solidFill>
              </a:rPr>
              <a:t>Trend indicators</a:t>
            </a:r>
          </a:p>
          <a:p>
            <a:pPr marL="869950" lvl="1" indent="-469900"/>
            <a:r>
              <a:rPr lang="en-US" sz="2000" dirty="0">
                <a:solidFill>
                  <a:srgbClr val="382AA6"/>
                </a:solidFill>
              </a:rPr>
              <a:t>Volume indicators</a:t>
            </a:r>
          </a:p>
          <a:p>
            <a:pPr marL="869950" lvl="1" indent="-469900"/>
            <a:r>
              <a:rPr lang="en-US" sz="2000" dirty="0">
                <a:solidFill>
                  <a:srgbClr val="382AA6"/>
                </a:solidFill>
              </a:rPr>
              <a:t>Volatility indicators</a:t>
            </a:r>
          </a:p>
          <a:p>
            <a:pPr marL="869950" lvl="1" indent="-469900"/>
            <a:r>
              <a:rPr lang="en-US" sz="2000" dirty="0">
                <a:solidFill>
                  <a:srgbClr val="382AA6"/>
                </a:solidFill>
              </a:rPr>
              <a:t>Breadth indicators</a:t>
            </a:r>
          </a:p>
          <a:p>
            <a:pPr marL="469900" indent="-469900"/>
            <a:r>
              <a:rPr lang="en-US" sz="2300" dirty="0">
                <a:solidFill>
                  <a:srgbClr val="382AA6"/>
                </a:solidFill>
              </a:rPr>
              <a:t>Indicators and chart patterns will be covered in a future presentation</a:t>
            </a:r>
          </a:p>
        </p:txBody>
      </p:sp>
    </p:spTree>
    <p:extLst>
      <p:ext uri="{BB962C8B-B14F-4D97-AF65-F5344CB8AC3E}">
        <p14:creationId xmlns:p14="http://schemas.microsoft.com/office/powerpoint/2010/main" val="311649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5087986-BD00-1199-57D0-EB1B404D469B}"/>
              </a:ext>
            </a:extLst>
          </p:cNvPr>
          <p:cNvSpPr>
            <a:spLocks noGrp="1"/>
          </p:cNvSpPr>
          <p:nvPr>
            <p:ph type="sldNum" sz="quarter" idx="12"/>
          </p:nvPr>
        </p:nvSpPr>
        <p:spPr/>
        <p:txBody>
          <a:bodyPr/>
          <a:lstStyle/>
          <a:p>
            <a:fld id="{AD3717D2-71F2-6F46-9764-25AB2AF18347}" type="slidenum">
              <a:rPr lang="en-US" altLang="en-US"/>
              <a:pPr/>
              <a:t>17</a:t>
            </a:fld>
            <a:endParaRPr lang="en-US" altLang="en-US"/>
          </a:p>
        </p:txBody>
      </p:sp>
      <p:sp>
        <p:nvSpPr>
          <p:cNvPr id="243714" name="Rectangle 2">
            <a:extLst>
              <a:ext uri="{FF2B5EF4-FFF2-40B4-BE49-F238E27FC236}">
                <a16:creationId xmlns:a16="http://schemas.microsoft.com/office/drawing/2014/main" id="{2DB0ADCC-D7F3-17F0-2D62-6D8285EF5283}"/>
              </a:ext>
            </a:extLst>
          </p:cNvPr>
          <p:cNvSpPr>
            <a:spLocks noGrp="1" noChangeArrowheads="1"/>
          </p:cNvSpPr>
          <p:nvPr>
            <p:ph type="title"/>
          </p:nvPr>
        </p:nvSpPr>
        <p:spPr>
          <a:xfrm>
            <a:off x="1295400" y="228600"/>
            <a:ext cx="6248400" cy="1066800"/>
          </a:xfrm>
        </p:spPr>
        <p:txBody>
          <a:bodyPr/>
          <a:lstStyle/>
          <a:p>
            <a:pPr algn="ctr"/>
            <a:r>
              <a:rPr lang="en-US" altLang="en-US" dirty="0"/>
              <a:t>Charts</a:t>
            </a:r>
          </a:p>
        </p:txBody>
      </p:sp>
      <p:sp>
        <p:nvSpPr>
          <p:cNvPr id="243715" name="Rectangle 3">
            <a:extLst>
              <a:ext uri="{FF2B5EF4-FFF2-40B4-BE49-F238E27FC236}">
                <a16:creationId xmlns:a16="http://schemas.microsoft.com/office/drawing/2014/main" id="{12E6FE0C-CDCB-B9B6-BA6B-F0B5116530C5}"/>
              </a:ext>
            </a:extLst>
          </p:cNvPr>
          <p:cNvSpPr>
            <a:spLocks noGrp="1" noChangeArrowheads="1"/>
          </p:cNvSpPr>
          <p:nvPr>
            <p:ph type="body" idx="1"/>
          </p:nvPr>
        </p:nvSpPr>
        <p:spPr>
          <a:xfrm>
            <a:off x="381000" y="2133600"/>
            <a:ext cx="8305800" cy="4343400"/>
          </a:xfrm>
        </p:spPr>
        <p:txBody>
          <a:bodyPr/>
          <a:lstStyle/>
          <a:p>
            <a:pPr marL="461963" indent="-461963">
              <a:lnSpc>
                <a:spcPct val="90000"/>
              </a:lnSpc>
            </a:pPr>
            <a:r>
              <a:rPr lang="en-US" altLang="en-US" sz="2800" dirty="0">
                <a:solidFill>
                  <a:srgbClr val="003399"/>
                </a:solidFill>
              </a:rPr>
              <a:t>We are familiar with charts partly because of Section 1 of the SSG</a:t>
            </a:r>
          </a:p>
          <a:p>
            <a:pPr marL="461963" indent="-461963">
              <a:lnSpc>
                <a:spcPct val="90000"/>
              </a:lnSpc>
            </a:pPr>
            <a:r>
              <a:rPr lang="en-US" altLang="en-US" sz="2800" dirty="0">
                <a:solidFill>
                  <a:srgbClr val="003399"/>
                </a:solidFill>
              </a:rPr>
              <a:t>Patterns in charts, for TA purposes, are used to derive future price action</a:t>
            </a:r>
          </a:p>
          <a:p>
            <a:pPr marL="461963" indent="-461963">
              <a:lnSpc>
                <a:spcPct val="90000"/>
              </a:lnSpc>
            </a:pPr>
            <a:r>
              <a:rPr lang="en-US" altLang="en-US" sz="2800" dirty="0">
                <a:solidFill>
                  <a:srgbClr val="003399"/>
                </a:solidFill>
              </a:rPr>
              <a:t>As it turns out, there are four basic TA types of charts, but not all websites have them:</a:t>
            </a:r>
          </a:p>
          <a:p>
            <a:pPr marL="920750" lvl="1">
              <a:lnSpc>
                <a:spcPct val="90000"/>
              </a:lnSpc>
            </a:pPr>
            <a:r>
              <a:rPr lang="en-US" altLang="en-US" sz="2400" dirty="0">
                <a:solidFill>
                  <a:srgbClr val="003399"/>
                </a:solidFill>
              </a:rPr>
              <a:t>Bar chart (traditional)</a:t>
            </a:r>
          </a:p>
          <a:p>
            <a:pPr marL="920750" lvl="1">
              <a:lnSpc>
                <a:spcPct val="90000"/>
              </a:lnSpc>
            </a:pPr>
            <a:r>
              <a:rPr lang="en-US" altLang="en-US" sz="2400" dirty="0">
                <a:solidFill>
                  <a:srgbClr val="003399"/>
                </a:solidFill>
              </a:rPr>
              <a:t>Candlestick chart (currently most popular)</a:t>
            </a:r>
          </a:p>
          <a:p>
            <a:pPr marL="920750" lvl="1">
              <a:lnSpc>
                <a:spcPct val="90000"/>
              </a:lnSpc>
            </a:pPr>
            <a:r>
              <a:rPr lang="en-US" altLang="en-US" sz="2400" dirty="0">
                <a:solidFill>
                  <a:srgbClr val="003399"/>
                </a:solidFill>
              </a:rPr>
              <a:t>Line chart (SSG uses these)</a:t>
            </a:r>
          </a:p>
          <a:p>
            <a:pPr marL="920750" lvl="1">
              <a:lnSpc>
                <a:spcPct val="90000"/>
              </a:lnSpc>
            </a:pPr>
            <a:r>
              <a:rPr lang="en-US" altLang="en-US" sz="2400" dirty="0">
                <a:solidFill>
                  <a:srgbClr val="003399"/>
                </a:solidFill>
              </a:rPr>
              <a:t>Point and Figure chart (only in </a:t>
            </a:r>
            <a:r>
              <a:rPr lang="en-US" altLang="en-US" sz="2400" dirty="0" err="1">
                <a:solidFill>
                  <a:srgbClr val="003399"/>
                </a:solidFill>
              </a:rPr>
              <a:t>StockCharts</a:t>
            </a:r>
            <a:r>
              <a:rPr lang="en-US" altLang="en-US" sz="2400" dirty="0">
                <a:solidFill>
                  <a:srgbClr val="003399"/>
                </a:solidFill>
              </a:rPr>
              <a: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022F7D6-6255-F49C-DE37-96B490E0CE75}"/>
              </a:ext>
            </a:extLst>
          </p:cNvPr>
          <p:cNvSpPr>
            <a:spLocks noGrp="1"/>
          </p:cNvSpPr>
          <p:nvPr>
            <p:ph type="sldNum" sz="quarter" idx="12"/>
          </p:nvPr>
        </p:nvSpPr>
        <p:spPr/>
        <p:txBody>
          <a:bodyPr/>
          <a:lstStyle/>
          <a:p>
            <a:fld id="{B82F1DA6-3366-024B-9A68-BB32912A5308}" type="slidenum">
              <a:rPr lang="en-US" altLang="en-US"/>
              <a:pPr/>
              <a:t>18</a:t>
            </a:fld>
            <a:endParaRPr lang="en-US" altLang="en-US"/>
          </a:p>
        </p:txBody>
      </p:sp>
      <p:sp>
        <p:nvSpPr>
          <p:cNvPr id="245762" name="Rectangle 2">
            <a:extLst>
              <a:ext uri="{FF2B5EF4-FFF2-40B4-BE49-F238E27FC236}">
                <a16:creationId xmlns:a16="http://schemas.microsoft.com/office/drawing/2014/main" id="{7E84DD80-C49D-A459-179E-E85C13C5400C}"/>
              </a:ext>
            </a:extLst>
          </p:cNvPr>
          <p:cNvSpPr>
            <a:spLocks noGrp="1" noChangeArrowheads="1"/>
          </p:cNvSpPr>
          <p:nvPr>
            <p:ph type="title"/>
          </p:nvPr>
        </p:nvSpPr>
        <p:spPr>
          <a:xfrm>
            <a:off x="1219200" y="609600"/>
            <a:ext cx="6553200" cy="762000"/>
          </a:xfrm>
        </p:spPr>
        <p:txBody>
          <a:bodyPr/>
          <a:lstStyle/>
          <a:p>
            <a:pPr algn="ctr"/>
            <a:r>
              <a:rPr lang="en-US" altLang="en-US"/>
              <a:t>Chart Types</a:t>
            </a:r>
          </a:p>
        </p:txBody>
      </p:sp>
      <p:pic>
        <p:nvPicPr>
          <p:cNvPr id="245766" name="Picture 6">
            <a:extLst>
              <a:ext uri="{FF2B5EF4-FFF2-40B4-BE49-F238E27FC236}">
                <a16:creationId xmlns:a16="http://schemas.microsoft.com/office/drawing/2014/main" id="{0590D915-FE31-754C-618E-3C7D10794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3810000" cy="3924300"/>
          </a:xfrm>
          <a:prstGeom prst="rect">
            <a:avLst/>
          </a:prstGeom>
          <a:noFill/>
          <a:extLst>
            <a:ext uri="{909E8E84-426E-40DD-AFC4-6F175D3DCCD1}">
              <a14:hiddenFill xmlns:a14="http://schemas.microsoft.com/office/drawing/2010/main">
                <a:solidFill>
                  <a:srgbClr val="FFFFFF"/>
                </a:solidFill>
              </a14:hiddenFill>
            </a:ext>
          </a:extLst>
        </p:spPr>
      </p:pic>
      <p:pic>
        <p:nvPicPr>
          <p:cNvPr id="245767" name="Picture 7">
            <a:extLst>
              <a:ext uri="{FF2B5EF4-FFF2-40B4-BE49-F238E27FC236}">
                <a16:creationId xmlns:a16="http://schemas.microsoft.com/office/drawing/2014/main" id="{BF47987B-D01B-8980-459F-EE3882FE79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057400"/>
            <a:ext cx="4191000" cy="3867150"/>
          </a:xfrm>
          <a:prstGeom prst="rect">
            <a:avLst/>
          </a:prstGeom>
          <a:noFill/>
          <a:extLst>
            <a:ext uri="{909E8E84-426E-40DD-AFC4-6F175D3DCCD1}">
              <a14:hiddenFill xmlns:a14="http://schemas.microsoft.com/office/drawing/2010/main">
                <a:solidFill>
                  <a:srgbClr val="FFFFFF"/>
                </a:solidFill>
              </a14:hiddenFill>
            </a:ext>
          </a:extLst>
        </p:spPr>
      </p:pic>
      <p:sp>
        <p:nvSpPr>
          <p:cNvPr id="245770" name="Text Box 10">
            <a:extLst>
              <a:ext uri="{FF2B5EF4-FFF2-40B4-BE49-F238E27FC236}">
                <a16:creationId xmlns:a16="http://schemas.microsoft.com/office/drawing/2014/main" id="{13B25727-186F-8AF7-B56D-13ECA2ECF427}"/>
              </a:ext>
            </a:extLst>
          </p:cNvPr>
          <p:cNvSpPr txBox="1">
            <a:spLocks noChangeArrowheads="1"/>
          </p:cNvSpPr>
          <p:nvPr/>
        </p:nvSpPr>
        <p:spPr bwMode="auto">
          <a:xfrm>
            <a:off x="1371600" y="6096000"/>
            <a:ext cx="2514600" cy="485775"/>
          </a:xfrm>
          <a:prstGeom prst="rect">
            <a:avLst/>
          </a:prstGeom>
          <a:solidFill>
            <a:schemeClr val="accent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OHLC Bar Chart</a:t>
            </a:r>
          </a:p>
        </p:txBody>
      </p:sp>
      <p:sp>
        <p:nvSpPr>
          <p:cNvPr id="245771" name="Text Box 11">
            <a:extLst>
              <a:ext uri="{FF2B5EF4-FFF2-40B4-BE49-F238E27FC236}">
                <a16:creationId xmlns:a16="http://schemas.microsoft.com/office/drawing/2014/main" id="{25E37FFE-1B8C-EBD6-6288-DF68EA3E51BE}"/>
              </a:ext>
            </a:extLst>
          </p:cNvPr>
          <p:cNvSpPr txBox="1">
            <a:spLocks noChangeArrowheads="1"/>
          </p:cNvSpPr>
          <p:nvPr/>
        </p:nvSpPr>
        <p:spPr bwMode="auto">
          <a:xfrm>
            <a:off x="5257800" y="6096000"/>
            <a:ext cx="2743200" cy="485775"/>
          </a:xfrm>
          <a:prstGeom prst="rect">
            <a:avLst/>
          </a:prstGeom>
          <a:solidFill>
            <a:schemeClr val="accent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Candlestick Chart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271A65A-B22B-B562-001A-7531ACED96C3}"/>
              </a:ext>
            </a:extLst>
          </p:cNvPr>
          <p:cNvSpPr>
            <a:spLocks noGrp="1"/>
          </p:cNvSpPr>
          <p:nvPr>
            <p:ph type="sldNum" sz="quarter" idx="12"/>
          </p:nvPr>
        </p:nvSpPr>
        <p:spPr/>
        <p:txBody>
          <a:bodyPr/>
          <a:lstStyle/>
          <a:p>
            <a:fld id="{995071E7-465E-7E4B-8B60-D52AF339F4F9}" type="slidenum">
              <a:rPr lang="en-US" altLang="en-US"/>
              <a:pPr/>
              <a:t>19</a:t>
            </a:fld>
            <a:endParaRPr lang="en-US" altLang="en-US"/>
          </a:p>
        </p:txBody>
      </p:sp>
      <p:sp>
        <p:nvSpPr>
          <p:cNvPr id="247810" name="Rectangle 2">
            <a:extLst>
              <a:ext uri="{FF2B5EF4-FFF2-40B4-BE49-F238E27FC236}">
                <a16:creationId xmlns:a16="http://schemas.microsoft.com/office/drawing/2014/main" id="{342130AA-ADBB-C010-C502-055F03F97D77}"/>
              </a:ext>
            </a:extLst>
          </p:cNvPr>
          <p:cNvSpPr>
            <a:spLocks noGrp="1" noChangeArrowheads="1"/>
          </p:cNvSpPr>
          <p:nvPr>
            <p:ph type="title"/>
          </p:nvPr>
        </p:nvSpPr>
        <p:spPr>
          <a:xfrm>
            <a:off x="1219200" y="609600"/>
            <a:ext cx="6553200" cy="762000"/>
          </a:xfrm>
        </p:spPr>
        <p:txBody>
          <a:bodyPr/>
          <a:lstStyle/>
          <a:p>
            <a:pPr algn="ctr"/>
            <a:r>
              <a:rPr lang="en-US" altLang="en-US"/>
              <a:t>Chart Types</a:t>
            </a:r>
          </a:p>
        </p:txBody>
      </p:sp>
      <p:pic>
        <p:nvPicPr>
          <p:cNvPr id="247811" name="Picture 3">
            <a:extLst>
              <a:ext uri="{FF2B5EF4-FFF2-40B4-BE49-F238E27FC236}">
                <a16:creationId xmlns:a16="http://schemas.microsoft.com/office/drawing/2014/main" id="{5E949AB6-0B12-2DF4-8C8F-8A4C5AF35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3505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247812" name="Text Box 4">
            <a:extLst>
              <a:ext uri="{FF2B5EF4-FFF2-40B4-BE49-F238E27FC236}">
                <a16:creationId xmlns:a16="http://schemas.microsoft.com/office/drawing/2014/main" id="{C2BA10D5-B396-05ED-AD21-E14018E91190}"/>
              </a:ext>
            </a:extLst>
          </p:cNvPr>
          <p:cNvSpPr txBox="1">
            <a:spLocks noChangeArrowheads="1"/>
          </p:cNvSpPr>
          <p:nvPr/>
        </p:nvSpPr>
        <p:spPr bwMode="auto">
          <a:xfrm>
            <a:off x="1143000" y="6096000"/>
            <a:ext cx="2514600" cy="485775"/>
          </a:xfrm>
          <a:prstGeom prst="rect">
            <a:avLst/>
          </a:prstGeom>
          <a:solidFill>
            <a:schemeClr val="accent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Line Chart</a:t>
            </a:r>
          </a:p>
        </p:txBody>
      </p:sp>
      <p:pic>
        <p:nvPicPr>
          <p:cNvPr id="247813" name="Picture 5">
            <a:extLst>
              <a:ext uri="{FF2B5EF4-FFF2-40B4-BE49-F238E27FC236}">
                <a16:creationId xmlns:a16="http://schemas.microsoft.com/office/drawing/2014/main" id="{3A294AA8-7E71-249E-5AB2-7B57F4807B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362200"/>
            <a:ext cx="4191000" cy="3581400"/>
          </a:xfrm>
          <a:prstGeom prst="rect">
            <a:avLst/>
          </a:prstGeom>
          <a:noFill/>
          <a:extLst>
            <a:ext uri="{909E8E84-426E-40DD-AFC4-6F175D3DCCD1}">
              <a14:hiddenFill xmlns:a14="http://schemas.microsoft.com/office/drawing/2010/main">
                <a:solidFill>
                  <a:srgbClr val="FFFFFF"/>
                </a:solidFill>
              </a14:hiddenFill>
            </a:ext>
          </a:extLst>
        </p:spPr>
      </p:pic>
      <p:sp>
        <p:nvSpPr>
          <p:cNvPr id="247814" name="Text Box 6">
            <a:extLst>
              <a:ext uri="{FF2B5EF4-FFF2-40B4-BE49-F238E27FC236}">
                <a16:creationId xmlns:a16="http://schemas.microsoft.com/office/drawing/2014/main" id="{F60A53F9-C33D-6320-9DD8-4BC0576AB7D3}"/>
              </a:ext>
            </a:extLst>
          </p:cNvPr>
          <p:cNvSpPr txBox="1">
            <a:spLocks noChangeArrowheads="1"/>
          </p:cNvSpPr>
          <p:nvPr/>
        </p:nvSpPr>
        <p:spPr bwMode="auto">
          <a:xfrm>
            <a:off x="5410200" y="6019800"/>
            <a:ext cx="2514600" cy="485775"/>
          </a:xfrm>
          <a:prstGeom prst="rect">
            <a:avLst/>
          </a:prstGeom>
          <a:solidFill>
            <a:schemeClr val="accent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PnF Chart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05DD38C-CF91-593B-161D-1068A9960767}"/>
              </a:ext>
            </a:extLst>
          </p:cNvPr>
          <p:cNvSpPr>
            <a:spLocks noGrp="1"/>
          </p:cNvSpPr>
          <p:nvPr>
            <p:ph type="sldNum" sz="quarter" idx="12"/>
          </p:nvPr>
        </p:nvSpPr>
        <p:spPr/>
        <p:txBody>
          <a:bodyPr/>
          <a:lstStyle/>
          <a:p>
            <a:fld id="{3C3C559D-E112-CF41-B02E-2233412BD801}" type="slidenum">
              <a:rPr lang="en-US" altLang="en-US"/>
              <a:pPr/>
              <a:t>2</a:t>
            </a:fld>
            <a:endParaRPr lang="en-US" altLang="en-US"/>
          </a:p>
        </p:txBody>
      </p:sp>
      <p:sp>
        <p:nvSpPr>
          <p:cNvPr id="95234" name="Rectangle 2">
            <a:extLst>
              <a:ext uri="{FF2B5EF4-FFF2-40B4-BE49-F238E27FC236}">
                <a16:creationId xmlns:a16="http://schemas.microsoft.com/office/drawing/2014/main" id="{F92B31D7-DE2E-B87C-1E09-387125DCCDCE}"/>
              </a:ext>
            </a:extLst>
          </p:cNvPr>
          <p:cNvSpPr>
            <a:spLocks noGrp="1" noChangeArrowheads="1"/>
          </p:cNvSpPr>
          <p:nvPr>
            <p:ph type="title"/>
          </p:nvPr>
        </p:nvSpPr>
        <p:spPr>
          <a:xfrm>
            <a:off x="1371600" y="228600"/>
            <a:ext cx="6705600" cy="1447800"/>
          </a:xfrm>
        </p:spPr>
        <p:txBody>
          <a:bodyPr/>
          <a:lstStyle/>
          <a:p>
            <a:pPr algn="ctr"/>
            <a:r>
              <a:rPr lang="en-US" altLang="en-US" dirty="0"/>
              <a:t>Disclaimer</a:t>
            </a:r>
          </a:p>
        </p:txBody>
      </p:sp>
      <p:sp>
        <p:nvSpPr>
          <p:cNvPr id="95235" name="Rectangle 3">
            <a:extLst>
              <a:ext uri="{FF2B5EF4-FFF2-40B4-BE49-F238E27FC236}">
                <a16:creationId xmlns:a16="http://schemas.microsoft.com/office/drawing/2014/main" id="{7E87D5D2-14CD-2583-B278-1C16F5FE370E}"/>
              </a:ext>
            </a:extLst>
          </p:cNvPr>
          <p:cNvSpPr>
            <a:spLocks noGrp="1" noChangeArrowheads="1"/>
          </p:cNvSpPr>
          <p:nvPr>
            <p:ph type="body" idx="1"/>
          </p:nvPr>
        </p:nvSpPr>
        <p:spPr>
          <a:xfrm>
            <a:off x="228600" y="2133600"/>
            <a:ext cx="8305800" cy="4876800"/>
          </a:xfrm>
        </p:spPr>
        <p:txBody>
          <a:bodyPr/>
          <a:lstStyle/>
          <a:p>
            <a:pPr>
              <a:lnSpc>
                <a:spcPct val="90000"/>
              </a:lnSpc>
              <a:spcBef>
                <a:spcPct val="20000"/>
              </a:spcBef>
              <a:spcAft>
                <a:spcPts val="800"/>
              </a:spcAft>
              <a:buFontTx/>
              <a:buChar char="•"/>
              <a:defRPr/>
            </a:pPr>
            <a:r>
              <a:rPr lang="en-US" sz="1400" b="1" kern="0" dirty="0">
                <a:solidFill>
                  <a:srgbClr val="031B3C"/>
                </a:solidFill>
                <a:effectLst/>
                <a:latin typeface="Arial"/>
              </a:rPr>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a:t>
            </a:r>
            <a:r>
              <a:rPr lang="en-US" sz="1400" b="1" kern="0" dirty="0" err="1">
                <a:solidFill>
                  <a:srgbClr val="031B3C"/>
                </a:solidFill>
                <a:effectLst/>
                <a:latin typeface="Arial"/>
              </a:rPr>
              <a:t>BetterInvesting</a:t>
            </a:r>
            <a:r>
              <a:rPr lang="en-US" sz="1400" b="1" kern="0" dirty="0">
                <a:solidFill>
                  <a:srgbClr val="031B3C"/>
                </a:solidFill>
                <a:effectLst/>
                <a:latin typeface="Arial"/>
              </a:rPr>
              <a:t>® / National Association of Investors™. The views expressed are those of the instructors, commentators, guests and participants, as the case may be, and do not necessarily represent those of </a:t>
            </a:r>
            <a:r>
              <a:rPr lang="en-US" sz="1400" b="1" kern="0" dirty="0" err="1">
                <a:solidFill>
                  <a:srgbClr val="031B3C"/>
                </a:solidFill>
                <a:effectLst/>
                <a:latin typeface="Arial"/>
              </a:rPr>
              <a:t>BetterInvesting</a:t>
            </a:r>
            <a:r>
              <a:rPr lang="en-US" sz="1400" b="1" kern="0" dirty="0">
                <a:solidFill>
                  <a:srgbClr val="031B3C"/>
                </a:solidFill>
                <a:effectLst/>
                <a:latin typeface="Arial"/>
              </a:rPr>
              <a:t>. Investors should conduct their own review and analysis of any company of interest before making an investment decision.</a:t>
            </a:r>
          </a:p>
          <a:p>
            <a:pPr>
              <a:lnSpc>
                <a:spcPct val="90000"/>
              </a:lnSpc>
              <a:spcBef>
                <a:spcPct val="20000"/>
              </a:spcBef>
              <a:spcAft>
                <a:spcPts val="800"/>
              </a:spcAft>
              <a:buFontTx/>
              <a:buChar char="•"/>
              <a:defRPr/>
            </a:pPr>
            <a:r>
              <a:rPr lang="en-US" sz="1400" b="1" kern="0" dirty="0">
                <a:solidFill>
                  <a:srgbClr val="031B3C"/>
                </a:solidFill>
                <a:effectLst/>
                <a:latin typeface="Arial"/>
              </a:rPr>
              <a:t>Securities discussed may be held by the instructors in their own personal portfolios or in those of their clients.</a:t>
            </a:r>
          </a:p>
          <a:p>
            <a:pPr>
              <a:lnSpc>
                <a:spcPct val="90000"/>
              </a:lnSpc>
              <a:spcBef>
                <a:spcPct val="20000"/>
              </a:spcBef>
              <a:spcAft>
                <a:spcPts val="800"/>
              </a:spcAft>
              <a:buFontTx/>
              <a:buChar char="•"/>
              <a:defRPr/>
            </a:pPr>
            <a:r>
              <a:rPr lang="en-US" sz="1400" b="1" kern="0" dirty="0" err="1">
                <a:solidFill>
                  <a:srgbClr val="031B3C"/>
                </a:solidFill>
                <a:effectLst/>
                <a:latin typeface="Arial"/>
              </a:rPr>
              <a:t>BetterInvesting</a:t>
            </a:r>
            <a:r>
              <a:rPr lang="en-US" sz="1400" b="1" kern="0" dirty="0">
                <a:solidFill>
                  <a:srgbClr val="031B3C"/>
                </a:solidFill>
                <a:effectLst/>
                <a:latin typeface="Arial"/>
              </a:rPr>
              <a:t> presenters and volunteers are held to a strict code of conduct that precludes benefitting financially from educational presentations or public activities via any </a:t>
            </a:r>
            <a:r>
              <a:rPr lang="en-US" sz="1400" b="1" kern="0" dirty="0" err="1">
                <a:solidFill>
                  <a:srgbClr val="031B3C"/>
                </a:solidFill>
                <a:effectLst/>
                <a:latin typeface="Arial"/>
              </a:rPr>
              <a:t>BetterInvesting</a:t>
            </a:r>
            <a:r>
              <a:rPr lang="en-US" sz="1400" b="1" kern="0" dirty="0">
                <a:solidFill>
                  <a:srgbClr val="031B3C"/>
                </a:solidFill>
                <a:effectLst/>
                <a:latin typeface="Arial"/>
              </a:rPr>
              <a:t> programs, events and/or educational sessions in which they participate. Any violation is strictly prohibited and should be reported to the CEO of </a:t>
            </a:r>
            <a:r>
              <a:rPr lang="en-US" sz="1400" b="1" kern="0" dirty="0" err="1">
                <a:solidFill>
                  <a:srgbClr val="031B3C"/>
                </a:solidFill>
                <a:effectLst/>
                <a:latin typeface="Arial"/>
              </a:rPr>
              <a:t>BetterInvesting</a:t>
            </a:r>
            <a:r>
              <a:rPr lang="en-US" sz="1400" b="1" kern="0" dirty="0">
                <a:solidFill>
                  <a:srgbClr val="031B3C"/>
                </a:solidFill>
                <a:effectLst/>
                <a:latin typeface="Arial"/>
              </a:rPr>
              <a:t> or the Director of Chapter Relations.</a:t>
            </a:r>
          </a:p>
          <a:p>
            <a:pPr>
              <a:lnSpc>
                <a:spcPct val="90000"/>
              </a:lnSpc>
              <a:spcBef>
                <a:spcPct val="20000"/>
              </a:spcBef>
              <a:spcAft>
                <a:spcPts val="800"/>
              </a:spcAft>
              <a:buFontTx/>
              <a:buChar char="•"/>
              <a:defRPr/>
            </a:pPr>
            <a:r>
              <a:rPr lang="en-US" sz="1400" b="1" kern="0" dirty="0">
                <a:solidFill>
                  <a:srgbClr val="031B3C"/>
                </a:solidFill>
                <a:effectLst/>
                <a:latin typeface="Arial"/>
              </a:rPr>
              <a:t>This presentation may contain images of websites and products or services not endorsed by </a:t>
            </a:r>
            <a:r>
              <a:rPr lang="en-US" sz="1400" b="1" kern="0" dirty="0" err="1">
                <a:solidFill>
                  <a:srgbClr val="031B3C"/>
                </a:solidFill>
                <a:effectLst/>
                <a:latin typeface="Arial"/>
              </a:rPr>
              <a:t>BetterInvesting</a:t>
            </a:r>
            <a:r>
              <a:rPr lang="en-US" sz="1400" b="1" kern="0" dirty="0">
                <a:solidFill>
                  <a:srgbClr val="031B3C"/>
                </a:solidFill>
                <a:effectLst/>
                <a:latin typeface="Arial"/>
              </a:rPr>
              <a:t>. The presenter does is not endorsing or promoting the use of these websites, products or services.</a:t>
            </a:r>
          </a:p>
          <a:p>
            <a:pPr>
              <a:lnSpc>
                <a:spcPct val="90000"/>
              </a:lnSpc>
              <a:spcBef>
                <a:spcPct val="20000"/>
              </a:spcBef>
              <a:spcAft>
                <a:spcPts val="800"/>
              </a:spcAft>
              <a:buFontTx/>
              <a:buChar char="•"/>
              <a:defRPr/>
            </a:pPr>
            <a:r>
              <a:rPr lang="en-US" sz="1400" b="1" kern="0" dirty="0">
                <a:solidFill>
                  <a:srgbClr val="031B3C"/>
                </a:solidFill>
                <a:effectLst/>
                <a:latin typeface="Arial"/>
              </a:rPr>
              <a:t>This session is being recorded for future use.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610E162-92FD-3989-2B93-6F5DB066494F}"/>
              </a:ext>
            </a:extLst>
          </p:cNvPr>
          <p:cNvSpPr>
            <a:spLocks noGrp="1"/>
          </p:cNvSpPr>
          <p:nvPr>
            <p:ph type="sldNum" sz="quarter" idx="12"/>
          </p:nvPr>
        </p:nvSpPr>
        <p:spPr/>
        <p:txBody>
          <a:bodyPr/>
          <a:lstStyle/>
          <a:p>
            <a:fld id="{4CA7151F-A1AC-3A4D-BA6C-A4FF343AA632}" type="slidenum">
              <a:rPr lang="en-US" altLang="en-US"/>
              <a:pPr/>
              <a:t>20</a:t>
            </a:fld>
            <a:endParaRPr lang="en-US" altLang="en-US"/>
          </a:p>
        </p:txBody>
      </p:sp>
      <p:sp>
        <p:nvSpPr>
          <p:cNvPr id="250882" name="Rectangle 2">
            <a:extLst>
              <a:ext uri="{FF2B5EF4-FFF2-40B4-BE49-F238E27FC236}">
                <a16:creationId xmlns:a16="http://schemas.microsoft.com/office/drawing/2014/main" id="{BEC952D4-2071-8661-3A55-42FE84F76D75}"/>
              </a:ext>
            </a:extLst>
          </p:cNvPr>
          <p:cNvSpPr>
            <a:spLocks noGrp="1" noChangeArrowheads="1"/>
          </p:cNvSpPr>
          <p:nvPr>
            <p:ph type="title" idx="4294967295"/>
          </p:nvPr>
        </p:nvSpPr>
        <p:spPr/>
        <p:txBody>
          <a:bodyPr/>
          <a:lstStyle/>
          <a:p>
            <a:r>
              <a:rPr lang="en-US" altLang="en-US"/>
              <a:t>What is Relative Strength?</a:t>
            </a:r>
          </a:p>
        </p:txBody>
      </p:sp>
      <p:sp>
        <p:nvSpPr>
          <p:cNvPr id="250883" name="Rectangle 3">
            <a:extLst>
              <a:ext uri="{FF2B5EF4-FFF2-40B4-BE49-F238E27FC236}">
                <a16:creationId xmlns:a16="http://schemas.microsoft.com/office/drawing/2014/main" id="{EDD19C55-EB72-A039-98C8-73A0C0DBDFBC}"/>
              </a:ext>
            </a:extLst>
          </p:cNvPr>
          <p:cNvSpPr>
            <a:spLocks noGrp="1" noChangeArrowheads="1"/>
          </p:cNvSpPr>
          <p:nvPr>
            <p:ph type="body" idx="4294967295"/>
          </p:nvPr>
        </p:nvSpPr>
        <p:spPr>
          <a:xfrm>
            <a:off x="609600" y="2057400"/>
            <a:ext cx="8153400" cy="4267200"/>
          </a:xfrm>
        </p:spPr>
        <p:txBody>
          <a:bodyPr/>
          <a:lstStyle/>
          <a:p>
            <a:pPr marL="469900" indent="-469900"/>
            <a:r>
              <a:rPr lang="en-US" altLang="en-US" sz="2600" dirty="0">
                <a:solidFill>
                  <a:schemeClr val="tx2"/>
                </a:solidFill>
              </a:rPr>
              <a:t>Relative Strength (RS) measures how well a stock, fund or index of choice is performing compared or relative to another market index, sector,  industry, stock or fund</a:t>
            </a:r>
          </a:p>
          <a:p>
            <a:pPr marL="469900" indent="-469900"/>
            <a:r>
              <a:rPr lang="en-US" altLang="en-US" sz="2600" dirty="0">
                <a:solidFill>
                  <a:schemeClr val="tx2"/>
                </a:solidFill>
              </a:rPr>
              <a:t>Relative Strength is used as a basis for momentum investing </a:t>
            </a:r>
          </a:p>
          <a:p>
            <a:pPr marL="469900" indent="-469900"/>
            <a:r>
              <a:rPr lang="en-US" altLang="en-US" sz="2600" dirty="0">
                <a:solidFill>
                  <a:schemeClr val="tx2"/>
                </a:solidFill>
              </a:rPr>
              <a:t>Relative Strength should not be confused with the Relative Strength Index (RSI), a popular TA  indicator, which measures how well a stock, fund or index is performing with respect to its own past performance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CEE7004-FFA6-1208-B8C3-09A67BC38207}"/>
              </a:ext>
            </a:extLst>
          </p:cNvPr>
          <p:cNvSpPr>
            <a:spLocks noGrp="1"/>
          </p:cNvSpPr>
          <p:nvPr>
            <p:ph type="sldNum" sz="quarter" idx="12"/>
          </p:nvPr>
        </p:nvSpPr>
        <p:spPr/>
        <p:txBody>
          <a:bodyPr/>
          <a:lstStyle/>
          <a:p>
            <a:fld id="{18C8A6CA-3967-0E4D-9044-41D73EBDFEDA}" type="slidenum">
              <a:rPr lang="en-US" altLang="en-US"/>
              <a:pPr/>
              <a:t>21</a:t>
            </a:fld>
            <a:endParaRPr lang="en-US" altLang="en-US"/>
          </a:p>
        </p:txBody>
      </p:sp>
      <p:sp>
        <p:nvSpPr>
          <p:cNvPr id="251906" name="Rectangle 2">
            <a:extLst>
              <a:ext uri="{FF2B5EF4-FFF2-40B4-BE49-F238E27FC236}">
                <a16:creationId xmlns:a16="http://schemas.microsoft.com/office/drawing/2014/main" id="{320CB38A-0CD1-26DA-2FC2-6DE7250639EC}"/>
              </a:ext>
            </a:extLst>
          </p:cNvPr>
          <p:cNvSpPr>
            <a:spLocks noGrp="1" noChangeArrowheads="1"/>
          </p:cNvSpPr>
          <p:nvPr>
            <p:ph type="title" idx="4294967295"/>
          </p:nvPr>
        </p:nvSpPr>
        <p:spPr>
          <a:xfrm>
            <a:off x="990600" y="533400"/>
            <a:ext cx="8001000" cy="1066800"/>
          </a:xfrm>
        </p:spPr>
        <p:txBody>
          <a:bodyPr/>
          <a:lstStyle/>
          <a:p>
            <a:pPr algn="ctr"/>
            <a:r>
              <a:rPr lang="en-US" altLang="en-US" dirty="0"/>
              <a:t>What is Relative Strength?</a:t>
            </a:r>
          </a:p>
        </p:txBody>
      </p:sp>
      <p:sp>
        <p:nvSpPr>
          <p:cNvPr id="251907" name="Rectangle 3">
            <a:extLst>
              <a:ext uri="{FF2B5EF4-FFF2-40B4-BE49-F238E27FC236}">
                <a16:creationId xmlns:a16="http://schemas.microsoft.com/office/drawing/2014/main" id="{4F9C77F2-48E0-DC11-33D8-22632A9435D1}"/>
              </a:ext>
            </a:extLst>
          </p:cNvPr>
          <p:cNvSpPr>
            <a:spLocks noGrp="1" noChangeArrowheads="1"/>
          </p:cNvSpPr>
          <p:nvPr>
            <p:ph type="body" idx="4294967295"/>
          </p:nvPr>
        </p:nvSpPr>
        <p:spPr>
          <a:xfrm>
            <a:off x="381000" y="2438400"/>
            <a:ext cx="8534400" cy="3733800"/>
          </a:xfrm>
        </p:spPr>
        <p:txBody>
          <a:bodyPr/>
          <a:lstStyle/>
          <a:p>
            <a:pPr marL="469900" indent="-469900"/>
            <a:r>
              <a:rPr lang="en-US" altLang="en-US" sz="3000" dirty="0">
                <a:solidFill>
                  <a:schemeClr val="tx2"/>
                </a:solidFill>
              </a:rPr>
              <a:t>Relative Strength is often used by a typical fundamental analysis based investor as a supplementary tool</a:t>
            </a:r>
          </a:p>
          <a:p>
            <a:pPr marL="469900" indent="-469900"/>
            <a:r>
              <a:rPr lang="en-US" altLang="en-US" sz="3000" dirty="0">
                <a:solidFill>
                  <a:schemeClr val="tx2"/>
                </a:solidFill>
              </a:rPr>
              <a:t>Relative Strength provides a basis for to determine Relative Performance, which seeks to identify the best performer in a group of sectors, indexes, stocks or funds over a given time period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43DB66F-FF21-4971-D2D2-2F908B31FDDC}"/>
              </a:ext>
            </a:extLst>
          </p:cNvPr>
          <p:cNvSpPr>
            <a:spLocks noGrp="1"/>
          </p:cNvSpPr>
          <p:nvPr>
            <p:ph type="sldNum" sz="quarter" idx="12"/>
          </p:nvPr>
        </p:nvSpPr>
        <p:spPr/>
        <p:txBody>
          <a:bodyPr/>
          <a:lstStyle/>
          <a:p>
            <a:fld id="{3A3BAC52-E7CF-D142-9296-674DB53E895E}" type="slidenum">
              <a:rPr lang="en-US" altLang="en-US"/>
              <a:pPr/>
              <a:t>22</a:t>
            </a:fld>
            <a:endParaRPr lang="en-US" altLang="en-US"/>
          </a:p>
        </p:txBody>
      </p:sp>
      <p:sp>
        <p:nvSpPr>
          <p:cNvPr id="252930" name="Rectangle 2">
            <a:extLst>
              <a:ext uri="{FF2B5EF4-FFF2-40B4-BE49-F238E27FC236}">
                <a16:creationId xmlns:a16="http://schemas.microsoft.com/office/drawing/2014/main" id="{3AC2B1B0-4966-BFC6-4C80-D77876B9A316}"/>
              </a:ext>
            </a:extLst>
          </p:cNvPr>
          <p:cNvSpPr>
            <a:spLocks noGrp="1" noChangeArrowheads="1"/>
          </p:cNvSpPr>
          <p:nvPr>
            <p:ph type="title" idx="4294967295"/>
          </p:nvPr>
        </p:nvSpPr>
        <p:spPr>
          <a:xfrm>
            <a:off x="1143000" y="228600"/>
            <a:ext cx="7010400" cy="1292225"/>
          </a:xfrm>
        </p:spPr>
        <p:txBody>
          <a:bodyPr/>
          <a:lstStyle/>
          <a:p>
            <a:pPr algn="ctr"/>
            <a:r>
              <a:rPr lang="en-US" altLang="en-US"/>
              <a:t>Why Care About Relative Strength?</a:t>
            </a:r>
          </a:p>
        </p:txBody>
      </p:sp>
      <p:sp>
        <p:nvSpPr>
          <p:cNvPr id="252931" name="Rectangle 3">
            <a:extLst>
              <a:ext uri="{FF2B5EF4-FFF2-40B4-BE49-F238E27FC236}">
                <a16:creationId xmlns:a16="http://schemas.microsoft.com/office/drawing/2014/main" id="{70DCCA28-5856-CBF7-A71C-9D10DE94221A}"/>
              </a:ext>
            </a:extLst>
          </p:cNvPr>
          <p:cNvSpPr>
            <a:spLocks noGrp="1" noChangeArrowheads="1"/>
          </p:cNvSpPr>
          <p:nvPr>
            <p:ph type="body" idx="4294967295"/>
          </p:nvPr>
        </p:nvSpPr>
        <p:spPr>
          <a:xfrm>
            <a:off x="457200" y="2590800"/>
            <a:ext cx="8229600" cy="3733800"/>
          </a:xfrm>
        </p:spPr>
        <p:txBody>
          <a:bodyPr/>
          <a:lstStyle/>
          <a:p>
            <a:pPr marL="469900" indent="-469900">
              <a:lnSpc>
                <a:spcPct val="80000"/>
              </a:lnSpc>
            </a:pPr>
            <a:r>
              <a:rPr lang="en-US" altLang="en-US" sz="2800" dirty="0">
                <a:solidFill>
                  <a:schemeClr val="tx2"/>
                </a:solidFill>
              </a:rPr>
              <a:t>Aren’t you trying to pick a stock or fund that is outperforming or will outperform the market? </a:t>
            </a:r>
          </a:p>
          <a:p>
            <a:pPr marL="469900" indent="-469900">
              <a:lnSpc>
                <a:spcPct val="80000"/>
              </a:lnSpc>
            </a:pPr>
            <a:r>
              <a:rPr lang="en-US" altLang="en-US" sz="2800" dirty="0">
                <a:solidFill>
                  <a:schemeClr val="tx2"/>
                </a:solidFill>
              </a:rPr>
              <a:t>Wouldn’t you want to pick a stock, industry or sector that is outperforming the market as well as other stocks, industries or sectors?</a:t>
            </a:r>
          </a:p>
          <a:p>
            <a:pPr marL="469900" indent="-469900">
              <a:lnSpc>
                <a:spcPct val="80000"/>
              </a:lnSpc>
            </a:pPr>
            <a:r>
              <a:rPr lang="en-US" altLang="en-US" sz="2800" dirty="0">
                <a:solidFill>
                  <a:schemeClr val="tx2"/>
                </a:solidFill>
              </a:rPr>
              <a:t>If so, you should be very interested in learning about the use of relative strength and relative performance despite their reliance on price based performance</a:t>
            </a:r>
          </a:p>
          <a:p>
            <a:pPr marL="469900" indent="-469900">
              <a:lnSpc>
                <a:spcPct val="80000"/>
              </a:lnSpc>
            </a:pPr>
            <a:r>
              <a:rPr lang="en-US" altLang="en-US" sz="2800" dirty="0">
                <a:solidFill>
                  <a:schemeClr val="tx2"/>
                </a:solidFill>
              </a:rPr>
              <a:t>Note that inclusion criteria can rely on FA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59DC0BE-A892-D1CA-AD6C-BDE291D9C7CD}"/>
              </a:ext>
            </a:extLst>
          </p:cNvPr>
          <p:cNvSpPr>
            <a:spLocks noGrp="1"/>
          </p:cNvSpPr>
          <p:nvPr>
            <p:ph type="sldNum" sz="quarter" idx="12"/>
          </p:nvPr>
        </p:nvSpPr>
        <p:spPr/>
        <p:txBody>
          <a:bodyPr/>
          <a:lstStyle/>
          <a:p>
            <a:fld id="{0D5635B1-6485-9848-96C1-000881FD3EB0}" type="slidenum">
              <a:rPr lang="en-US" altLang="en-US"/>
              <a:pPr/>
              <a:t>23</a:t>
            </a:fld>
            <a:endParaRPr lang="en-US" altLang="en-US"/>
          </a:p>
        </p:txBody>
      </p:sp>
      <p:sp>
        <p:nvSpPr>
          <p:cNvPr id="253954" name="Rectangle 2">
            <a:extLst>
              <a:ext uri="{FF2B5EF4-FFF2-40B4-BE49-F238E27FC236}">
                <a16:creationId xmlns:a16="http://schemas.microsoft.com/office/drawing/2014/main" id="{E256E70D-5B2F-EB90-9007-7676B67442BE}"/>
              </a:ext>
            </a:extLst>
          </p:cNvPr>
          <p:cNvSpPr>
            <a:spLocks noGrp="1" noChangeArrowheads="1"/>
          </p:cNvSpPr>
          <p:nvPr>
            <p:ph type="title" idx="4294967295"/>
          </p:nvPr>
        </p:nvSpPr>
        <p:spPr>
          <a:xfrm>
            <a:off x="685800" y="304800"/>
            <a:ext cx="8153400" cy="1216025"/>
          </a:xfrm>
        </p:spPr>
        <p:txBody>
          <a:bodyPr/>
          <a:lstStyle/>
          <a:p>
            <a:pPr algn="ctr"/>
            <a:r>
              <a:rPr lang="en-US" altLang="en-US" sz="4000"/>
              <a:t>Why Care About Relative Strength and Performance?</a:t>
            </a:r>
          </a:p>
        </p:txBody>
      </p:sp>
      <p:sp>
        <p:nvSpPr>
          <p:cNvPr id="253955" name="Rectangle 3">
            <a:extLst>
              <a:ext uri="{FF2B5EF4-FFF2-40B4-BE49-F238E27FC236}">
                <a16:creationId xmlns:a16="http://schemas.microsoft.com/office/drawing/2014/main" id="{1ED8B7DA-0D23-2AC2-A277-591094E97C3A}"/>
              </a:ext>
            </a:extLst>
          </p:cNvPr>
          <p:cNvSpPr>
            <a:spLocks noGrp="1" noChangeArrowheads="1"/>
          </p:cNvSpPr>
          <p:nvPr>
            <p:ph type="body" idx="4294967295"/>
          </p:nvPr>
        </p:nvSpPr>
        <p:spPr>
          <a:xfrm>
            <a:off x="533400" y="2057400"/>
            <a:ext cx="8001000" cy="4419600"/>
          </a:xfrm>
        </p:spPr>
        <p:txBody>
          <a:bodyPr/>
          <a:lstStyle/>
          <a:p>
            <a:pPr marL="469900" indent="-469900"/>
            <a:r>
              <a:rPr lang="en-US" altLang="en-US" sz="2900" dirty="0">
                <a:solidFill>
                  <a:schemeClr val="tx2"/>
                </a:solidFill>
              </a:rPr>
              <a:t>Several academic studies have indicated that stocks with higher relative performance outperform their peers going forward</a:t>
            </a:r>
          </a:p>
          <a:p>
            <a:pPr marL="469900" indent="-469900"/>
            <a:r>
              <a:rPr lang="en-US" altLang="en-US" sz="2900" dirty="0">
                <a:solidFill>
                  <a:schemeClr val="tx2"/>
                </a:solidFill>
              </a:rPr>
              <a:t>Other studies have shown that from 65% to 95% of a stock’s performance is fairly well correlated to its sector’s performance</a:t>
            </a:r>
          </a:p>
          <a:p>
            <a:pPr marL="469900" indent="-469900"/>
            <a:r>
              <a:rPr lang="en-US" altLang="en-US" sz="2900" dirty="0">
                <a:solidFill>
                  <a:schemeClr val="tx2"/>
                </a:solidFill>
              </a:rPr>
              <a:t>In other words, relative strength and relative performance add helpful tools to your arsenal of investment analysis devices</a:t>
            </a:r>
            <a:endParaRPr lang="en-US" altLang="en-US" dirty="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C00684E-AEE6-6912-AC84-2B15DCC95F0F}"/>
              </a:ext>
            </a:extLst>
          </p:cNvPr>
          <p:cNvSpPr>
            <a:spLocks noGrp="1"/>
          </p:cNvSpPr>
          <p:nvPr>
            <p:ph type="sldNum" sz="quarter" idx="12"/>
          </p:nvPr>
        </p:nvSpPr>
        <p:spPr/>
        <p:txBody>
          <a:bodyPr/>
          <a:lstStyle/>
          <a:p>
            <a:fld id="{D572A7D2-5528-3045-8E80-B460BBA0E1AE}" type="slidenum">
              <a:rPr lang="en-US" altLang="en-US"/>
              <a:pPr/>
              <a:t>24</a:t>
            </a:fld>
            <a:endParaRPr lang="en-US" altLang="en-US"/>
          </a:p>
        </p:txBody>
      </p:sp>
      <p:sp>
        <p:nvSpPr>
          <p:cNvPr id="256002" name="Rectangle 2">
            <a:extLst>
              <a:ext uri="{FF2B5EF4-FFF2-40B4-BE49-F238E27FC236}">
                <a16:creationId xmlns:a16="http://schemas.microsoft.com/office/drawing/2014/main" id="{F9E82ABD-E483-70BD-2F83-4CDC0A458879}"/>
              </a:ext>
            </a:extLst>
          </p:cNvPr>
          <p:cNvSpPr>
            <a:spLocks noGrp="1" noChangeArrowheads="1"/>
          </p:cNvSpPr>
          <p:nvPr>
            <p:ph type="title" idx="4294967295"/>
          </p:nvPr>
        </p:nvSpPr>
        <p:spPr>
          <a:xfrm>
            <a:off x="1371600" y="304800"/>
            <a:ext cx="7391400" cy="1303338"/>
          </a:xfrm>
        </p:spPr>
        <p:txBody>
          <a:bodyPr/>
          <a:lstStyle/>
          <a:p>
            <a:r>
              <a:rPr lang="en-US" altLang="en-US" sz="4000"/>
              <a:t>What is Relative Strength and Relative Performance?</a:t>
            </a:r>
          </a:p>
        </p:txBody>
      </p:sp>
      <p:sp>
        <p:nvSpPr>
          <p:cNvPr id="256003" name="Rectangle 3">
            <a:extLst>
              <a:ext uri="{FF2B5EF4-FFF2-40B4-BE49-F238E27FC236}">
                <a16:creationId xmlns:a16="http://schemas.microsoft.com/office/drawing/2014/main" id="{292341A6-07FF-9E78-E7A8-6BC5805FD1F8}"/>
              </a:ext>
            </a:extLst>
          </p:cNvPr>
          <p:cNvSpPr>
            <a:spLocks noGrp="1" noChangeArrowheads="1"/>
          </p:cNvSpPr>
          <p:nvPr>
            <p:ph type="body" idx="4294967295"/>
          </p:nvPr>
        </p:nvSpPr>
        <p:spPr>
          <a:xfrm>
            <a:off x="533400" y="2133600"/>
            <a:ext cx="8153400" cy="4343400"/>
          </a:xfrm>
        </p:spPr>
        <p:txBody>
          <a:bodyPr/>
          <a:lstStyle/>
          <a:p>
            <a:pPr marL="469900" indent="-469900"/>
            <a:r>
              <a:rPr lang="en-US" altLang="en-US" sz="2700" dirty="0">
                <a:solidFill>
                  <a:schemeClr val="tx2"/>
                </a:solidFill>
              </a:rPr>
              <a:t>Relative Strength is an excellent tool that can be used to supplement stock studies and comparisons and you only need a modest amount of TA experience to call on</a:t>
            </a:r>
          </a:p>
          <a:p>
            <a:pPr marL="469900" indent="-469900"/>
            <a:r>
              <a:rPr lang="en-US" altLang="en-US" sz="2700" dirty="0">
                <a:solidFill>
                  <a:schemeClr val="tx2"/>
                </a:solidFill>
              </a:rPr>
              <a:t>Relative performance can steer you to a better choice of a stock or fund in a sector or industry </a:t>
            </a:r>
          </a:p>
          <a:p>
            <a:pPr marL="469900" indent="-469900"/>
            <a:r>
              <a:rPr lang="en-US" altLang="en-US" sz="2700" dirty="0">
                <a:solidFill>
                  <a:schemeClr val="tx2"/>
                </a:solidFill>
              </a:rPr>
              <a:t>The best place to look for and use technical analysis (IMHO) is </a:t>
            </a:r>
            <a:r>
              <a:rPr lang="en-US" altLang="en-US" sz="2700" dirty="0" err="1">
                <a:solidFill>
                  <a:schemeClr val="tx2"/>
                </a:solidFill>
              </a:rPr>
              <a:t>StockCharts</a:t>
            </a:r>
            <a:r>
              <a:rPr lang="en-US" altLang="en-US" sz="2700" dirty="0">
                <a:solidFill>
                  <a:schemeClr val="tx2"/>
                </a:solidFill>
              </a:rPr>
              <a:t>, which has a free level of relatively ‘easy to use’ basic services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D22CFCA-9D5D-A339-399B-EBEE82E47BC6}"/>
              </a:ext>
            </a:extLst>
          </p:cNvPr>
          <p:cNvSpPr>
            <a:spLocks noGrp="1"/>
          </p:cNvSpPr>
          <p:nvPr>
            <p:ph type="sldNum" sz="quarter" idx="12"/>
          </p:nvPr>
        </p:nvSpPr>
        <p:spPr/>
        <p:txBody>
          <a:bodyPr/>
          <a:lstStyle/>
          <a:p>
            <a:fld id="{385EDC01-65C9-3A43-9925-EC284BD57C9C}" type="slidenum">
              <a:rPr lang="en-US" altLang="en-US"/>
              <a:pPr/>
              <a:t>25</a:t>
            </a:fld>
            <a:endParaRPr lang="en-US" altLang="en-US"/>
          </a:p>
        </p:txBody>
      </p:sp>
      <p:sp>
        <p:nvSpPr>
          <p:cNvPr id="257026" name="Rectangle 2">
            <a:extLst>
              <a:ext uri="{FF2B5EF4-FFF2-40B4-BE49-F238E27FC236}">
                <a16:creationId xmlns:a16="http://schemas.microsoft.com/office/drawing/2014/main" id="{8C1AE778-4A37-AC48-6C3A-A4D4F727C791}"/>
              </a:ext>
            </a:extLst>
          </p:cNvPr>
          <p:cNvSpPr>
            <a:spLocks noGrp="1" noChangeArrowheads="1"/>
          </p:cNvSpPr>
          <p:nvPr>
            <p:ph type="title" idx="4294967295"/>
          </p:nvPr>
        </p:nvSpPr>
        <p:spPr>
          <a:xfrm>
            <a:off x="1981200" y="381000"/>
            <a:ext cx="5029200" cy="1143000"/>
          </a:xfrm>
        </p:spPr>
        <p:txBody>
          <a:bodyPr/>
          <a:lstStyle/>
          <a:p>
            <a:r>
              <a:rPr lang="en-US" altLang="en-US" dirty="0" err="1"/>
              <a:t>StockCharts.com</a:t>
            </a:r>
            <a:endParaRPr lang="en-US" altLang="en-US" dirty="0"/>
          </a:p>
        </p:txBody>
      </p:sp>
      <p:sp>
        <p:nvSpPr>
          <p:cNvPr id="257027" name="Rectangle 3">
            <a:extLst>
              <a:ext uri="{FF2B5EF4-FFF2-40B4-BE49-F238E27FC236}">
                <a16:creationId xmlns:a16="http://schemas.microsoft.com/office/drawing/2014/main" id="{79338CC2-FF55-6BD6-D068-017299663585}"/>
              </a:ext>
            </a:extLst>
          </p:cNvPr>
          <p:cNvSpPr>
            <a:spLocks noGrp="1" noChangeArrowheads="1"/>
          </p:cNvSpPr>
          <p:nvPr>
            <p:ph type="body" idx="4294967295"/>
          </p:nvPr>
        </p:nvSpPr>
        <p:spPr>
          <a:xfrm>
            <a:off x="533400" y="2057400"/>
            <a:ext cx="8077200" cy="4495800"/>
          </a:xfrm>
        </p:spPr>
        <p:txBody>
          <a:bodyPr/>
          <a:lstStyle/>
          <a:p>
            <a:pPr marL="469900" indent="-469900"/>
            <a:r>
              <a:rPr lang="en-US" altLang="en-US" sz="3000" dirty="0">
                <a:solidFill>
                  <a:schemeClr val="tx2"/>
                </a:solidFill>
              </a:rPr>
              <a:t>The URL is </a:t>
            </a:r>
            <a:r>
              <a:rPr lang="en-US" altLang="en-US" sz="3000" dirty="0" err="1">
                <a:solidFill>
                  <a:schemeClr val="tx2"/>
                </a:solidFill>
              </a:rPr>
              <a:t>www.stockcharts.com</a:t>
            </a:r>
            <a:endParaRPr lang="en-US" altLang="en-US" sz="3000" dirty="0">
              <a:solidFill>
                <a:schemeClr val="tx2"/>
              </a:solidFill>
            </a:endParaRPr>
          </a:p>
          <a:p>
            <a:pPr marL="469900" indent="-469900"/>
            <a:r>
              <a:rPr lang="en-US" altLang="en-US" sz="3000" dirty="0">
                <a:solidFill>
                  <a:schemeClr val="tx2"/>
                </a:solidFill>
              </a:rPr>
              <a:t>This service has both free and fee based user user levels (subscriptions)</a:t>
            </a:r>
          </a:p>
          <a:p>
            <a:pPr marL="469900" indent="-469900"/>
            <a:r>
              <a:rPr lang="en-US" altLang="en-US" sz="3000" dirty="0">
                <a:solidFill>
                  <a:schemeClr val="tx2"/>
                </a:solidFill>
              </a:rPr>
              <a:t>It has a comprehensive set of tools including standard line, candlestick and point and figure charting and describes many technical indicators in its Chart School</a:t>
            </a:r>
          </a:p>
          <a:p>
            <a:pPr marL="469900" indent="-469900"/>
            <a:r>
              <a:rPr lang="en-US" altLang="en-US" sz="3000" dirty="0" err="1">
                <a:solidFill>
                  <a:schemeClr val="tx2"/>
                </a:solidFill>
              </a:rPr>
              <a:t>StockCharts</a:t>
            </a:r>
            <a:r>
              <a:rPr lang="en-US" altLang="en-US" sz="3000" dirty="0">
                <a:solidFill>
                  <a:schemeClr val="tx2"/>
                </a:solidFill>
              </a:rPr>
              <a:t> also covers many domestic and foreign based indexes and sectors</a:t>
            </a:r>
            <a:endParaRPr lang="en-US" altLang="en-US" dirty="0">
              <a:solidFill>
                <a:schemeClr val="tx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0BB391E6-1795-34BB-C24E-BECC96AEF5AA}"/>
              </a:ext>
            </a:extLst>
          </p:cNvPr>
          <p:cNvSpPr>
            <a:spLocks noGrp="1"/>
          </p:cNvSpPr>
          <p:nvPr>
            <p:ph type="sldNum" sz="quarter" idx="12"/>
          </p:nvPr>
        </p:nvSpPr>
        <p:spPr/>
        <p:txBody>
          <a:bodyPr/>
          <a:lstStyle/>
          <a:p>
            <a:fld id="{C038C6A8-45D7-4F44-856E-160E5DA4EAB2}" type="slidenum">
              <a:rPr lang="en-US" altLang="en-US"/>
              <a:pPr/>
              <a:t>26</a:t>
            </a:fld>
            <a:endParaRPr lang="en-US" altLang="en-US"/>
          </a:p>
        </p:txBody>
      </p:sp>
      <p:sp>
        <p:nvSpPr>
          <p:cNvPr id="258050" name="Rectangle 2">
            <a:extLst>
              <a:ext uri="{FF2B5EF4-FFF2-40B4-BE49-F238E27FC236}">
                <a16:creationId xmlns:a16="http://schemas.microsoft.com/office/drawing/2014/main" id="{157C319A-CD98-E055-0569-A1C3E71DC3EF}"/>
              </a:ext>
            </a:extLst>
          </p:cNvPr>
          <p:cNvSpPr>
            <a:spLocks noGrp="1" noChangeArrowheads="1"/>
          </p:cNvSpPr>
          <p:nvPr>
            <p:ph type="title" idx="4294967295"/>
          </p:nvPr>
        </p:nvSpPr>
        <p:spPr>
          <a:xfrm>
            <a:off x="1150938" y="617538"/>
            <a:ext cx="7793037" cy="906462"/>
          </a:xfrm>
        </p:spPr>
        <p:txBody>
          <a:bodyPr/>
          <a:lstStyle/>
          <a:p>
            <a:r>
              <a:rPr lang="en-US" altLang="en-US" dirty="0"/>
              <a:t>  Using Relative Strength?</a:t>
            </a:r>
          </a:p>
        </p:txBody>
      </p:sp>
      <p:sp>
        <p:nvSpPr>
          <p:cNvPr id="258051" name="Rectangle 3">
            <a:extLst>
              <a:ext uri="{FF2B5EF4-FFF2-40B4-BE49-F238E27FC236}">
                <a16:creationId xmlns:a16="http://schemas.microsoft.com/office/drawing/2014/main" id="{98A3D5D4-C092-3099-3E5B-BEAAF2B9D543}"/>
              </a:ext>
            </a:extLst>
          </p:cNvPr>
          <p:cNvSpPr>
            <a:spLocks noGrp="1" noChangeArrowheads="1"/>
          </p:cNvSpPr>
          <p:nvPr>
            <p:ph type="body" idx="4294967295"/>
          </p:nvPr>
        </p:nvSpPr>
        <p:spPr>
          <a:xfrm>
            <a:off x="533400" y="2362200"/>
            <a:ext cx="8001000" cy="3810000"/>
          </a:xfrm>
        </p:spPr>
        <p:txBody>
          <a:bodyPr/>
          <a:lstStyle/>
          <a:p>
            <a:pPr marL="469900" indent="-469900"/>
            <a:r>
              <a:rPr lang="en-US" altLang="en-US" dirty="0">
                <a:solidFill>
                  <a:schemeClr val="tx2"/>
                </a:solidFill>
              </a:rPr>
              <a:t>As an example of using Relative Strength, I will compare Aflac Inc. (AFL)</a:t>
            </a:r>
          </a:p>
          <a:p>
            <a:pPr marL="908050" lvl="1" indent="-436563"/>
            <a:r>
              <a:rPr lang="en-US" altLang="en-US" dirty="0">
                <a:solidFill>
                  <a:schemeClr val="tx2"/>
                </a:solidFill>
              </a:rPr>
              <a:t>to $SPX (S&amp;P 500)</a:t>
            </a:r>
          </a:p>
          <a:p>
            <a:pPr marL="908050" lvl="1" indent="-436563"/>
            <a:r>
              <a:rPr lang="en-US" altLang="en-US" dirty="0">
                <a:solidFill>
                  <a:schemeClr val="tx2"/>
                </a:solidFill>
              </a:rPr>
              <a:t>to XLV (Health Care Spider)</a:t>
            </a:r>
          </a:p>
          <a:p>
            <a:pPr marL="908050" lvl="1" indent="-436563"/>
            <a:r>
              <a:rPr lang="en-US" altLang="en-US" dirty="0">
                <a:solidFill>
                  <a:schemeClr val="tx2"/>
                </a:solidFill>
              </a:rPr>
              <a:t>to CVH (Competitor)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EA80C14-0E3D-24B0-EE9A-4EE0344C1E2D}"/>
              </a:ext>
            </a:extLst>
          </p:cNvPr>
          <p:cNvSpPr>
            <a:spLocks noGrp="1"/>
          </p:cNvSpPr>
          <p:nvPr>
            <p:ph type="sldNum" sz="quarter" idx="12"/>
          </p:nvPr>
        </p:nvSpPr>
        <p:spPr/>
        <p:txBody>
          <a:bodyPr/>
          <a:lstStyle/>
          <a:p>
            <a:fld id="{9F3508A9-A180-5949-B3F7-0ED3D04D9997}" type="slidenum">
              <a:rPr lang="en-US" altLang="en-US"/>
              <a:pPr/>
              <a:t>27</a:t>
            </a:fld>
            <a:endParaRPr lang="en-US" altLang="en-US"/>
          </a:p>
        </p:txBody>
      </p:sp>
      <p:sp>
        <p:nvSpPr>
          <p:cNvPr id="265218" name="Rectangle 2">
            <a:extLst>
              <a:ext uri="{FF2B5EF4-FFF2-40B4-BE49-F238E27FC236}">
                <a16:creationId xmlns:a16="http://schemas.microsoft.com/office/drawing/2014/main" id="{F2C3D466-D705-C81E-7BF4-E3D8CE4AE8CC}"/>
              </a:ext>
            </a:extLst>
          </p:cNvPr>
          <p:cNvSpPr>
            <a:spLocks noGrp="1" noChangeArrowheads="1"/>
          </p:cNvSpPr>
          <p:nvPr>
            <p:ph type="title"/>
          </p:nvPr>
        </p:nvSpPr>
        <p:spPr>
          <a:xfrm>
            <a:off x="1752600" y="457200"/>
            <a:ext cx="5791200" cy="1143000"/>
          </a:xfrm>
        </p:spPr>
        <p:txBody>
          <a:bodyPr/>
          <a:lstStyle/>
          <a:p>
            <a:r>
              <a:rPr lang="en-US" altLang="en-US" dirty="0"/>
              <a:t>Saving </a:t>
            </a:r>
            <a:r>
              <a:rPr lang="en-US" altLang="en-US" dirty="0" err="1"/>
              <a:t>StockCharts</a:t>
            </a:r>
            <a:endParaRPr lang="en-US" altLang="en-US" dirty="0"/>
          </a:p>
        </p:txBody>
      </p:sp>
      <p:sp>
        <p:nvSpPr>
          <p:cNvPr id="265219" name="Rectangle 3">
            <a:extLst>
              <a:ext uri="{FF2B5EF4-FFF2-40B4-BE49-F238E27FC236}">
                <a16:creationId xmlns:a16="http://schemas.microsoft.com/office/drawing/2014/main" id="{A6905DD6-2333-CB7B-FDF8-BFF31BDADA53}"/>
              </a:ext>
            </a:extLst>
          </p:cNvPr>
          <p:cNvSpPr>
            <a:spLocks noGrp="1" noChangeArrowheads="1"/>
          </p:cNvSpPr>
          <p:nvPr>
            <p:ph type="body" idx="1"/>
          </p:nvPr>
        </p:nvSpPr>
        <p:spPr>
          <a:xfrm>
            <a:off x="990600" y="2209800"/>
            <a:ext cx="7275513" cy="4114800"/>
          </a:xfrm>
        </p:spPr>
        <p:txBody>
          <a:bodyPr/>
          <a:lstStyle/>
          <a:p>
            <a:r>
              <a:rPr lang="en-US" altLang="en-US" sz="2600" dirty="0">
                <a:solidFill>
                  <a:schemeClr val="tx2"/>
                </a:solidFill>
              </a:rPr>
              <a:t>The free basic service for </a:t>
            </a:r>
            <a:r>
              <a:rPr lang="en-US" altLang="en-US" sz="2600" dirty="0" err="1">
                <a:solidFill>
                  <a:schemeClr val="tx2"/>
                </a:solidFill>
              </a:rPr>
              <a:t>StockCharts</a:t>
            </a:r>
            <a:r>
              <a:rPr lang="en-US" altLang="en-US" sz="2600" dirty="0">
                <a:solidFill>
                  <a:schemeClr val="tx2"/>
                </a:solidFill>
              </a:rPr>
              <a:t> doesn’t permit a user to save chart preferences</a:t>
            </a:r>
          </a:p>
          <a:p>
            <a:r>
              <a:rPr lang="en-US" altLang="en-US" sz="2600" dirty="0">
                <a:solidFill>
                  <a:schemeClr val="tx2"/>
                </a:solidFill>
              </a:rPr>
              <a:t>Work-around: after your chart is set-up as desired, scroll to “Permalink” at bottom of chart, click on that link and save it as a bookmark</a:t>
            </a:r>
          </a:p>
          <a:p>
            <a:r>
              <a:rPr lang="en-US" altLang="en-US" sz="2600" dirty="0">
                <a:solidFill>
                  <a:schemeClr val="tx2"/>
                </a:solidFill>
              </a:rPr>
              <a:t>To return to your specific </a:t>
            </a:r>
            <a:r>
              <a:rPr lang="en-US" altLang="en-US" sz="2600" dirty="0" err="1">
                <a:solidFill>
                  <a:schemeClr val="tx2"/>
                </a:solidFill>
              </a:rPr>
              <a:t>StockChart</a:t>
            </a:r>
            <a:r>
              <a:rPr lang="en-US" altLang="en-US" sz="2600" dirty="0">
                <a:solidFill>
                  <a:schemeClr val="tx2"/>
                </a:solidFill>
              </a:rPr>
              <a:t> set up in the future, click on this new link, then change the stock name to reuse the set-up you created for a new stock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A9095CD-4B43-63A1-B5CA-BBDE34866099}"/>
              </a:ext>
            </a:extLst>
          </p:cNvPr>
          <p:cNvSpPr>
            <a:spLocks noGrp="1"/>
          </p:cNvSpPr>
          <p:nvPr>
            <p:ph type="sldNum" sz="quarter" idx="12"/>
          </p:nvPr>
        </p:nvSpPr>
        <p:spPr/>
        <p:txBody>
          <a:bodyPr/>
          <a:lstStyle/>
          <a:p>
            <a:fld id="{F3968CB0-313D-3542-891B-54B3683DE64F}" type="slidenum">
              <a:rPr lang="en-US" altLang="en-US"/>
              <a:pPr/>
              <a:t>28</a:t>
            </a:fld>
            <a:endParaRPr lang="en-US" altLang="en-US"/>
          </a:p>
        </p:txBody>
      </p:sp>
      <p:sp>
        <p:nvSpPr>
          <p:cNvPr id="296962" name="Rectangle 2">
            <a:extLst>
              <a:ext uri="{FF2B5EF4-FFF2-40B4-BE49-F238E27FC236}">
                <a16:creationId xmlns:a16="http://schemas.microsoft.com/office/drawing/2014/main" id="{D80F951C-78B6-A1DF-72B0-218C4440C0E1}"/>
              </a:ext>
            </a:extLst>
          </p:cNvPr>
          <p:cNvSpPr>
            <a:spLocks noGrp="1" noChangeArrowheads="1"/>
          </p:cNvSpPr>
          <p:nvPr>
            <p:ph type="title"/>
          </p:nvPr>
        </p:nvSpPr>
        <p:spPr>
          <a:xfrm>
            <a:off x="609600" y="3276600"/>
            <a:ext cx="2590800" cy="1219200"/>
          </a:xfrm>
        </p:spPr>
        <p:txBody>
          <a:bodyPr/>
          <a:lstStyle/>
          <a:p>
            <a:pPr algn="ctr"/>
            <a:r>
              <a:rPr lang="en-US" altLang="en-US" sz="3200"/>
              <a:t>AFL SharpChart</a:t>
            </a:r>
          </a:p>
        </p:txBody>
      </p:sp>
      <p:pic>
        <p:nvPicPr>
          <p:cNvPr id="296963" name="Picture 3">
            <a:extLst>
              <a:ext uri="{FF2B5EF4-FFF2-40B4-BE49-F238E27FC236}">
                <a16:creationId xmlns:a16="http://schemas.microsoft.com/office/drawing/2014/main" id="{D130F2E0-E64F-A5EA-CA0A-B296DD28C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6505"/>
            <a:ext cx="5562600" cy="65532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B753E00C-4676-4A7D-E0F1-634D11EFBBCB}"/>
              </a:ext>
            </a:extLst>
          </p:cNvPr>
          <p:cNvSpPr/>
          <p:nvPr/>
        </p:nvSpPr>
        <p:spPr bwMode="auto">
          <a:xfrm>
            <a:off x="3505200" y="-23191"/>
            <a:ext cx="914400" cy="914400"/>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ahom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FD3ED20-ECCD-8B1F-F8C2-CE0CCC3A26CA}"/>
              </a:ext>
            </a:extLst>
          </p:cNvPr>
          <p:cNvSpPr>
            <a:spLocks noGrp="1"/>
          </p:cNvSpPr>
          <p:nvPr>
            <p:ph type="sldNum" sz="quarter" idx="12"/>
          </p:nvPr>
        </p:nvSpPr>
        <p:spPr/>
        <p:txBody>
          <a:bodyPr/>
          <a:lstStyle/>
          <a:p>
            <a:fld id="{9BA18AE9-1E66-2A47-BF9A-31BA375AB952}" type="slidenum">
              <a:rPr lang="en-US" altLang="en-US"/>
              <a:pPr/>
              <a:t>29</a:t>
            </a:fld>
            <a:endParaRPr lang="en-US" altLang="en-US"/>
          </a:p>
        </p:txBody>
      </p:sp>
      <p:sp>
        <p:nvSpPr>
          <p:cNvPr id="263170" name="Rectangle 2">
            <a:extLst>
              <a:ext uri="{FF2B5EF4-FFF2-40B4-BE49-F238E27FC236}">
                <a16:creationId xmlns:a16="http://schemas.microsoft.com/office/drawing/2014/main" id="{B54071E6-A106-F0EB-C054-1EA197B67233}"/>
              </a:ext>
            </a:extLst>
          </p:cNvPr>
          <p:cNvSpPr>
            <a:spLocks noGrp="1" noChangeArrowheads="1"/>
          </p:cNvSpPr>
          <p:nvPr>
            <p:ph type="title"/>
          </p:nvPr>
        </p:nvSpPr>
        <p:spPr>
          <a:xfrm>
            <a:off x="304800" y="3124200"/>
            <a:ext cx="2819400" cy="1752600"/>
          </a:xfrm>
        </p:spPr>
        <p:txBody>
          <a:bodyPr/>
          <a:lstStyle/>
          <a:p>
            <a:pPr algn="ctr"/>
            <a:r>
              <a:rPr lang="en-US" altLang="en-US" sz="3200"/>
              <a:t>Relative Strength</a:t>
            </a:r>
            <a:br>
              <a:rPr lang="en-US" altLang="en-US" sz="3200"/>
            </a:br>
            <a:r>
              <a:rPr lang="en-US" altLang="en-US" sz="3200"/>
              <a:t>AFL v. $SPX</a:t>
            </a:r>
          </a:p>
        </p:txBody>
      </p:sp>
      <p:pic>
        <p:nvPicPr>
          <p:cNvPr id="263172" name="Picture 4">
            <a:extLst>
              <a:ext uri="{FF2B5EF4-FFF2-40B4-BE49-F238E27FC236}">
                <a16:creationId xmlns:a16="http://schemas.microsoft.com/office/drawing/2014/main" id="{336C7529-8AA3-107F-D752-1CF62065F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81000"/>
            <a:ext cx="5562600" cy="60198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A5174A37-4D85-FB2B-B94E-A2DD7545157B}"/>
              </a:ext>
            </a:extLst>
          </p:cNvPr>
          <p:cNvSpPr/>
          <p:nvPr/>
        </p:nvSpPr>
        <p:spPr bwMode="auto">
          <a:xfrm>
            <a:off x="3124200" y="152400"/>
            <a:ext cx="1295400" cy="1066799"/>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B1FEEC0-3B33-9BA6-5899-95BD5F8E3C3A}"/>
              </a:ext>
            </a:extLst>
          </p:cNvPr>
          <p:cNvSpPr>
            <a:spLocks noGrp="1"/>
          </p:cNvSpPr>
          <p:nvPr>
            <p:ph type="sldNum" sz="quarter" idx="12"/>
          </p:nvPr>
        </p:nvSpPr>
        <p:spPr/>
        <p:txBody>
          <a:bodyPr/>
          <a:lstStyle/>
          <a:p>
            <a:fld id="{D79D8CDB-0C4E-A04A-8CB2-83F7B533F58F}" type="slidenum">
              <a:rPr lang="en-US" altLang="en-US"/>
              <a:pPr/>
              <a:t>3</a:t>
            </a:fld>
            <a:endParaRPr lang="en-US" altLang="en-US"/>
          </a:p>
        </p:txBody>
      </p:sp>
      <p:sp>
        <p:nvSpPr>
          <p:cNvPr id="229378" name="Rectangle 2">
            <a:extLst>
              <a:ext uri="{FF2B5EF4-FFF2-40B4-BE49-F238E27FC236}">
                <a16:creationId xmlns:a16="http://schemas.microsoft.com/office/drawing/2014/main" id="{F5AD8380-6934-DD1B-1831-01B90680F3C5}"/>
              </a:ext>
            </a:extLst>
          </p:cNvPr>
          <p:cNvSpPr>
            <a:spLocks noGrp="1" noChangeArrowheads="1"/>
          </p:cNvSpPr>
          <p:nvPr>
            <p:ph type="title"/>
          </p:nvPr>
        </p:nvSpPr>
        <p:spPr>
          <a:xfrm>
            <a:off x="1295400" y="228600"/>
            <a:ext cx="6705600" cy="1295400"/>
          </a:xfrm>
        </p:spPr>
        <p:txBody>
          <a:bodyPr/>
          <a:lstStyle/>
          <a:p>
            <a:pPr algn="ctr"/>
            <a:r>
              <a:rPr lang="en-US" altLang="en-US"/>
              <a:t>Topics to be Covered</a:t>
            </a:r>
          </a:p>
        </p:txBody>
      </p:sp>
      <p:sp>
        <p:nvSpPr>
          <p:cNvPr id="229379" name="Rectangle 3">
            <a:extLst>
              <a:ext uri="{FF2B5EF4-FFF2-40B4-BE49-F238E27FC236}">
                <a16:creationId xmlns:a16="http://schemas.microsoft.com/office/drawing/2014/main" id="{92324D01-D9DC-D8A9-E1B4-D09DCCE9AC28}"/>
              </a:ext>
            </a:extLst>
          </p:cNvPr>
          <p:cNvSpPr>
            <a:spLocks noGrp="1" noChangeArrowheads="1"/>
          </p:cNvSpPr>
          <p:nvPr>
            <p:ph type="body" idx="1"/>
          </p:nvPr>
        </p:nvSpPr>
        <p:spPr>
          <a:xfrm>
            <a:off x="533400" y="2209800"/>
            <a:ext cx="8077200" cy="4267200"/>
          </a:xfrm>
        </p:spPr>
        <p:txBody>
          <a:bodyPr/>
          <a:lstStyle/>
          <a:p>
            <a:pPr marL="461963" indent="-461963"/>
            <a:r>
              <a:rPr lang="en-US" altLang="en-US" sz="2800" dirty="0">
                <a:solidFill>
                  <a:schemeClr val="tx2"/>
                </a:solidFill>
              </a:rPr>
              <a:t>In this presentation, I will review: </a:t>
            </a:r>
          </a:p>
          <a:p>
            <a:pPr marL="920750" lvl="1"/>
            <a:r>
              <a:rPr lang="en-US" altLang="en-US" sz="2700" dirty="0">
                <a:solidFill>
                  <a:schemeClr val="tx2"/>
                </a:solidFill>
              </a:rPr>
              <a:t>Basic explanations of fundamental and technical analysis </a:t>
            </a:r>
          </a:p>
          <a:p>
            <a:pPr marL="920750" lvl="1"/>
            <a:r>
              <a:rPr lang="en-US" altLang="en-US" sz="2700" dirty="0">
                <a:solidFill>
                  <a:schemeClr val="tx2"/>
                </a:solidFill>
              </a:rPr>
              <a:t>TA websites</a:t>
            </a:r>
          </a:p>
          <a:p>
            <a:pPr marL="920750" lvl="1"/>
            <a:r>
              <a:rPr lang="en-US" altLang="en-US" sz="2700" dirty="0">
                <a:solidFill>
                  <a:schemeClr val="tx2"/>
                </a:solidFill>
              </a:rPr>
              <a:t>Charting and charts  </a:t>
            </a:r>
          </a:p>
          <a:p>
            <a:pPr marL="920750" lvl="1"/>
            <a:r>
              <a:rPr lang="en-US" altLang="en-US" sz="2700" dirty="0">
                <a:solidFill>
                  <a:schemeClr val="tx2"/>
                </a:solidFill>
              </a:rPr>
              <a:t>Types of charts and indicators</a:t>
            </a:r>
          </a:p>
          <a:p>
            <a:pPr marL="920750" lvl="1"/>
            <a:r>
              <a:rPr lang="en-US" altLang="en-US" sz="2700" dirty="0">
                <a:solidFill>
                  <a:schemeClr val="tx2"/>
                </a:solidFill>
              </a:rPr>
              <a:t>Relative Strength </a:t>
            </a:r>
          </a:p>
          <a:p>
            <a:pPr marL="920750" lvl="1"/>
            <a:r>
              <a:rPr lang="en-US" altLang="en-US" sz="2700" dirty="0">
                <a:solidFill>
                  <a:schemeClr val="tx2"/>
                </a:solidFill>
              </a:rPr>
              <a:t>Performance Charts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2EF0432-420A-CA37-256E-94725848A910}"/>
              </a:ext>
            </a:extLst>
          </p:cNvPr>
          <p:cNvSpPr>
            <a:spLocks noGrp="1"/>
          </p:cNvSpPr>
          <p:nvPr>
            <p:ph type="sldNum" sz="quarter" idx="12"/>
          </p:nvPr>
        </p:nvSpPr>
        <p:spPr/>
        <p:txBody>
          <a:bodyPr/>
          <a:lstStyle/>
          <a:p>
            <a:fld id="{9DC4EE42-1CFF-5345-A89D-2DBEB5400BF5}" type="slidenum">
              <a:rPr lang="en-US" altLang="en-US"/>
              <a:pPr/>
              <a:t>30</a:t>
            </a:fld>
            <a:endParaRPr lang="en-US" altLang="en-US"/>
          </a:p>
        </p:txBody>
      </p:sp>
      <p:sp>
        <p:nvSpPr>
          <p:cNvPr id="264194" name="Rectangle 2">
            <a:extLst>
              <a:ext uri="{FF2B5EF4-FFF2-40B4-BE49-F238E27FC236}">
                <a16:creationId xmlns:a16="http://schemas.microsoft.com/office/drawing/2014/main" id="{7686CE46-C9C2-299C-8121-D7FD348166BB}"/>
              </a:ext>
            </a:extLst>
          </p:cNvPr>
          <p:cNvSpPr>
            <a:spLocks noGrp="1" noChangeArrowheads="1"/>
          </p:cNvSpPr>
          <p:nvPr>
            <p:ph type="title"/>
          </p:nvPr>
        </p:nvSpPr>
        <p:spPr>
          <a:xfrm>
            <a:off x="457200" y="3124200"/>
            <a:ext cx="2819400" cy="1752600"/>
          </a:xfrm>
        </p:spPr>
        <p:txBody>
          <a:bodyPr/>
          <a:lstStyle/>
          <a:p>
            <a:pPr algn="ctr"/>
            <a:r>
              <a:rPr lang="en-US" altLang="en-US" sz="3200"/>
              <a:t>Relative Strength</a:t>
            </a:r>
            <a:br>
              <a:rPr lang="en-US" altLang="en-US" sz="3200"/>
            </a:br>
            <a:r>
              <a:rPr lang="en-US" altLang="en-US" sz="3200"/>
              <a:t>AFL v. XLV</a:t>
            </a:r>
          </a:p>
        </p:txBody>
      </p:sp>
      <p:pic>
        <p:nvPicPr>
          <p:cNvPr id="264196" name="Picture 4">
            <a:extLst>
              <a:ext uri="{FF2B5EF4-FFF2-40B4-BE49-F238E27FC236}">
                <a16:creationId xmlns:a16="http://schemas.microsoft.com/office/drawing/2014/main" id="{4A2AA1B2-A21B-B8DB-5A34-B30A3CC30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1000"/>
            <a:ext cx="54864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3F43F55B-4EC7-8FE4-76EB-E7CF3A8FCDFF}"/>
              </a:ext>
            </a:extLst>
          </p:cNvPr>
          <p:cNvSpPr/>
          <p:nvPr/>
        </p:nvSpPr>
        <p:spPr bwMode="auto">
          <a:xfrm>
            <a:off x="3124200" y="381000"/>
            <a:ext cx="1447799" cy="914400"/>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ahom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219E5D7-D96A-7521-DC63-78D11FF00163}"/>
              </a:ext>
            </a:extLst>
          </p:cNvPr>
          <p:cNvSpPr>
            <a:spLocks noGrp="1"/>
          </p:cNvSpPr>
          <p:nvPr>
            <p:ph type="sldNum" sz="quarter" idx="12"/>
          </p:nvPr>
        </p:nvSpPr>
        <p:spPr/>
        <p:txBody>
          <a:bodyPr/>
          <a:lstStyle/>
          <a:p>
            <a:fld id="{2AA2C803-1744-094E-A42B-AAF88400C59F}" type="slidenum">
              <a:rPr lang="en-US" altLang="en-US"/>
              <a:pPr/>
              <a:t>31</a:t>
            </a:fld>
            <a:endParaRPr lang="en-US" altLang="en-US"/>
          </a:p>
        </p:txBody>
      </p:sp>
      <p:sp>
        <p:nvSpPr>
          <p:cNvPr id="266242" name="Rectangle 2">
            <a:extLst>
              <a:ext uri="{FF2B5EF4-FFF2-40B4-BE49-F238E27FC236}">
                <a16:creationId xmlns:a16="http://schemas.microsoft.com/office/drawing/2014/main" id="{B0041C29-F375-F471-93FC-D766BB62B567}"/>
              </a:ext>
            </a:extLst>
          </p:cNvPr>
          <p:cNvSpPr>
            <a:spLocks noGrp="1" noChangeArrowheads="1"/>
          </p:cNvSpPr>
          <p:nvPr>
            <p:ph type="title"/>
          </p:nvPr>
        </p:nvSpPr>
        <p:spPr>
          <a:xfrm>
            <a:off x="457200" y="3124200"/>
            <a:ext cx="2819400" cy="1752600"/>
          </a:xfrm>
        </p:spPr>
        <p:txBody>
          <a:bodyPr/>
          <a:lstStyle/>
          <a:p>
            <a:pPr algn="ctr"/>
            <a:r>
              <a:rPr lang="en-US" altLang="en-US" sz="3200"/>
              <a:t>Relative Strength</a:t>
            </a:r>
            <a:br>
              <a:rPr lang="en-US" altLang="en-US" sz="3200"/>
            </a:br>
            <a:r>
              <a:rPr lang="en-US" altLang="en-US" sz="3200"/>
              <a:t>AFL v. CVH</a:t>
            </a:r>
          </a:p>
        </p:txBody>
      </p:sp>
      <p:pic>
        <p:nvPicPr>
          <p:cNvPr id="266245" name="Picture 5">
            <a:extLst>
              <a:ext uri="{FF2B5EF4-FFF2-40B4-BE49-F238E27FC236}">
                <a16:creationId xmlns:a16="http://schemas.microsoft.com/office/drawing/2014/main" id="{02DB4C8B-1AC5-1099-E7D7-2463F1A84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183" y="228600"/>
            <a:ext cx="54102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EB6B18DE-FF8B-249C-34A9-1EC6B392D89B}"/>
              </a:ext>
            </a:extLst>
          </p:cNvPr>
          <p:cNvSpPr/>
          <p:nvPr/>
        </p:nvSpPr>
        <p:spPr bwMode="auto">
          <a:xfrm>
            <a:off x="3200400" y="228600"/>
            <a:ext cx="1371600" cy="914400"/>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ahoma" panose="020B060403050404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1F6D9A8-C160-0975-F4E3-0BD92945C5E2}"/>
              </a:ext>
            </a:extLst>
          </p:cNvPr>
          <p:cNvSpPr>
            <a:spLocks noGrp="1"/>
          </p:cNvSpPr>
          <p:nvPr>
            <p:ph type="sldNum" sz="quarter" idx="12"/>
          </p:nvPr>
        </p:nvSpPr>
        <p:spPr/>
        <p:txBody>
          <a:bodyPr/>
          <a:lstStyle/>
          <a:p>
            <a:fld id="{9BA9A2E9-242D-7242-89F9-D3EA17504D1B}" type="slidenum">
              <a:rPr lang="en-US" altLang="en-US"/>
              <a:pPr/>
              <a:t>32</a:t>
            </a:fld>
            <a:endParaRPr lang="en-US" altLang="en-US"/>
          </a:p>
        </p:txBody>
      </p:sp>
      <p:sp>
        <p:nvSpPr>
          <p:cNvPr id="259074" name="Rectangle 2">
            <a:extLst>
              <a:ext uri="{FF2B5EF4-FFF2-40B4-BE49-F238E27FC236}">
                <a16:creationId xmlns:a16="http://schemas.microsoft.com/office/drawing/2014/main" id="{E907F6DF-514F-65D8-0E6D-96E9812711F8}"/>
              </a:ext>
            </a:extLst>
          </p:cNvPr>
          <p:cNvSpPr>
            <a:spLocks noGrp="1" noChangeArrowheads="1"/>
          </p:cNvSpPr>
          <p:nvPr>
            <p:ph type="title" idx="4294967295"/>
          </p:nvPr>
        </p:nvSpPr>
        <p:spPr>
          <a:xfrm>
            <a:off x="1524000" y="381000"/>
            <a:ext cx="5715000" cy="1379538"/>
          </a:xfrm>
        </p:spPr>
        <p:txBody>
          <a:bodyPr/>
          <a:lstStyle/>
          <a:p>
            <a:pPr algn="ctr"/>
            <a:r>
              <a:rPr lang="en-US" altLang="en-US"/>
              <a:t>What is Relative Performance?</a:t>
            </a:r>
          </a:p>
        </p:txBody>
      </p:sp>
      <p:sp>
        <p:nvSpPr>
          <p:cNvPr id="259075" name="Rectangle 3">
            <a:extLst>
              <a:ext uri="{FF2B5EF4-FFF2-40B4-BE49-F238E27FC236}">
                <a16:creationId xmlns:a16="http://schemas.microsoft.com/office/drawing/2014/main" id="{DCF15732-7362-CD0D-172A-D496787023B7}"/>
              </a:ext>
            </a:extLst>
          </p:cNvPr>
          <p:cNvSpPr>
            <a:spLocks noGrp="1" noChangeArrowheads="1"/>
          </p:cNvSpPr>
          <p:nvPr>
            <p:ph type="body" idx="4294967295"/>
          </p:nvPr>
        </p:nvSpPr>
        <p:spPr>
          <a:xfrm>
            <a:off x="457200" y="2438400"/>
            <a:ext cx="8229600" cy="3733800"/>
          </a:xfrm>
        </p:spPr>
        <p:txBody>
          <a:bodyPr/>
          <a:lstStyle/>
          <a:p>
            <a:pPr marL="469900" indent="-469900">
              <a:lnSpc>
                <a:spcPct val="90000"/>
              </a:lnSpc>
            </a:pPr>
            <a:r>
              <a:rPr lang="en-US" altLang="en-US" sz="2600" dirty="0">
                <a:solidFill>
                  <a:schemeClr val="tx2"/>
                </a:solidFill>
              </a:rPr>
              <a:t>Relative performance charts or </a:t>
            </a:r>
            <a:r>
              <a:rPr lang="en-US" altLang="en-US" sz="2600" dirty="0" err="1">
                <a:solidFill>
                  <a:schemeClr val="tx2"/>
                </a:solidFill>
              </a:rPr>
              <a:t>PerfCharts</a:t>
            </a:r>
            <a:r>
              <a:rPr lang="en-US" altLang="en-US" sz="2600" dirty="0">
                <a:solidFill>
                  <a:schemeClr val="tx2"/>
                </a:solidFill>
              </a:rPr>
              <a:t> are provided at </a:t>
            </a:r>
            <a:r>
              <a:rPr lang="en-US" altLang="en-US" sz="2600" dirty="0" err="1">
                <a:solidFill>
                  <a:schemeClr val="tx2"/>
                </a:solidFill>
              </a:rPr>
              <a:t>StockCharts</a:t>
            </a:r>
            <a:endParaRPr lang="en-US" altLang="en-US" sz="2600" dirty="0">
              <a:solidFill>
                <a:schemeClr val="tx2"/>
              </a:solidFill>
            </a:endParaRPr>
          </a:p>
          <a:p>
            <a:pPr marL="469900" indent="-469900">
              <a:lnSpc>
                <a:spcPct val="90000"/>
              </a:lnSpc>
            </a:pPr>
            <a:r>
              <a:rPr lang="en-US" altLang="en-US" sz="2600" dirty="0" err="1">
                <a:solidFill>
                  <a:schemeClr val="tx2"/>
                </a:solidFill>
              </a:rPr>
              <a:t>PerfCharts</a:t>
            </a:r>
            <a:r>
              <a:rPr lang="en-US" altLang="en-US" sz="2600" dirty="0">
                <a:solidFill>
                  <a:schemeClr val="tx2"/>
                </a:solidFill>
              </a:rPr>
              <a:t> indicate the difference in price performance from a common starting point for groups of stocks, funds, or indexes; can be mixed </a:t>
            </a:r>
          </a:p>
          <a:p>
            <a:pPr marL="469900" indent="-469900">
              <a:lnSpc>
                <a:spcPct val="90000"/>
              </a:lnSpc>
            </a:pPr>
            <a:r>
              <a:rPr lang="en-US" altLang="en-US" sz="2600" dirty="0">
                <a:solidFill>
                  <a:schemeClr val="tx2"/>
                </a:solidFill>
              </a:rPr>
              <a:t>There are a number of default relative performance chart sets at </a:t>
            </a:r>
            <a:r>
              <a:rPr lang="en-US" altLang="en-US" sz="2600" dirty="0" err="1">
                <a:solidFill>
                  <a:schemeClr val="tx2"/>
                </a:solidFill>
              </a:rPr>
              <a:t>StockCharts</a:t>
            </a:r>
            <a:endParaRPr lang="en-US" altLang="en-US" sz="2600" dirty="0">
              <a:solidFill>
                <a:schemeClr val="tx2"/>
              </a:solidFill>
            </a:endParaRPr>
          </a:p>
          <a:p>
            <a:pPr marL="469900" indent="-469900">
              <a:lnSpc>
                <a:spcPct val="90000"/>
              </a:lnSpc>
            </a:pPr>
            <a:r>
              <a:rPr lang="en-US" altLang="en-US" sz="2600" dirty="0">
                <a:solidFill>
                  <a:schemeClr val="tx2"/>
                </a:solidFill>
              </a:rPr>
              <a:t>A user may also create mixed relative performance charts sets of stocks, funds and sectors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23CC133-84DA-1966-667A-A105E9C79993}"/>
              </a:ext>
            </a:extLst>
          </p:cNvPr>
          <p:cNvSpPr>
            <a:spLocks noGrp="1"/>
          </p:cNvSpPr>
          <p:nvPr>
            <p:ph type="sldNum" sz="quarter" idx="12"/>
          </p:nvPr>
        </p:nvSpPr>
        <p:spPr/>
        <p:txBody>
          <a:bodyPr/>
          <a:lstStyle/>
          <a:p>
            <a:fld id="{D037D29A-A0A9-814F-AAB9-7AB5D4EC23D6}" type="slidenum">
              <a:rPr lang="en-US" altLang="en-US"/>
              <a:pPr/>
              <a:t>33</a:t>
            </a:fld>
            <a:endParaRPr lang="en-US" altLang="en-US"/>
          </a:p>
        </p:txBody>
      </p:sp>
      <p:sp>
        <p:nvSpPr>
          <p:cNvPr id="267266" name="Rectangle 2">
            <a:extLst>
              <a:ext uri="{FF2B5EF4-FFF2-40B4-BE49-F238E27FC236}">
                <a16:creationId xmlns:a16="http://schemas.microsoft.com/office/drawing/2014/main" id="{99F54084-68B6-B55A-337B-935543517EAE}"/>
              </a:ext>
            </a:extLst>
          </p:cNvPr>
          <p:cNvSpPr>
            <a:spLocks noGrp="1" noChangeArrowheads="1"/>
          </p:cNvSpPr>
          <p:nvPr>
            <p:ph type="title" idx="4294967295"/>
          </p:nvPr>
        </p:nvSpPr>
        <p:spPr>
          <a:xfrm>
            <a:off x="1524000" y="381000"/>
            <a:ext cx="5715000" cy="1379538"/>
          </a:xfrm>
        </p:spPr>
        <p:txBody>
          <a:bodyPr/>
          <a:lstStyle/>
          <a:p>
            <a:pPr algn="ctr"/>
            <a:r>
              <a:rPr lang="en-US" altLang="en-US"/>
              <a:t>Relative Performance</a:t>
            </a:r>
          </a:p>
        </p:txBody>
      </p:sp>
      <p:sp>
        <p:nvSpPr>
          <p:cNvPr id="267267" name="Rectangle 3">
            <a:extLst>
              <a:ext uri="{FF2B5EF4-FFF2-40B4-BE49-F238E27FC236}">
                <a16:creationId xmlns:a16="http://schemas.microsoft.com/office/drawing/2014/main" id="{E452CF14-37F3-4481-5814-D678988266D0}"/>
              </a:ext>
            </a:extLst>
          </p:cNvPr>
          <p:cNvSpPr>
            <a:spLocks noGrp="1" noChangeArrowheads="1"/>
          </p:cNvSpPr>
          <p:nvPr>
            <p:ph type="body" idx="4294967295"/>
          </p:nvPr>
        </p:nvSpPr>
        <p:spPr>
          <a:xfrm>
            <a:off x="533400" y="2438400"/>
            <a:ext cx="8153400" cy="3733800"/>
          </a:xfrm>
        </p:spPr>
        <p:txBody>
          <a:bodyPr/>
          <a:lstStyle/>
          <a:p>
            <a:pPr marL="469900" indent="-469900">
              <a:lnSpc>
                <a:spcPct val="80000"/>
              </a:lnSpc>
            </a:pPr>
            <a:r>
              <a:rPr lang="en-US" altLang="en-US" sz="2600" dirty="0">
                <a:solidFill>
                  <a:schemeClr val="tx2"/>
                </a:solidFill>
              </a:rPr>
              <a:t>When starting </a:t>
            </a:r>
            <a:r>
              <a:rPr lang="en-US" altLang="en-US" sz="2600" dirty="0" err="1">
                <a:solidFill>
                  <a:schemeClr val="tx2"/>
                </a:solidFill>
              </a:rPr>
              <a:t>StockCharts</a:t>
            </a:r>
            <a:r>
              <a:rPr lang="en-US" altLang="en-US" sz="2600" dirty="0">
                <a:solidFill>
                  <a:schemeClr val="tx2"/>
                </a:solidFill>
              </a:rPr>
              <a:t>, pick “Charts and Tools” in the top horizontal menu at the home page</a:t>
            </a:r>
          </a:p>
          <a:p>
            <a:pPr marL="469900" indent="-469900">
              <a:lnSpc>
                <a:spcPct val="80000"/>
              </a:lnSpc>
            </a:pPr>
            <a:r>
              <a:rPr lang="en-US" altLang="en-US" sz="2600" dirty="0">
                <a:solidFill>
                  <a:schemeClr val="tx2"/>
                </a:solidFill>
              </a:rPr>
              <a:t>Then scroll down to “</a:t>
            </a:r>
            <a:r>
              <a:rPr lang="en-US" altLang="en-US" sz="2600" dirty="0" err="1">
                <a:solidFill>
                  <a:schemeClr val="tx2"/>
                </a:solidFill>
              </a:rPr>
              <a:t>PerfCharts</a:t>
            </a:r>
            <a:r>
              <a:rPr lang="en-US" altLang="en-US" sz="2600" dirty="0">
                <a:solidFill>
                  <a:schemeClr val="tx2"/>
                </a:solidFill>
              </a:rPr>
              <a:t>”</a:t>
            </a:r>
          </a:p>
          <a:p>
            <a:pPr marL="469900" indent="-469900">
              <a:lnSpc>
                <a:spcPct val="80000"/>
              </a:lnSpc>
            </a:pPr>
            <a:r>
              <a:rPr lang="en-US" altLang="en-US" sz="2600" dirty="0">
                <a:solidFill>
                  <a:schemeClr val="tx2"/>
                </a:solidFill>
              </a:rPr>
              <a:t>Enter symbols of choice in the box “Use Commas to Separate Symbols” then click “Go” to run an evaluation of your own symbols or portfolio  </a:t>
            </a:r>
          </a:p>
          <a:p>
            <a:pPr marL="469900" indent="-469900">
              <a:lnSpc>
                <a:spcPct val="80000"/>
              </a:lnSpc>
            </a:pPr>
            <a:r>
              <a:rPr lang="en-US" altLang="en-US" sz="2600" dirty="0">
                <a:solidFill>
                  <a:schemeClr val="tx2"/>
                </a:solidFill>
              </a:rPr>
              <a:t>Or choose from one of the pre-defined collections by clicking on “Predefined Groups” at the bottom</a:t>
            </a:r>
          </a:p>
          <a:p>
            <a:pPr marL="469900" indent="-469900">
              <a:lnSpc>
                <a:spcPct val="80000"/>
              </a:lnSpc>
            </a:pPr>
            <a:r>
              <a:rPr lang="en-US" altLang="en-US" sz="2600" dirty="0">
                <a:solidFill>
                  <a:schemeClr val="tx2"/>
                </a:solidFill>
              </a:rPr>
              <a:t>A comprehensive set of inter-industry </a:t>
            </a:r>
            <a:r>
              <a:rPr lang="en-US" altLang="en-US" sz="2600" dirty="0" err="1">
                <a:solidFill>
                  <a:schemeClr val="tx2"/>
                </a:solidFill>
              </a:rPr>
              <a:t>PerfCharts</a:t>
            </a:r>
            <a:r>
              <a:rPr lang="en-US" altLang="en-US" sz="2600" dirty="0">
                <a:solidFill>
                  <a:schemeClr val="tx2"/>
                </a:solidFill>
              </a:rPr>
              <a:t> is then available for your review</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E48A67EC-FB1A-4785-4DD0-3403D33E085D}"/>
              </a:ext>
            </a:extLst>
          </p:cNvPr>
          <p:cNvSpPr>
            <a:spLocks noGrp="1"/>
          </p:cNvSpPr>
          <p:nvPr>
            <p:ph type="sldNum" sz="quarter" idx="12"/>
          </p:nvPr>
        </p:nvSpPr>
        <p:spPr/>
        <p:txBody>
          <a:bodyPr/>
          <a:lstStyle/>
          <a:p>
            <a:fld id="{A318F4E6-80BB-D24D-AFED-FAFEAD6B5087}" type="slidenum">
              <a:rPr lang="en-US" altLang="en-US"/>
              <a:pPr/>
              <a:t>34</a:t>
            </a:fld>
            <a:endParaRPr lang="en-US" altLang="en-US"/>
          </a:p>
        </p:txBody>
      </p:sp>
      <p:sp>
        <p:nvSpPr>
          <p:cNvPr id="268290" name="Rectangle 2">
            <a:extLst>
              <a:ext uri="{FF2B5EF4-FFF2-40B4-BE49-F238E27FC236}">
                <a16:creationId xmlns:a16="http://schemas.microsoft.com/office/drawing/2014/main" id="{89329D1B-60B7-D9FD-B939-3F8A6DA695CC}"/>
              </a:ext>
            </a:extLst>
          </p:cNvPr>
          <p:cNvSpPr>
            <a:spLocks noGrp="1" noChangeArrowheads="1"/>
          </p:cNvSpPr>
          <p:nvPr>
            <p:ph type="title" idx="4294967295"/>
          </p:nvPr>
        </p:nvSpPr>
        <p:spPr>
          <a:xfrm>
            <a:off x="1524000" y="381000"/>
            <a:ext cx="5715000" cy="1379538"/>
          </a:xfrm>
        </p:spPr>
        <p:txBody>
          <a:bodyPr/>
          <a:lstStyle/>
          <a:p>
            <a:pPr algn="ctr"/>
            <a:r>
              <a:rPr lang="en-US" altLang="en-US"/>
              <a:t>Relative Performance</a:t>
            </a:r>
          </a:p>
        </p:txBody>
      </p:sp>
      <p:sp>
        <p:nvSpPr>
          <p:cNvPr id="268291" name="Rectangle 3">
            <a:extLst>
              <a:ext uri="{FF2B5EF4-FFF2-40B4-BE49-F238E27FC236}">
                <a16:creationId xmlns:a16="http://schemas.microsoft.com/office/drawing/2014/main" id="{B9AF2DA7-0903-59D4-B66F-181BF7F18824}"/>
              </a:ext>
            </a:extLst>
          </p:cNvPr>
          <p:cNvSpPr>
            <a:spLocks noGrp="1" noChangeArrowheads="1"/>
          </p:cNvSpPr>
          <p:nvPr>
            <p:ph type="body" idx="4294967295"/>
          </p:nvPr>
        </p:nvSpPr>
        <p:spPr>
          <a:xfrm>
            <a:off x="533400" y="2133600"/>
            <a:ext cx="8001000" cy="4267200"/>
          </a:xfrm>
        </p:spPr>
        <p:txBody>
          <a:bodyPr/>
          <a:lstStyle/>
          <a:p>
            <a:pPr marL="469900" indent="-469900">
              <a:lnSpc>
                <a:spcPct val="80000"/>
              </a:lnSpc>
            </a:pPr>
            <a:r>
              <a:rPr lang="en-US" altLang="en-US" sz="2800" dirty="0">
                <a:solidFill>
                  <a:schemeClr val="tx2"/>
                </a:solidFill>
              </a:rPr>
              <a:t>For this example, I picked Sector SPDR PERF charts as a predefined set of interesting items to focus on</a:t>
            </a:r>
          </a:p>
          <a:p>
            <a:pPr marL="469900" indent="-469900">
              <a:lnSpc>
                <a:spcPct val="80000"/>
              </a:lnSpc>
            </a:pPr>
            <a:r>
              <a:rPr lang="en-US" altLang="en-US" sz="2800" dirty="0">
                <a:solidFill>
                  <a:schemeClr val="tx2"/>
                </a:solidFill>
              </a:rPr>
              <a:t>The screen that follows shows a line chart default set of the S&amp;P Sector ETFs plus the S&amp;P 500</a:t>
            </a:r>
          </a:p>
          <a:p>
            <a:pPr marL="469900" indent="-469900">
              <a:lnSpc>
                <a:spcPct val="80000"/>
              </a:lnSpc>
            </a:pPr>
            <a:r>
              <a:rPr lang="en-US" altLang="en-US" sz="2800" dirty="0">
                <a:solidFill>
                  <a:schemeClr val="tx2"/>
                </a:solidFill>
              </a:rPr>
              <a:t>By default, the S&amp;P 500 serves as a reference for the other sectors, but this can be changed </a:t>
            </a:r>
          </a:p>
          <a:p>
            <a:pPr marL="469900" indent="-469900">
              <a:lnSpc>
                <a:spcPct val="80000"/>
              </a:lnSpc>
            </a:pPr>
            <a:r>
              <a:rPr lang="en-US" altLang="en-US" sz="2800" dirty="0">
                <a:solidFill>
                  <a:schemeClr val="tx2"/>
                </a:solidFill>
              </a:rPr>
              <a:t>The default line chart can be a little daunting to read so click on the Histogram Chart icon which is just below the default line chart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4795993-D819-2AB0-F62A-C78C0043EBAE}"/>
              </a:ext>
            </a:extLst>
          </p:cNvPr>
          <p:cNvSpPr>
            <a:spLocks noGrp="1"/>
          </p:cNvSpPr>
          <p:nvPr>
            <p:ph type="sldNum" sz="quarter" idx="12"/>
          </p:nvPr>
        </p:nvSpPr>
        <p:spPr/>
        <p:txBody>
          <a:bodyPr/>
          <a:lstStyle/>
          <a:p>
            <a:fld id="{7B131530-E8DD-8546-8099-54EE4A4EF5D7}" type="slidenum">
              <a:rPr lang="en-US" altLang="en-US"/>
              <a:pPr/>
              <a:t>35</a:t>
            </a:fld>
            <a:endParaRPr lang="en-US" altLang="en-US"/>
          </a:p>
        </p:txBody>
      </p:sp>
      <p:sp>
        <p:nvSpPr>
          <p:cNvPr id="269314" name="Rectangle 2">
            <a:extLst>
              <a:ext uri="{FF2B5EF4-FFF2-40B4-BE49-F238E27FC236}">
                <a16:creationId xmlns:a16="http://schemas.microsoft.com/office/drawing/2014/main" id="{E44021F3-0F2C-D27E-F797-FBC50535293F}"/>
              </a:ext>
            </a:extLst>
          </p:cNvPr>
          <p:cNvSpPr>
            <a:spLocks noGrp="1" noChangeArrowheads="1"/>
          </p:cNvSpPr>
          <p:nvPr>
            <p:ph type="title"/>
          </p:nvPr>
        </p:nvSpPr>
        <p:spPr>
          <a:xfrm>
            <a:off x="304800" y="3429000"/>
            <a:ext cx="2743200" cy="1143000"/>
          </a:xfrm>
        </p:spPr>
        <p:txBody>
          <a:bodyPr/>
          <a:lstStyle/>
          <a:p>
            <a:pPr algn="ctr"/>
            <a:r>
              <a:rPr lang="en-US" altLang="en-US" sz="3200"/>
              <a:t>Default Line PERF Chart</a:t>
            </a:r>
          </a:p>
        </p:txBody>
      </p:sp>
      <p:pic>
        <p:nvPicPr>
          <p:cNvPr id="269316" name="Picture 4">
            <a:extLst>
              <a:ext uri="{FF2B5EF4-FFF2-40B4-BE49-F238E27FC236}">
                <a16:creationId xmlns:a16="http://schemas.microsoft.com/office/drawing/2014/main" id="{B433E5B0-BC30-51F0-4265-DB9728173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04800"/>
            <a:ext cx="5334000" cy="6229350"/>
          </a:xfrm>
          <a:prstGeom prst="rect">
            <a:avLst/>
          </a:prstGeom>
          <a:noFill/>
          <a:extLst>
            <a:ext uri="{909E8E84-426E-40DD-AFC4-6F175D3DCCD1}">
              <a14:hiddenFill xmlns:a14="http://schemas.microsoft.com/office/drawing/2010/main">
                <a:solidFill>
                  <a:srgbClr val="FFFFFF"/>
                </a:solidFill>
              </a14:hiddenFill>
            </a:ext>
          </a:extLst>
        </p:spPr>
      </p:pic>
      <p:sp>
        <p:nvSpPr>
          <p:cNvPr id="269317" name="Oval 5">
            <a:extLst>
              <a:ext uri="{FF2B5EF4-FFF2-40B4-BE49-F238E27FC236}">
                <a16:creationId xmlns:a16="http://schemas.microsoft.com/office/drawing/2014/main" id="{44607E78-E52F-388D-F00C-8241791D9D3F}"/>
              </a:ext>
            </a:extLst>
          </p:cNvPr>
          <p:cNvSpPr>
            <a:spLocks noChangeArrowheads="1"/>
          </p:cNvSpPr>
          <p:nvPr/>
        </p:nvSpPr>
        <p:spPr bwMode="auto">
          <a:xfrm>
            <a:off x="3581400" y="3733800"/>
            <a:ext cx="457200" cy="381000"/>
          </a:xfrm>
          <a:prstGeom prst="ellipse">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18" name="Text Box 6">
            <a:extLst>
              <a:ext uri="{FF2B5EF4-FFF2-40B4-BE49-F238E27FC236}">
                <a16:creationId xmlns:a16="http://schemas.microsoft.com/office/drawing/2014/main" id="{EB79F48C-BB88-83BB-8128-D1EB383522D0}"/>
              </a:ext>
            </a:extLst>
          </p:cNvPr>
          <p:cNvSpPr txBox="1">
            <a:spLocks noChangeArrowheads="1"/>
          </p:cNvSpPr>
          <p:nvPr/>
        </p:nvSpPr>
        <p:spPr bwMode="auto">
          <a:xfrm>
            <a:off x="7162800" y="5105400"/>
            <a:ext cx="1600200" cy="850900"/>
          </a:xfrm>
          <a:prstGeom prst="rect">
            <a:avLst/>
          </a:prstGeom>
          <a:solidFill>
            <a:schemeClr val="accent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Switch to histogram</a:t>
            </a:r>
          </a:p>
        </p:txBody>
      </p:sp>
      <p:sp>
        <p:nvSpPr>
          <p:cNvPr id="269319" name="Line 7">
            <a:extLst>
              <a:ext uri="{FF2B5EF4-FFF2-40B4-BE49-F238E27FC236}">
                <a16:creationId xmlns:a16="http://schemas.microsoft.com/office/drawing/2014/main" id="{D0C44C7B-5B16-FDF2-377B-8725CA12E29D}"/>
              </a:ext>
            </a:extLst>
          </p:cNvPr>
          <p:cNvSpPr>
            <a:spLocks noChangeShapeType="1"/>
          </p:cNvSpPr>
          <p:nvPr/>
        </p:nvSpPr>
        <p:spPr bwMode="auto">
          <a:xfrm flipH="1" flipV="1">
            <a:off x="4114800" y="4038600"/>
            <a:ext cx="4419600" cy="106680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4DD5719-439B-A2B9-C077-D8D2F20C7BA6}"/>
              </a:ext>
            </a:extLst>
          </p:cNvPr>
          <p:cNvSpPr>
            <a:spLocks noGrp="1"/>
          </p:cNvSpPr>
          <p:nvPr>
            <p:ph type="sldNum" sz="quarter" idx="12"/>
          </p:nvPr>
        </p:nvSpPr>
        <p:spPr/>
        <p:txBody>
          <a:bodyPr/>
          <a:lstStyle/>
          <a:p>
            <a:fld id="{8598F981-EC77-0049-B51D-81CBFF9A231A}" type="slidenum">
              <a:rPr lang="en-US" altLang="en-US"/>
              <a:pPr/>
              <a:t>36</a:t>
            </a:fld>
            <a:endParaRPr lang="en-US" altLang="en-US"/>
          </a:p>
        </p:txBody>
      </p:sp>
      <p:sp>
        <p:nvSpPr>
          <p:cNvPr id="270338" name="Rectangle 2">
            <a:extLst>
              <a:ext uri="{FF2B5EF4-FFF2-40B4-BE49-F238E27FC236}">
                <a16:creationId xmlns:a16="http://schemas.microsoft.com/office/drawing/2014/main" id="{25191C36-DC1E-2351-198E-7C14328A8C62}"/>
              </a:ext>
            </a:extLst>
          </p:cNvPr>
          <p:cNvSpPr>
            <a:spLocks noGrp="1" noChangeArrowheads="1"/>
          </p:cNvSpPr>
          <p:nvPr>
            <p:ph type="title"/>
          </p:nvPr>
        </p:nvSpPr>
        <p:spPr>
          <a:xfrm>
            <a:off x="304800" y="3124200"/>
            <a:ext cx="2514600" cy="1371600"/>
          </a:xfrm>
        </p:spPr>
        <p:txBody>
          <a:bodyPr/>
          <a:lstStyle/>
          <a:p>
            <a:pPr algn="ctr"/>
            <a:r>
              <a:rPr lang="en-US" altLang="en-US" sz="2800"/>
              <a:t>Default Histogram PERF Chart</a:t>
            </a:r>
          </a:p>
        </p:txBody>
      </p:sp>
      <p:pic>
        <p:nvPicPr>
          <p:cNvPr id="270343" name="Picture 7">
            <a:extLst>
              <a:ext uri="{FF2B5EF4-FFF2-40B4-BE49-F238E27FC236}">
                <a16:creationId xmlns:a16="http://schemas.microsoft.com/office/drawing/2014/main" id="{B20DE804-D705-8026-1732-4680DDBAA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8600"/>
            <a:ext cx="5838825"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5BBF6BD-C369-4EB5-977F-C56753544922}"/>
              </a:ext>
            </a:extLst>
          </p:cNvPr>
          <p:cNvSpPr>
            <a:spLocks noGrp="1"/>
          </p:cNvSpPr>
          <p:nvPr>
            <p:ph type="sldNum" sz="quarter" idx="12"/>
          </p:nvPr>
        </p:nvSpPr>
        <p:spPr/>
        <p:txBody>
          <a:bodyPr/>
          <a:lstStyle/>
          <a:p>
            <a:fld id="{051D4E08-46F9-F245-82B2-135BB6D6AC6B}" type="slidenum">
              <a:rPr lang="en-US" altLang="en-US"/>
              <a:pPr/>
              <a:t>37</a:t>
            </a:fld>
            <a:endParaRPr lang="en-US" altLang="en-US"/>
          </a:p>
        </p:txBody>
      </p:sp>
      <p:sp>
        <p:nvSpPr>
          <p:cNvPr id="271362" name="Rectangle 2">
            <a:extLst>
              <a:ext uri="{FF2B5EF4-FFF2-40B4-BE49-F238E27FC236}">
                <a16:creationId xmlns:a16="http://schemas.microsoft.com/office/drawing/2014/main" id="{4D13A605-8480-4D6A-2A2A-D35EAD08F591}"/>
              </a:ext>
            </a:extLst>
          </p:cNvPr>
          <p:cNvSpPr>
            <a:spLocks noGrp="1" noChangeArrowheads="1"/>
          </p:cNvSpPr>
          <p:nvPr>
            <p:ph type="title"/>
          </p:nvPr>
        </p:nvSpPr>
        <p:spPr>
          <a:xfrm>
            <a:off x="990600" y="381000"/>
            <a:ext cx="7239000" cy="1379538"/>
          </a:xfrm>
        </p:spPr>
        <p:txBody>
          <a:bodyPr/>
          <a:lstStyle/>
          <a:p>
            <a:pPr algn="ctr"/>
            <a:r>
              <a:rPr lang="en-US" altLang="en-US" sz="4000" dirty="0"/>
              <a:t>Customized PERF Charts Example: Club Holdings</a:t>
            </a:r>
          </a:p>
        </p:txBody>
      </p:sp>
      <p:sp>
        <p:nvSpPr>
          <p:cNvPr id="271363" name="Rectangle 3">
            <a:extLst>
              <a:ext uri="{FF2B5EF4-FFF2-40B4-BE49-F238E27FC236}">
                <a16:creationId xmlns:a16="http://schemas.microsoft.com/office/drawing/2014/main" id="{E2598440-7DEA-AC99-F19C-FEEE5A651517}"/>
              </a:ext>
            </a:extLst>
          </p:cNvPr>
          <p:cNvSpPr>
            <a:spLocks noGrp="1" noChangeArrowheads="1"/>
          </p:cNvSpPr>
          <p:nvPr>
            <p:ph type="body" idx="1"/>
          </p:nvPr>
        </p:nvSpPr>
        <p:spPr>
          <a:xfrm>
            <a:off x="609600" y="2362200"/>
            <a:ext cx="7772400" cy="4114800"/>
          </a:xfrm>
        </p:spPr>
        <p:txBody>
          <a:bodyPr/>
          <a:lstStyle/>
          <a:p>
            <a:pPr>
              <a:lnSpc>
                <a:spcPct val="90000"/>
              </a:lnSpc>
            </a:pPr>
            <a:r>
              <a:rPr lang="en-US" altLang="en-US" sz="2400" dirty="0">
                <a:solidFill>
                  <a:srgbClr val="382AA6"/>
                </a:solidFill>
              </a:rPr>
              <a:t>You can create your own custom </a:t>
            </a:r>
            <a:r>
              <a:rPr lang="en-US" altLang="en-US" sz="2400" dirty="0" err="1">
                <a:solidFill>
                  <a:srgbClr val="382AA6"/>
                </a:solidFill>
              </a:rPr>
              <a:t>PerfChart</a:t>
            </a:r>
            <a:r>
              <a:rPr lang="en-US" altLang="en-US" sz="2400" dirty="0">
                <a:solidFill>
                  <a:srgbClr val="382AA6"/>
                </a:solidFill>
              </a:rPr>
              <a:t> of up to 10 stocks, mutual funds, or indices.</a:t>
            </a:r>
          </a:p>
          <a:p>
            <a:pPr>
              <a:lnSpc>
                <a:spcPct val="90000"/>
              </a:lnSpc>
            </a:pPr>
            <a:r>
              <a:rPr lang="en-US" altLang="en-US" sz="2400" dirty="0">
                <a:solidFill>
                  <a:srgbClr val="382AA6"/>
                </a:solidFill>
              </a:rPr>
              <a:t>The first step in creating a </a:t>
            </a:r>
            <a:r>
              <a:rPr lang="en-US" altLang="en-US" sz="2400" dirty="0" err="1">
                <a:solidFill>
                  <a:srgbClr val="382AA6"/>
                </a:solidFill>
              </a:rPr>
              <a:t>PerfChart</a:t>
            </a:r>
            <a:r>
              <a:rPr lang="en-US" altLang="en-US" sz="2400" dirty="0">
                <a:solidFill>
                  <a:srgbClr val="382AA6"/>
                </a:solidFill>
              </a:rPr>
              <a:t> is to know the ticker symbols of the securities you are interested in</a:t>
            </a:r>
          </a:p>
          <a:p>
            <a:pPr>
              <a:lnSpc>
                <a:spcPct val="90000"/>
              </a:lnSpc>
            </a:pPr>
            <a:r>
              <a:rPr lang="en-US" altLang="en-US" sz="2400" dirty="0">
                <a:solidFill>
                  <a:srgbClr val="382AA6"/>
                </a:solidFill>
              </a:rPr>
              <a:t>With the ticker symbols in mind, there are a few different methods of quickly creating your </a:t>
            </a:r>
            <a:r>
              <a:rPr lang="en-US" altLang="en-US" sz="2400" dirty="0" err="1">
                <a:solidFill>
                  <a:srgbClr val="382AA6"/>
                </a:solidFill>
              </a:rPr>
              <a:t>PerfChart</a:t>
            </a:r>
            <a:endParaRPr lang="en-US" altLang="en-US" sz="2400" dirty="0">
              <a:solidFill>
                <a:srgbClr val="382AA6"/>
              </a:solidFill>
            </a:endParaRPr>
          </a:p>
          <a:p>
            <a:pPr>
              <a:lnSpc>
                <a:spcPct val="90000"/>
              </a:lnSpc>
            </a:pPr>
            <a:r>
              <a:rPr lang="en-US" altLang="en-US" sz="2400" dirty="0">
                <a:solidFill>
                  <a:srgbClr val="382AA6"/>
                </a:solidFill>
              </a:rPr>
              <a:t>From the </a:t>
            </a:r>
            <a:r>
              <a:rPr lang="en-US" altLang="en-US" sz="2400" dirty="0" err="1">
                <a:solidFill>
                  <a:srgbClr val="382AA6"/>
                </a:solidFill>
              </a:rPr>
              <a:t>StockCharts.com</a:t>
            </a:r>
            <a:r>
              <a:rPr lang="en-US" altLang="en-US" sz="2400" dirty="0">
                <a:solidFill>
                  <a:srgbClr val="382AA6"/>
                </a:solidFill>
              </a:rPr>
              <a:t> homepage, simply click the </a:t>
            </a:r>
            <a:r>
              <a:rPr lang="en-US" altLang="en-US" sz="2400" dirty="0" err="1">
                <a:solidFill>
                  <a:srgbClr val="382AA6"/>
                </a:solidFill>
              </a:rPr>
              <a:t>PerfCharts</a:t>
            </a:r>
            <a:r>
              <a:rPr lang="en-US" altLang="en-US" sz="2400" dirty="0">
                <a:solidFill>
                  <a:srgbClr val="382AA6"/>
                </a:solidFill>
              </a:rPr>
              <a:t> button, enter up to 10 ticker symbols, then click “Go” to see your results</a:t>
            </a:r>
          </a:p>
          <a:p>
            <a:pPr>
              <a:lnSpc>
                <a:spcPct val="90000"/>
              </a:lnSpc>
            </a:pPr>
            <a:r>
              <a:rPr lang="en-US" altLang="en-US" sz="2400" dirty="0">
                <a:solidFill>
                  <a:srgbClr val="382AA6"/>
                </a:solidFill>
              </a:rPr>
              <a:t>A switch to a histogram (bars) view is very helpful </a:t>
            </a:r>
          </a:p>
          <a:p>
            <a:pPr>
              <a:lnSpc>
                <a:spcPct val="90000"/>
              </a:lnSpc>
              <a:buFont typeface="Wingdings" pitchFamily="2" charset="2"/>
              <a:buNone/>
            </a:pPr>
            <a:r>
              <a:rPr lang="en-US" altLang="en-US" sz="2400" dirty="0">
                <a:solidFill>
                  <a:srgbClr val="382AA6"/>
                </a:solidFill>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998F9A0-AB3D-DD24-D0B3-B150D7E2C17E}"/>
              </a:ext>
            </a:extLst>
          </p:cNvPr>
          <p:cNvSpPr>
            <a:spLocks noGrp="1"/>
          </p:cNvSpPr>
          <p:nvPr>
            <p:ph type="sldNum" sz="quarter" idx="12"/>
          </p:nvPr>
        </p:nvSpPr>
        <p:spPr/>
        <p:txBody>
          <a:bodyPr/>
          <a:lstStyle/>
          <a:p>
            <a:fld id="{9A3B37F3-5334-5643-8784-4847BD6A349E}" type="slidenum">
              <a:rPr lang="en-US" altLang="en-US"/>
              <a:pPr/>
              <a:t>38</a:t>
            </a:fld>
            <a:endParaRPr lang="en-US" altLang="en-US"/>
          </a:p>
        </p:txBody>
      </p:sp>
      <p:sp>
        <p:nvSpPr>
          <p:cNvPr id="273412" name="Rectangle 4">
            <a:extLst>
              <a:ext uri="{FF2B5EF4-FFF2-40B4-BE49-F238E27FC236}">
                <a16:creationId xmlns:a16="http://schemas.microsoft.com/office/drawing/2014/main" id="{F8AAA0DF-06C6-131A-3A85-61C3FBECBA14}"/>
              </a:ext>
            </a:extLst>
          </p:cNvPr>
          <p:cNvSpPr>
            <a:spLocks noChangeArrowheads="1"/>
          </p:cNvSpPr>
          <p:nvPr/>
        </p:nvSpPr>
        <p:spPr bwMode="auto">
          <a:xfrm>
            <a:off x="228600" y="3352800"/>
            <a:ext cx="259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b="1">
                <a:solidFill>
                  <a:schemeClr val="tx2"/>
                </a:solidFill>
                <a:latin typeface="Tahoma" panose="020B0604030504040204" pitchFamily="34" charset="0"/>
              </a:defRPr>
            </a:lvl1pPr>
            <a:lvl2pPr>
              <a:defRPr sz="4400" b="1">
                <a:solidFill>
                  <a:schemeClr val="tx2"/>
                </a:solidFill>
                <a:latin typeface="Tahoma" panose="020B0604030504040204" pitchFamily="34" charset="0"/>
              </a:defRPr>
            </a:lvl2pPr>
            <a:lvl3pPr>
              <a:defRPr sz="4400" b="1">
                <a:solidFill>
                  <a:schemeClr val="tx2"/>
                </a:solidFill>
                <a:latin typeface="Tahoma" panose="020B0604030504040204" pitchFamily="34" charset="0"/>
              </a:defRPr>
            </a:lvl3pPr>
            <a:lvl4pPr>
              <a:defRPr sz="4400" b="1">
                <a:solidFill>
                  <a:schemeClr val="tx2"/>
                </a:solidFill>
                <a:latin typeface="Tahoma" panose="020B0604030504040204" pitchFamily="34" charset="0"/>
              </a:defRPr>
            </a:lvl4pPr>
            <a:lvl5pPr>
              <a:defRPr sz="4400" b="1">
                <a:solidFill>
                  <a:schemeClr val="tx2"/>
                </a:solidFill>
                <a:latin typeface="Tahoma" panose="020B0604030504040204" pitchFamily="34" charset="0"/>
              </a:defRPr>
            </a:lvl5pPr>
            <a:lvl6pPr marL="457200" fontAlgn="base">
              <a:spcBef>
                <a:spcPct val="0"/>
              </a:spcBef>
              <a:spcAft>
                <a:spcPct val="0"/>
              </a:spcAft>
              <a:defRPr sz="4400" b="1">
                <a:solidFill>
                  <a:schemeClr val="tx2"/>
                </a:solidFill>
                <a:latin typeface="Tahoma" panose="020B0604030504040204" pitchFamily="34" charset="0"/>
              </a:defRPr>
            </a:lvl6pPr>
            <a:lvl7pPr marL="914400" fontAlgn="base">
              <a:spcBef>
                <a:spcPct val="0"/>
              </a:spcBef>
              <a:spcAft>
                <a:spcPct val="0"/>
              </a:spcAft>
              <a:defRPr sz="4400" b="1">
                <a:solidFill>
                  <a:schemeClr val="tx2"/>
                </a:solidFill>
                <a:latin typeface="Tahoma" panose="020B0604030504040204" pitchFamily="34" charset="0"/>
              </a:defRPr>
            </a:lvl7pPr>
            <a:lvl8pPr marL="1371600" fontAlgn="base">
              <a:spcBef>
                <a:spcPct val="0"/>
              </a:spcBef>
              <a:spcAft>
                <a:spcPct val="0"/>
              </a:spcAft>
              <a:defRPr sz="4400" b="1">
                <a:solidFill>
                  <a:schemeClr val="tx2"/>
                </a:solidFill>
                <a:latin typeface="Tahoma" panose="020B0604030504040204" pitchFamily="34" charset="0"/>
              </a:defRPr>
            </a:lvl8pPr>
            <a:lvl9pPr marL="1828800" fontAlgn="base">
              <a:spcBef>
                <a:spcPct val="0"/>
              </a:spcBef>
              <a:spcAft>
                <a:spcPct val="0"/>
              </a:spcAft>
              <a:defRPr sz="4400" b="1">
                <a:solidFill>
                  <a:schemeClr val="tx2"/>
                </a:solidFill>
                <a:latin typeface="Tahoma" panose="020B0604030504040204" pitchFamily="34" charset="0"/>
              </a:defRPr>
            </a:lvl9pPr>
          </a:lstStyle>
          <a:p>
            <a:pPr algn="ctr"/>
            <a:r>
              <a:rPr lang="en-US" altLang="en-US" sz="2800"/>
              <a:t>PERF Line Chart - Club</a:t>
            </a:r>
          </a:p>
        </p:txBody>
      </p:sp>
      <p:pic>
        <p:nvPicPr>
          <p:cNvPr id="273413" name="Picture 5">
            <a:extLst>
              <a:ext uri="{FF2B5EF4-FFF2-40B4-BE49-F238E27FC236}">
                <a16:creationId xmlns:a16="http://schemas.microsoft.com/office/drawing/2014/main" id="{2777D2A3-BC03-1F17-A7DE-895142620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8600"/>
            <a:ext cx="5943600" cy="624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A6F9748-7157-DFE4-9C6D-0FACB02AFD4F}"/>
              </a:ext>
            </a:extLst>
          </p:cNvPr>
          <p:cNvSpPr>
            <a:spLocks noGrp="1"/>
          </p:cNvSpPr>
          <p:nvPr>
            <p:ph type="sldNum" sz="quarter" idx="12"/>
          </p:nvPr>
        </p:nvSpPr>
        <p:spPr/>
        <p:txBody>
          <a:bodyPr/>
          <a:lstStyle/>
          <a:p>
            <a:fld id="{67469404-43AB-2148-84D3-C2249F33E6AE}" type="slidenum">
              <a:rPr lang="en-US" altLang="en-US"/>
              <a:pPr/>
              <a:t>39</a:t>
            </a:fld>
            <a:endParaRPr lang="en-US" altLang="en-US"/>
          </a:p>
        </p:txBody>
      </p:sp>
      <p:sp>
        <p:nvSpPr>
          <p:cNvPr id="276482" name="Rectangle 2">
            <a:extLst>
              <a:ext uri="{FF2B5EF4-FFF2-40B4-BE49-F238E27FC236}">
                <a16:creationId xmlns:a16="http://schemas.microsoft.com/office/drawing/2014/main" id="{68251783-03E5-771B-590A-67B45AA3F096}"/>
              </a:ext>
            </a:extLst>
          </p:cNvPr>
          <p:cNvSpPr>
            <a:spLocks noChangeArrowheads="1"/>
          </p:cNvSpPr>
          <p:nvPr/>
        </p:nvSpPr>
        <p:spPr bwMode="auto">
          <a:xfrm>
            <a:off x="228600" y="3048000"/>
            <a:ext cx="259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b="1">
                <a:solidFill>
                  <a:schemeClr val="tx2"/>
                </a:solidFill>
                <a:latin typeface="Tahoma" panose="020B0604030504040204" pitchFamily="34" charset="0"/>
              </a:defRPr>
            </a:lvl1pPr>
            <a:lvl2pPr>
              <a:defRPr sz="4400" b="1">
                <a:solidFill>
                  <a:schemeClr val="tx2"/>
                </a:solidFill>
                <a:latin typeface="Tahoma" panose="020B0604030504040204" pitchFamily="34" charset="0"/>
              </a:defRPr>
            </a:lvl2pPr>
            <a:lvl3pPr>
              <a:defRPr sz="4400" b="1">
                <a:solidFill>
                  <a:schemeClr val="tx2"/>
                </a:solidFill>
                <a:latin typeface="Tahoma" panose="020B0604030504040204" pitchFamily="34" charset="0"/>
              </a:defRPr>
            </a:lvl3pPr>
            <a:lvl4pPr>
              <a:defRPr sz="4400" b="1">
                <a:solidFill>
                  <a:schemeClr val="tx2"/>
                </a:solidFill>
                <a:latin typeface="Tahoma" panose="020B0604030504040204" pitchFamily="34" charset="0"/>
              </a:defRPr>
            </a:lvl4pPr>
            <a:lvl5pPr>
              <a:defRPr sz="4400" b="1">
                <a:solidFill>
                  <a:schemeClr val="tx2"/>
                </a:solidFill>
                <a:latin typeface="Tahoma" panose="020B0604030504040204" pitchFamily="34" charset="0"/>
              </a:defRPr>
            </a:lvl5pPr>
            <a:lvl6pPr marL="457200" fontAlgn="base">
              <a:spcBef>
                <a:spcPct val="0"/>
              </a:spcBef>
              <a:spcAft>
                <a:spcPct val="0"/>
              </a:spcAft>
              <a:defRPr sz="4400" b="1">
                <a:solidFill>
                  <a:schemeClr val="tx2"/>
                </a:solidFill>
                <a:latin typeface="Tahoma" panose="020B0604030504040204" pitchFamily="34" charset="0"/>
              </a:defRPr>
            </a:lvl6pPr>
            <a:lvl7pPr marL="914400" fontAlgn="base">
              <a:spcBef>
                <a:spcPct val="0"/>
              </a:spcBef>
              <a:spcAft>
                <a:spcPct val="0"/>
              </a:spcAft>
              <a:defRPr sz="4400" b="1">
                <a:solidFill>
                  <a:schemeClr val="tx2"/>
                </a:solidFill>
                <a:latin typeface="Tahoma" panose="020B0604030504040204" pitchFamily="34" charset="0"/>
              </a:defRPr>
            </a:lvl7pPr>
            <a:lvl8pPr marL="1371600" fontAlgn="base">
              <a:spcBef>
                <a:spcPct val="0"/>
              </a:spcBef>
              <a:spcAft>
                <a:spcPct val="0"/>
              </a:spcAft>
              <a:defRPr sz="4400" b="1">
                <a:solidFill>
                  <a:schemeClr val="tx2"/>
                </a:solidFill>
                <a:latin typeface="Tahoma" panose="020B0604030504040204" pitchFamily="34" charset="0"/>
              </a:defRPr>
            </a:lvl8pPr>
            <a:lvl9pPr marL="1828800" fontAlgn="base">
              <a:spcBef>
                <a:spcPct val="0"/>
              </a:spcBef>
              <a:spcAft>
                <a:spcPct val="0"/>
              </a:spcAft>
              <a:defRPr sz="4400" b="1">
                <a:solidFill>
                  <a:schemeClr val="tx2"/>
                </a:solidFill>
                <a:latin typeface="Tahoma" panose="020B0604030504040204" pitchFamily="34" charset="0"/>
              </a:defRPr>
            </a:lvl9pPr>
          </a:lstStyle>
          <a:p>
            <a:pPr algn="ctr"/>
            <a:r>
              <a:rPr lang="en-US" altLang="en-US" sz="2800"/>
              <a:t>PERF Histogram Chart - Club</a:t>
            </a:r>
          </a:p>
        </p:txBody>
      </p:sp>
      <p:pic>
        <p:nvPicPr>
          <p:cNvPr id="276485" name="Picture 5">
            <a:extLst>
              <a:ext uri="{FF2B5EF4-FFF2-40B4-BE49-F238E27FC236}">
                <a16:creationId xmlns:a16="http://schemas.microsoft.com/office/drawing/2014/main" id="{DC189C53-05F2-483C-05A8-46B4E3EBA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0"/>
            <a:ext cx="6076950" cy="640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A350D36-7096-0893-FCCF-018970586CB2}"/>
              </a:ext>
            </a:extLst>
          </p:cNvPr>
          <p:cNvSpPr>
            <a:spLocks noGrp="1"/>
          </p:cNvSpPr>
          <p:nvPr>
            <p:ph type="sldNum" sz="quarter" idx="12"/>
          </p:nvPr>
        </p:nvSpPr>
        <p:spPr/>
        <p:txBody>
          <a:bodyPr/>
          <a:lstStyle/>
          <a:p>
            <a:fld id="{DF017E4C-E6B7-5D49-BCD1-ACDE61A0885F}" type="slidenum">
              <a:rPr lang="en-US" altLang="en-US"/>
              <a:pPr/>
              <a:t>4</a:t>
            </a:fld>
            <a:endParaRPr lang="en-US" altLang="en-US"/>
          </a:p>
        </p:txBody>
      </p:sp>
      <p:sp>
        <p:nvSpPr>
          <p:cNvPr id="231426" name="Rectangle 2">
            <a:extLst>
              <a:ext uri="{FF2B5EF4-FFF2-40B4-BE49-F238E27FC236}">
                <a16:creationId xmlns:a16="http://schemas.microsoft.com/office/drawing/2014/main" id="{6C3D5077-2170-386A-19F7-E9B0233E4E26}"/>
              </a:ext>
            </a:extLst>
          </p:cNvPr>
          <p:cNvSpPr>
            <a:spLocks noGrp="1" noChangeArrowheads="1"/>
          </p:cNvSpPr>
          <p:nvPr>
            <p:ph type="title"/>
          </p:nvPr>
        </p:nvSpPr>
        <p:spPr>
          <a:xfrm>
            <a:off x="1295400" y="228600"/>
            <a:ext cx="7086600" cy="1295400"/>
          </a:xfrm>
        </p:spPr>
        <p:txBody>
          <a:bodyPr/>
          <a:lstStyle/>
          <a:p>
            <a:pPr algn="ctr"/>
            <a:r>
              <a:rPr lang="en-US" altLang="en-US"/>
              <a:t>Fundamental Analysis</a:t>
            </a:r>
          </a:p>
        </p:txBody>
      </p:sp>
      <p:sp>
        <p:nvSpPr>
          <p:cNvPr id="231427" name="Rectangle 3">
            <a:extLst>
              <a:ext uri="{FF2B5EF4-FFF2-40B4-BE49-F238E27FC236}">
                <a16:creationId xmlns:a16="http://schemas.microsoft.com/office/drawing/2014/main" id="{5972AA40-116C-95A4-787D-6E5739BD0E9D}"/>
              </a:ext>
            </a:extLst>
          </p:cNvPr>
          <p:cNvSpPr>
            <a:spLocks noGrp="1" noChangeArrowheads="1"/>
          </p:cNvSpPr>
          <p:nvPr>
            <p:ph type="body" idx="1"/>
          </p:nvPr>
        </p:nvSpPr>
        <p:spPr>
          <a:xfrm>
            <a:off x="457200" y="2514600"/>
            <a:ext cx="8229600" cy="3962400"/>
          </a:xfrm>
        </p:spPr>
        <p:txBody>
          <a:bodyPr/>
          <a:lstStyle/>
          <a:p>
            <a:pPr marL="461963" indent="-461963">
              <a:lnSpc>
                <a:spcPct val="90000"/>
              </a:lnSpc>
            </a:pPr>
            <a:r>
              <a:rPr lang="en-US" altLang="en-US" dirty="0">
                <a:solidFill>
                  <a:srgbClr val="003399"/>
                </a:solidFill>
              </a:rPr>
              <a:t>Fundamental analysis is the term applied to the method of evaluating a company and its potential for long term growth by assessing company related performance of fundamental factors such as revenue, profits, profit margins, earnings, debt, ROE, P/E, cash flow, expenses, tax rates, and dividends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07EF54C-9016-DED7-8783-3C0169FFEB18}"/>
              </a:ext>
            </a:extLst>
          </p:cNvPr>
          <p:cNvSpPr>
            <a:spLocks noGrp="1"/>
          </p:cNvSpPr>
          <p:nvPr>
            <p:ph type="sldNum" sz="quarter" idx="12"/>
          </p:nvPr>
        </p:nvSpPr>
        <p:spPr/>
        <p:txBody>
          <a:bodyPr/>
          <a:lstStyle/>
          <a:p>
            <a:fld id="{A78CB971-F517-D64F-8020-A4E6CEBCCEC0}" type="slidenum">
              <a:rPr lang="en-US" altLang="en-US"/>
              <a:pPr/>
              <a:t>40</a:t>
            </a:fld>
            <a:endParaRPr lang="en-US" altLang="en-US"/>
          </a:p>
        </p:txBody>
      </p:sp>
      <p:pic>
        <p:nvPicPr>
          <p:cNvPr id="274437" name="Picture 5">
            <a:extLst>
              <a:ext uri="{FF2B5EF4-FFF2-40B4-BE49-F238E27FC236}">
                <a16:creationId xmlns:a16="http://schemas.microsoft.com/office/drawing/2014/main" id="{D0584CFD-E227-9881-FC90-0AE0D95F9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5848350" cy="6400800"/>
          </a:xfrm>
          <a:prstGeom prst="rect">
            <a:avLst/>
          </a:prstGeom>
          <a:noFill/>
          <a:extLst>
            <a:ext uri="{909E8E84-426E-40DD-AFC4-6F175D3DCCD1}">
              <a14:hiddenFill xmlns:a14="http://schemas.microsoft.com/office/drawing/2010/main">
                <a:solidFill>
                  <a:srgbClr val="FFFFFF"/>
                </a:solidFill>
              </a14:hiddenFill>
            </a:ext>
          </a:extLst>
        </p:spPr>
      </p:pic>
      <p:sp>
        <p:nvSpPr>
          <p:cNvPr id="274439" name="Rectangle 7">
            <a:extLst>
              <a:ext uri="{FF2B5EF4-FFF2-40B4-BE49-F238E27FC236}">
                <a16:creationId xmlns:a16="http://schemas.microsoft.com/office/drawing/2014/main" id="{82CA9257-496E-DD7B-05E3-1C73759BDD21}"/>
              </a:ext>
            </a:extLst>
          </p:cNvPr>
          <p:cNvSpPr>
            <a:spLocks noChangeArrowheads="1"/>
          </p:cNvSpPr>
          <p:nvPr/>
        </p:nvSpPr>
        <p:spPr bwMode="auto">
          <a:xfrm>
            <a:off x="228600" y="3048000"/>
            <a:ext cx="259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b="1">
                <a:solidFill>
                  <a:schemeClr val="tx2"/>
                </a:solidFill>
                <a:latin typeface="Tahoma" panose="020B0604030504040204" pitchFamily="34" charset="0"/>
              </a:defRPr>
            </a:lvl1pPr>
            <a:lvl2pPr>
              <a:defRPr sz="4400" b="1">
                <a:solidFill>
                  <a:schemeClr val="tx2"/>
                </a:solidFill>
                <a:latin typeface="Tahoma" panose="020B0604030504040204" pitchFamily="34" charset="0"/>
              </a:defRPr>
            </a:lvl2pPr>
            <a:lvl3pPr>
              <a:defRPr sz="4400" b="1">
                <a:solidFill>
                  <a:schemeClr val="tx2"/>
                </a:solidFill>
                <a:latin typeface="Tahoma" panose="020B0604030504040204" pitchFamily="34" charset="0"/>
              </a:defRPr>
            </a:lvl3pPr>
            <a:lvl4pPr>
              <a:defRPr sz="4400" b="1">
                <a:solidFill>
                  <a:schemeClr val="tx2"/>
                </a:solidFill>
                <a:latin typeface="Tahoma" panose="020B0604030504040204" pitchFamily="34" charset="0"/>
              </a:defRPr>
            </a:lvl4pPr>
            <a:lvl5pPr>
              <a:defRPr sz="4400" b="1">
                <a:solidFill>
                  <a:schemeClr val="tx2"/>
                </a:solidFill>
                <a:latin typeface="Tahoma" panose="020B0604030504040204" pitchFamily="34" charset="0"/>
              </a:defRPr>
            </a:lvl5pPr>
            <a:lvl6pPr marL="457200" fontAlgn="base">
              <a:spcBef>
                <a:spcPct val="0"/>
              </a:spcBef>
              <a:spcAft>
                <a:spcPct val="0"/>
              </a:spcAft>
              <a:defRPr sz="4400" b="1">
                <a:solidFill>
                  <a:schemeClr val="tx2"/>
                </a:solidFill>
                <a:latin typeface="Tahoma" panose="020B0604030504040204" pitchFamily="34" charset="0"/>
              </a:defRPr>
            </a:lvl6pPr>
            <a:lvl7pPr marL="914400" fontAlgn="base">
              <a:spcBef>
                <a:spcPct val="0"/>
              </a:spcBef>
              <a:spcAft>
                <a:spcPct val="0"/>
              </a:spcAft>
              <a:defRPr sz="4400" b="1">
                <a:solidFill>
                  <a:schemeClr val="tx2"/>
                </a:solidFill>
                <a:latin typeface="Tahoma" panose="020B0604030504040204" pitchFamily="34" charset="0"/>
              </a:defRPr>
            </a:lvl7pPr>
            <a:lvl8pPr marL="1371600" fontAlgn="base">
              <a:spcBef>
                <a:spcPct val="0"/>
              </a:spcBef>
              <a:spcAft>
                <a:spcPct val="0"/>
              </a:spcAft>
              <a:defRPr sz="4400" b="1">
                <a:solidFill>
                  <a:schemeClr val="tx2"/>
                </a:solidFill>
                <a:latin typeface="Tahoma" panose="020B0604030504040204" pitchFamily="34" charset="0"/>
              </a:defRPr>
            </a:lvl8pPr>
            <a:lvl9pPr marL="1828800" fontAlgn="base">
              <a:spcBef>
                <a:spcPct val="0"/>
              </a:spcBef>
              <a:spcAft>
                <a:spcPct val="0"/>
              </a:spcAft>
              <a:defRPr sz="4400" b="1">
                <a:solidFill>
                  <a:schemeClr val="tx2"/>
                </a:solidFill>
                <a:latin typeface="Tahoma" panose="020B0604030504040204" pitchFamily="34" charset="0"/>
              </a:defRPr>
            </a:lvl9pPr>
          </a:lstStyle>
          <a:p>
            <a:pPr algn="ctr"/>
            <a:r>
              <a:rPr lang="en-US" altLang="en-US" sz="2800"/>
              <a:t>PERF Line Chart - Tech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FAA21A3-39A9-B2DD-0D0C-E03CAD3B91D7}"/>
              </a:ext>
            </a:extLst>
          </p:cNvPr>
          <p:cNvSpPr>
            <a:spLocks noGrp="1"/>
          </p:cNvSpPr>
          <p:nvPr>
            <p:ph type="sldNum" sz="quarter" idx="12"/>
          </p:nvPr>
        </p:nvSpPr>
        <p:spPr/>
        <p:txBody>
          <a:bodyPr/>
          <a:lstStyle/>
          <a:p>
            <a:fld id="{5690EC66-DDC1-1444-8AE4-E19458A40EBE}" type="slidenum">
              <a:rPr lang="en-US" altLang="en-US"/>
              <a:pPr/>
              <a:t>41</a:t>
            </a:fld>
            <a:endParaRPr lang="en-US" altLang="en-US"/>
          </a:p>
        </p:txBody>
      </p:sp>
      <p:sp>
        <p:nvSpPr>
          <p:cNvPr id="277507" name="Rectangle 3">
            <a:extLst>
              <a:ext uri="{FF2B5EF4-FFF2-40B4-BE49-F238E27FC236}">
                <a16:creationId xmlns:a16="http://schemas.microsoft.com/office/drawing/2014/main" id="{040B8732-791E-FFC0-6AD8-8BB3DDDDAD12}"/>
              </a:ext>
            </a:extLst>
          </p:cNvPr>
          <p:cNvSpPr>
            <a:spLocks noChangeArrowheads="1"/>
          </p:cNvSpPr>
          <p:nvPr/>
        </p:nvSpPr>
        <p:spPr bwMode="auto">
          <a:xfrm>
            <a:off x="228600" y="3048000"/>
            <a:ext cx="259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b="1">
                <a:solidFill>
                  <a:schemeClr val="tx2"/>
                </a:solidFill>
                <a:latin typeface="Tahoma" panose="020B0604030504040204" pitchFamily="34" charset="0"/>
              </a:defRPr>
            </a:lvl1pPr>
            <a:lvl2pPr>
              <a:defRPr sz="4400" b="1">
                <a:solidFill>
                  <a:schemeClr val="tx2"/>
                </a:solidFill>
                <a:latin typeface="Tahoma" panose="020B0604030504040204" pitchFamily="34" charset="0"/>
              </a:defRPr>
            </a:lvl2pPr>
            <a:lvl3pPr>
              <a:defRPr sz="4400" b="1">
                <a:solidFill>
                  <a:schemeClr val="tx2"/>
                </a:solidFill>
                <a:latin typeface="Tahoma" panose="020B0604030504040204" pitchFamily="34" charset="0"/>
              </a:defRPr>
            </a:lvl3pPr>
            <a:lvl4pPr>
              <a:defRPr sz="4400" b="1">
                <a:solidFill>
                  <a:schemeClr val="tx2"/>
                </a:solidFill>
                <a:latin typeface="Tahoma" panose="020B0604030504040204" pitchFamily="34" charset="0"/>
              </a:defRPr>
            </a:lvl4pPr>
            <a:lvl5pPr>
              <a:defRPr sz="4400" b="1">
                <a:solidFill>
                  <a:schemeClr val="tx2"/>
                </a:solidFill>
                <a:latin typeface="Tahoma" panose="020B0604030504040204" pitchFamily="34" charset="0"/>
              </a:defRPr>
            </a:lvl5pPr>
            <a:lvl6pPr marL="457200" fontAlgn="base">
              <a:spcBef>
                <a:spcPct val="0"/>
              </a:spcBef>
              <a:spcAft>
                <a:spcPct val="0"/>
              </a:spcAft>
              <a:defRPr sz="4400" b="1">
                <a:solidFill>
                  <a:schemeClr val="tx2"/>
                </a:solidFill>
                <a:latin typeface="Tahoma" panose="020B0604030504040204" pitchFamily="34" charset="0"/>
              </a:defRPr>
            </a:lvl6pPr>
            <a:lvl7pPr marL="914400" fontAlgn="base">
              <a:spcBef>
                <a:spcPct val="0"/>
              </a:spcBef>
              <a:spcAft>
                <a:spcPct val="0"/>
              </a:spcAft>
              <a:defRPr sz="4400" b="1">
                <a:solidFill>
                  <a:schemeClr val="tx2"/>
                </a:solidFill>
                <a:latin typeface="Tahoma" panose="020B0604030504040204" pitchFamily="34" charset="0"/>
              </a:defRPr>
            </a:lvl7pPr>
            <a:lvl8pPr marL="1371600" fontAlgn="base">
              <a:spcBef>
                <a:spcPct val="0"/>
              </a:spcBef>
              <a:spcAft>
                <a:spcPct val="0"/>
              </a:spcAft>
              <a:defRPr sz="4400" b="1">
                <a:solidFill>
                  <a:schemeClr val="tx2"/>
                </a:solidFill>
                <a:latin typeface="Tahoma" panose="020B0604030504040204" pitchFamily="34" charset="0"/>
              </a:defRPr>
            </a:lvl8pPr>
            <a:lvl9pPr marL="1828800" fontAlgn="base">
              <a:spcBef>
                <a:spcPct val="0"/>
              </a:spcBef>
              <a:spcAft>
                <a:spcPct val="0"/>
              </a:spcAft>
              <a:defRPr sz="4400" b="1">
                <a:solidFill>
                  <a:schemeClr val="tx2"/>
                </a:solidFill>
                <a:latin typeface="Tahoma" panose="020B0604030504040204" pitchFamily="34" charset="0"/>
              </a:defRPr>
            </a:lvl9pPr>
          </a:lstStyle>
          <a:p>
            <a:pPr algn="ctr"/>
            <a:r>
              <a:rPr lang="en-US" altLang="en-US" sz="2800"/>
              <a:t>PERF Histogram Chart - Tech</a:t>
            </a:r>
          </a:p>
        </p:txBody>
      </p:sp>
      <p:pic>
        <p:nvPicPr>
          <p:cNvPr id="277508" name="Picture 4">
            <a:extLst>
              <a:ext uri="{FF2B5EF4-FFF2-40B4-BE49-F238E27FC236}">
                <a16:creationId xmlns:a16="http://schemas.microsoft.com/office/drawing/2014/main" id="{0AE8E40F-8BFF-8099-7DA3-195D9768E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0"/>
            <a:ext cx="6086475" cy="640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22CE53D-E915-7F5B-27AB-FE781B158412}"/>
              </a:ext>
            </a:extLst>
          </p:cNvPr>
          <p:cNvSpPr>
            <a:spLocks noGrp="1"/>
          </p:cNvSpPr>
          <p:nvPr>
            <p:ph type="sldNum" sz="quarter" idx="12"/>
          </p:nvPr>
        </p:nvSpPr>
        <p:spPr/>
        <p:txBody>
          <a:bodyPr/>
          <a:lstStyle/>
          <a:p>
            <a:fld id="{5F84FC0F-D5F7-994A-A72C-5678BDCA7B9F}" type="slidenum">
              <a:rPr lang="en-US" altLang="en-US"/>
              <a:pPr/>
              <a:t>42</a:t>
            </a:fld>
            <a:endParaRPr lang="en-US" altLang="en-US"/>
          </a:p>
        </p:txBody>
      </p:sp>
      <p:sp>
        <p:nvSpPr>
          <p:cNvPr id="202754" name="Rectangle 2">
            <a:extLst>
              <a:ext uri="{FF2B5EF4-FFF2-40B4-BE49-F238E27FC236}">
                <a16:creationId xmlns:a16="http://schemas.microsoft.com/office/drawing/2014/main" id="{C31F26B5-6EDA-7831-6E4B-7AE7F0FC59DE}"/>
              </a:ext>
            </a:extLst>
          </p:cNvPr>
          <p:cNvSpPr>
            <a:spLocks noGrp="1" noChangeArrowheads="1"/>
          </p:cNvSpPr>
          <p:nvPr>
            <p:ph type="title"/>
          </p:nvPr>
        </p:nvSpPr>
        <p:spPr>
          <a:xfrm>
            <a:off x="1981200" y="304800"/>
            <a:ext cx="5029200" cy="1066800"/>
          </a:xfrm>
        </p:spPr>
        <p:txBody>
          <a:bodyPr/>
          <a:lstStyle/>
          <a:p>
            <a:pPr algn="ctr"/>
            <a:r>
              <a:rPr lang="en-US" altLang="en-US" sz="6000" dirty="0"/>
              <a:t>References</a:t>
            </a:r>
          </a:p>
        </p:txBody>
      </p:sp>
      <p:sp>
        <p:nvSpPr>
          <p:cNvPr id="202755" name="Rectangle 3">
            <a:extLst>
              <a:ext uri="{FF2B5EF4-FFF2-40B4-BE49-F238E27FC236}">
                <a16:creationId xmlns:a16="http://schemas.microsoft.com/office/drawing/2014/main" id="{D3D6E85C-9F9B-8DC0-54EE-F4BAE4147B07}"/>
              </a:ext>
            </a:extLst>
          </p:cNvPr>
          <p:cNvSpPr>
            <a:spLocks noGrp="1" noChangeArrowheads="1"/>
          </p:cNvSpPr>
          <p:nvPr>
            <p:ph type="body" idx="1"/>
          </p:nvPr>
        </p:nvSpPr>
        <p:spPr>
          <a:xfrm>
            <a:off x="762000" y="2362200"/>
            <a:ext cx="7772400" cy="4114800"/>
          </a:xfrm>
        </p:spPr>
        <p:txBody>
          <a:bodyPr/>
          <a:lstStyle/>
          <a:p>
            <a:r>
              <a:rPr lang="en-US" altLang="en-US" sz="2800" dirty="0">
                <a:solidFill>
                  <a:schemeClr val="tx2"/>
                </a:solidFill>
              </a:rPr>
              <a:t>Technical Analysis, Plain and Simple, 3</a:t>
            </a:r>
            <a:r>
              <a:rPr lang="en-US" altLang="en-US" sz="2800" baseline="30000" dirty="0">
                <a:solidFill>
                  <a:schemeClr val="tx2"/>
                </a:solidFill>
              </a:rPr>
              <a:t>rd</a:t>
            </a:r>
            <a:r>
              <a:rPr lang="en-US" altLang="en-US" sz="2800" dirty="0">
                <a:solidFill>
                  <a:schemeClr val="tx2"/>
                </a:solidFill>
              </a:rPr>
              <a:t> Edition, by Michael Kahn (2010)</a:t>
            </a:r>
          </a:p>
          <a:p>
            <a:r>
              <a:rPr lang="en-US" altLang="en-US" sz="2800" dirty="0">
                <a:solidFill>
                  <a:schemeClr val="tx2"/>
                </a:solidFill>
              </a:rPr>
              <a:t>Technical Analysis From A to Z, 2</a:t>
            </a:r>
            <a:r>
              <a:rPr lang="en-US" altLang="en-US" sz="2800" baseline="30000" dirty="0">
                <a:solidFill>
                  <a:schemeClr val="tx2"/>
                </a:solidFill>
              </a:rPr>
              <a:t>nd</a:t>
            </a:r>
            <a:r>
              <a:rPr lang="en-US" altLang="en-US" sz="2800" dirty="0">
                <a:solidFill>
                  <a:schemeClr val="tx2"/>
                </a:solidFill>
              </a:rPr>
              <a:t> Edition, by Steven </a:t>
            </a:r>
            <a:r>
              <a:rPr lang="en-US" altLang="en-US" sz="2800" dirty="0" err="1">
                <a:solidFill>
                  <a:schemeClr val="tx2"/>
                </a:solidFill>
              </a:rPr>
              <a:t>Achelis</a:t>
            </a:r>
            <a:r>
              <a:rPr lang="en-US" altLang="en-US" sz="2800" dirty="0">
                <a:solidFill>
                  <a:schemeClr val="tx2"/>
                </a:solidFill>
              </a:rPr>
              <a:t> (1995)</a:t>
            </a:r>
          </a:p>
          <a:p>
            <a:r>
              <a:rPr lang="en-US" altLang="en-US" sz="2800" dirty="0">
                <a:solidFill>
                  <a:schemeClr val="tx2"/>
                </a:solidFill>
              </a:rPr>
              <a:t>The Technical Analysis Course, 3</a:t>
            </a:r>
            <a:r>
              <a:rPr lang="en-US" altLang="en-US" sz="2800" baseline="30000" dirty="0">
                <a:solidFill>
                  <a:schemeClr val="tx2"/>
                </a:solidFill>
              </a:rPr>
              <a:t>rd</a:t>
            </a:r>
            <a:r>
              <a:rPr lang="en-US" altLang="en-US" sz="2800" dirty="0">
                <a:solidFill>
                  <a:schemeClr val="tx2"/>
                </a:solidFill>
              </a:rPr>
              <a:t> Edition, by Thomas Meyers (1994)</a:t>
            </a:r>
          </a:p>
          <a:p>
            <a:r>
              <a:rPr lang="en-US" altLang="en-US" sz="2800" dirty="0">
                <a:solidFill>
                  <a:schemeClr val="tx2"/>
                </a:solidFill>
              </a:rPr>
              <a:t>Getting Started In Candlestick Charting, by Tina Logan (2008)</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22CE53D-E915-7F5B-27AB-FE781B158412}"/>
              </a:ext>
            </a:extLst>
          </p:cNvPr>
          <p:cNvSpPr>
            <a:spLocks noGrp="1"/>
          </p:cNvSpPr>
          <p:nvPr>
            <p:ph type="sldNum" sz="quarter" idx="12"/>
          </p:nvPr>
        </p:nvSpPr>
        <p:spPr/>
        <p:txBody>
          <a:bodyPr/>
          <a:lstStyle/>
          <a:p>
            <a:fld id="{5F84FC0F-D5F7-994A-A72C-5678BDCA7B9F}" type="slidenum">
              <a:rPr lang="en-US" altLang="en-US"/>
              <a:pPr/>
              <a:t>43</a:t>
            </a:fld>
            <a:endParaRPr lang="en-US" altLang="en-US"/>
          </a:p>
        </p:txBody>
      </p:sp>
      <p:sp>
        <p:nvSpPr>
          <p:cNvPr id="202754" name="Rectangle 2">
            <a:extLst>
              <a:ext uri="{FF2B5EF4-FFF2-40B4-BE49-F238E27FC236}">
                <a16:creationId xmlns:a16="http://schemas.microsoft.com/office/drawing/2014/main" id="{C31F26B5-6EDA-7831-6E4B-7AE7F0FC59DE}"/>
              </a:ext>
            </a:extLst>
          </p:cNvPr>
          <p:cNvSpPr>
            <a:spLocks noGrp="1" noChangeArrowheads="1"/>
          </p:cNvSpPr>
          <p:nvPr>
            <p:ph type="title"/>
          </p:nvPr>
        </p:nvSpPr>
        <p:spPr>
          <a:xfrm>
            <a:off x="1981200" y="304800"/>
            <a:ext cx="5029200" cy="1066800"/>
          </a:xfrm>
        </p:spPr>
        <p:txBody>
          <a:bodyPr/>
          <a:lstStyle/>
          <a:p>
            <a:pPr algn="ctr"/>
            <a:r>
              <a:rPr lang="en-US" altLang="en-US" sz="6000" dirty="0"/>
              <a:t>Summary</a:t>
            </a:r>
          </a:p>
        </p:txBody>
      </p:sp>
      <p:sp>
        <p:nvSpPr>
          <p:cNvPr id="202755" name="Rectangle 3">
            <a:extLst>
              <a:ext uri="{FF2B5EF4-FFF2-40B4-BE49-F238E27FC236}">
                <a16:creationId xmlns:a16="http://schemas.microsoft.com/office/drawing/2014/main" id="{D3D6E85C-9F9B-8DC0-54EE-F4BAE4147B07}"/>
              </a:ext>
            </a:extLst>
          </p:cNvPr>
          <p:cNvSpPr>
            <a:spLocks noGrp="1" noChangeArrowheads="1"/>
          </p:cNvSpPr>
          <p:nvPr>
            <p:ph type="body" idx="1"/>
          </p:nvPr>
        </p:nvSpPr>
        <p:spPr>
          <a:xfrm>
            <a:off x="838200" y="2057400"/>
            <a:ext cx="7772400" cy="4114800"/>
          </a:xfrm>
        </p:spPr>
        <p:txBody>
          <a:bodyPr/>
          <a:lstStyle/>
          <a:p>
            <a:r>
              <a:rPr lang="en-US" altLang="en-US" sz="2800" dirty="0">
                <a:solidFill>
                  <a:schemeClr val="tx2"/>
                </a:solidFill>
              </a:rPr>
              <a:t>A basic understanding of relative strength and performance is helpful in supplementing stock studies or performing “at a glance” reviews of </a:t>
            </a:r>
            <a:r>
              <a:rPr lang="en-US" altLang="en-US" sz="2800" dirty="0" err="1">
                <a:solidFill>
                  <a:schemeClr val="tx2"/>
                </a:solidFill>
              </a:rPr>
              <a:t>portofolio</a:t>
            </a:r>
            <a:r>
              <a:rPr lang="en-US" altLang="en-US" sz="2800" dirty="0">
                <a:solidFill>
                  <a:schemeClr val="tx2"/>
                </a:solidFill>
              </a:rPr>
              <a:t> holdings or watch lists </a:t>
            </a:r>
          </a:p>
          <a:p>
            <a:r>
              <a:rPr lang="en-US" altLang="en-US" sz="2800" dirty="0">
                <a:solidFill>
                  <a:schemeClr val="tx2"/>
                </a:solidFill>
              </a:rPr>
              <a:t>Histogram or bar charts are very effective for club meetings and club portfolio reviews</a:t>
            </a:r>
          </a:p>
          <a:p>
            <a:r>
              <a:rPr lang="en-US" altLang="en-US" sz="2800" dirty="0">
                <a:solidFill>
                  <a:schemeClr val="tx2"/>
                </a:solidFill>
              </a:rPr>
              <a:t>Don’t make an investment decision based solely on technical analysis; first update your SSG or create a new one, then apply TA</a:t>
            </a:r>
          </a:p>
        </p:txBody>
      </p:sp>
    </p:spTree>
    <p:extLst>
      <p:ext uri="{BB962C8B-B14F-4D97-AF65-F5344CB8AC3E}">
        <p14:creationId xmlns:p14="http://schemas.microsoft.com/office/powerpoint/2010/main" val="2300338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22CE53D-E915-7F5B-27AB-FE781B158412}"/>
              </a:ext>
            </a:extLst>
          </p:cNvPr>
          <p:cNvSpPr>
            <a:spLocks noGrp="1"/>
          </p:cNvSpPr>
          <p:nvPr>
            <p:ph type="sldNum" sz="quarter" idx="12"/>
          </p:nvPr>
        </p:nvSpPr>
        <p:spPr/>
        <p:txBody>
          <a:bodyPr/>
          <a:lstStyle/>
          <a:p>
            <a:fld id="{5F84FC0F-D5F7-994A-A72C-5678BDCA7B9F}" type="slidenum">
              <a:rPr lang="en-US" altLang="en-US"/>
              <a:pPr/>
              <a:t>44</a:t>
            </a:fld>
            <a:endParaRPr lang="en-US" altLang="en-US"/>
          </a:p>
        </p:txBody>
      </p:sp>
      <p:sp>
        <p:nvSpPr>
          <p:cNvPr id="202754" name="Rectangle 2">
            <a:extLst>
              <a:ext uri="{FF2B5EF4-FFF2-40B4-BE49-F238E27FC236}">
                <a16:creationId xmlns:a16="http://schemas.microsoft.com/office/drawing/2014/main" id="{C31F26B5-6EDA-7831-6E4B-7AE7F0FC59DE}"/>
              </a:ext>
            </a:extLst>
          </p:cNvPr>
          <p:cNvSpPr>
            <a:spLocks noGrp="1" noChangeArrowheads="1"/>
          </p:cNvSpPr>
          <p:nvPr>
            <p:ph type="title"/>
          </p:nvPr>
        </p:nvSpPr>
        <p:spPr>
          <a:xfrm>
            <a:off x="1752600" y="381000"/>
            <a:ext cx="5029200" cy="1066800"/>
          </a:xfrm>
        </p:spPr>
        <p:txBody>
          <a:bodyPr/>
          <a:lstStyle/>
          <a:p>
            <a:pPr algn="ctr"/>
            <a:r>
              <a:rPr lang="en-US" altLang="en-US" sz="6000" dirty="0"/>
              <a:t>Questions</a:t>
            </a:r>
          </a:p>
        </p:txBody>
      </p:sp>
      <p:sp>
        <p:nvSpPr>
          <p:cNvPr id="202755" name="Rectangle 3">
            <a:extLst>
              <a:ext uri="{FF2B5EF4-FFF2-40B4-BE49-F238E27FC236}">
                <a16:creationId xmlns:a16="http://schemas.microsoft.com/office/drawing/2014/main" id="{D3D6E85C-9F9B-8DC0-54EE-F4BAE4147B07}"/>
              </a:ext>
            </a:extLst>
          </p:cNvPr>
          <p:cNvSpPr>
            <a:spLocks noGrp="1" noChangeArrowheads="1"/>
          </p:cNvSpPr>
          <p:nvPr>
            <p:ph type="body" idx="1"/>
          </p:nvPr>
        </p:nvSpPr>
        <p:spPr>
          <a:xfrm>
            <a:off x="838200" y="2514600"/>
            <a:ext cx="8077200" cy="3657600"/>
          </a:xfrm>
        </p:spPr>
        <p:txBody>
          <a:bodyPr/>
          <a:lstStyle/>
          <a:p>
            <a:pPr marL="0" indent="0">
              <a:buNone/>
            </a:pPr>
            <a:r>
              <a:rPr lang="en-US" altLang="en-US" sz="2800" b="1" dirty="0">
                <a:solidFill>
                  <a:schemeClr val="tx2"/>
                </a:solidFill>
              </a:rPr>
              <a:t>   </a:t>
            </a:r>
            <a:r>
              <a:rPr lang="en-US" altLang="en-US" sz="2800" dirty="0">
                <a:solidFill>
                  <a:schemeClr val="tx2"/>
                </a:solidFill>
                <a:latin typeface="Arial" panose="020B0604020202020204" pitchFamily="34" charset="0"/>
                <a:cs typeface="Arial" panose="020B0604020202020204" pitchFamily="34" charset="0"/>
              </a:rPr>
              <a:t>Presentation:  Introduction to Technical</a:t>
            </a:r>
          </a:p>
          <a:p>
            <a:pPr marL="0" indent="0">
              <a:buNone/>
            </a:pPr>
            <a:r>
              <a:rPr lang="en-US" altLang="en-US" sz="2800" dirty="0">
                <a:solidFill>
                  <a:schemeClr val="tx2"/>
                </a:solidFill>
                <a:latin typeface="Arial" panose="020B0604020202020204" pitchFamily="34" charset="0"/>
                <a:cs typeface="Arial" panose="020B0604020202020204" pitchFamily="34" charset="0"/>
              </a:rPr>
              <a:t>                            Analysis</a:t>
            </a:r>
          </a:p>
          <a:p>
            <a:pPr marL="0" indent="0">
              <a:buNone/>
            </a:pPr>
            <a:endParaRPr lang="en-US" altLang="en-US" sz="2800" dirty="0">
              <a:solidFill>
                <a:schemeClr val="tx2"/>
              </a:solidFill>
              <a:latin typeface="Arial" panose="020B0604020202020204" pitchFamily="34" charset="0"/>
              <a:cs typeface="Arial" panose="020B0604020202020204" pitchFamily="34" charset="0"/>
            </a:endParaRPr>
          </a:p>
          <a:p>
            <a:pPr marL="0" indent="0">
              <a:buNone/>
            </a:pPr>
            <a:r>
              <a:rPr lang="en-US" altLang="en-US" sz="2800" dirty="0">
                <a:solidFill>
                  <a:schemeClr val="tx2"/>
                </a:solidFill>
                <a:latin typeface="Arial" panose="020B0604020202020204" pitchFamily="34" charset="0"/>
                <a:cs typeface="Arial" panose="020B0604020202020204" pitchFamily="34" charset="0"/>
              </a:rPr>
              <a:t>        Presenter:  Saul Seinberg</a:t>
            </a:r>
          </a:p>
          <a:p>
            <a:pPr marL="0" indent="0">
              <a:buNone/>
            </a:pPr>
            <a:endParaRPr lang="en-US" altLang="en-US" sz="2800" dirty="0">
              <a:solidFill>
                <a:schemeClr val="tx2"/>
              </a:solidFill>
              <a:latin typeface="Arial" panose="020B0604020202020204" pitchFamily="34" charset="0"/>
              <a:cs typeface="Arial" panose="020B0604020202020204" pitchFamily="34" charset="0"/>
            </a:endParaRPr>
          </a:p>
          <a:p>
            <a:pPr marL="0" indent="0">
              <a:buNone/>
            </a:pPr>
            <a:r>
              <a:rPr lang="en-US" altLang="en-US" sz="2800" dirty="0">
                <a:solidFill>
                  <a:schemeClr val="tx2"/>
                </a:solidFill>
                <a:latin typeface="Arial" panose="020B0604020202020204" pitchFamily="34" charset="0"/>
                <a:cs typeface="Arial" panose="020B0604020202020204" pitchFamily="34" charset="0"/>
              </a:rPr>
              <a:t>     Contact Info:  </a:t>
            </a:r>
            <a:r>
              <a:rPr lang="en-US" altLang="en-US" sz="2800" dirty="0" err="1">
                <a:solidFill>
                  <a:schemeClr val="tx2"/>
                </a:solidFill>
                <a:latin typeface="Arial" panose="020B0604020202020204" pitchFamily="34" charset="0"/>
                <a:cs typeface="Arial" panose="020B0604020202020204" pitchFamily="34" charset="0"/>
              </a:rPr>
              <a:t>saul.seinberg@gmail.com</a:t>
            </a:r>
            <a:endParaRPr lang="en-US" altLang="en-US" sz="2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036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2113E16-3557-3EC5-C5AD-B94AEF80D1A9}"/>
              </a:ext>
            </a:extLst>
          </p:cNvPr>
          <p:cNvSpPr>
            <a:spLocks noGrp="1"/>
          </p:cNvSpPr>
          <p:nvPr>
            <p:ph type="sldNum" sz="quarter" idx="12"/>
          </p:nvPr>
        </p:nvSpPr>
        <p:spPr/>
        <p:txBody>
          <a:bodyPr/>
          <a:lstStyle/>
          <a:p>
            <a:fld id="{DDD7327D-258E-4544-8CD9-6536EF6116DF}" type="slidenum">
              <a:rPr lang="en-US" altLang="en-US"/>
              <a:pPr/>
              <a:t>5</a:t>
            </a:fld>
            <a:endParaRPr lang="en-US" altLang="en-US"/>
          </a:p>
        </p:txBody>
      </p:sp>
      <p:sp>
        <p:nvSpPr>
          <p:cNvPr id="288770" name="Rectangle 2">
            <a:extLst>
              <a:ext uri="{FF2B5EF4-FFF2-40B4-BE49-F238E27FC236}">
                <a16:creationId xmlns:a16="http://schemas.microsoft.com/office/drawing/2014/main" id="{92C39687-4BF1-E617-0A0E-316D56AEB9F4}"/>
              </a:ext>
            </a:extLst>
          </p:cNvPr>
          <p:cNvSpPr>
            <a:spLocks noGrp="1" noChangeArrowheads="1"/>
          </p:cNvSpPr>
          <p:nvPr>
            <p:ph type="title"/>
          </p:nvPr>
        </p:nvSpPr>
        <p:spPr>
          <a:xfrm>
            <a:off x="1295400" y="228600"/>
            <a:ext cx="7086600" cy="1295400"/>
          </a:xfrm>
        </p:spPr>
        <p:txBody>
          <a:bodyPr/>
          <a:lstStyle/>
          <a:p>
            <a:pPr algn="ctr"/>
            <a:r>
              <a:rPr lang="en-US" altLang="en-US"/>
              <a:t>Fundamental Analysis</a:t>
            </a:r>
          </a:p>
        </p:txBody>
      </p:sp>
      <p:sp>
        <p:nvSpPr>
          <p:cNvPr id="288771" name="Rectangle 3">
            <a:extLst>
              <a:ext uri="{FF2B5EF4-FFF2-40B4-BE49-F238E27FC236}">
                <a16:creationId xmlns:a16="http://schemas.microsoft.com/office/drawing/2014/main" id="{C91C5E71-BB0D-F74B-341E-9E795ABE6C92}"/>
              </a:ext>
            </a:extLst>
          </p:cNvPr>
          <p:cNvSpPr>
            <a:spLocks noGrp="1" noChangeArrowheads="1"/>
          </p:cNvSpPr>
          <p:nvPr>
            <p:ph type="body" idx="1"/>
          </p:nvPr>
        </p:nvSpPr>
        <p:spPr>
          <a:xfrm>
            <a:off x="457200" y="2133600"/>
            <a:ext cx="8229600" cy="4343400"/>
          </a:xfrm>
        </p:spPr>
        <p:txBody>
          <a:bodyPr/>
          <a:lstStyle/>
          <a:p>
            <a:pPr marL="461963" indent="-461963">
              <a:lnSpc>
                <a:spcPct val="90000"/>
              </a:lnSpc>
            </a:pPr>
            <a:r>
              <a:rPr lang="en-US" altLang="en-US" sz="2800" dirty="0">
                <a:solidFill>
                  <a:srgbClr val="003399"/>
                </a:solidFill>
              </a:rPr>
              <a:t>Fundamental analysts also attempt to weigh the effects of non-company economic factors such as interest rates, employment rates, industry conditions and the overall economy on the future growth of the company to determine their effect on its future performance</a:t>
            </a:r>
          </a:p>
          <a:p>
            <a:pPr marL="461963" indent="-461963">
              <a:lnSpc>
                <a:spcPct val="90000"/>
              </a:lnSpc>
            </a:pPr>
            <a:r>
              <a:rPr lang="en-US" altLang="en-US" sz="2800" dirty="0">
                <a:solidFill>
                  <a:srgbClr val="003399"/>
                </a:solidFill>
              </a:rPr>
              <a:t>The ultimate goal of financial analysis is to determine if a company being analyzed is currently a buy, hold or sell based on its past and projected fundamental performance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E59D796-C515-CE20-B8A2-9BB70ABB1D4E}"/>
              </a:ext>
            </a:extLst>
          </p:cNvPr>
          <p:cNvSpPr>
            <a:spLocks noGrp="1"/>
          </p:cNvSpPr>
          <p:nvPr>
            <p:ph type="sldNum" sz="quarter" idx="12"/>
          </p:nvPr>
        </p:nvSpPr>
        <p:spPr/>
        <p:txBody>
          <a:bodyPr/>
          <a:lstStyle/>
          <a:p>
            <a:fld id="{45868396-BF1A-1C4B-B2E9-154749C5AD94}" type="slidenum">
              <a:rPr lang="en-US" altLang="en-US"/>
              <a:pPr/>
              <a:t>6</a:t>
            </a:fld>
            <a:endParaRPr lang="en-US" altLang="en-US"/>
          </a:p>
        </p:txBody>
      </p:sp>
      <p:sp>
        <p:nvSpPr>
          <p:cNvPr id="233474" name="Rectangle 2">
            <a:extLst>
              <a:ext uri="{FF2B5EF4-FFF2-40B4-BE49-F238E27FC236}">
                <a16:creationId xmlns:a16="http://schemas.microsoft.com/office/drawing/2014/main" id="{73E8BF0C-DBBF-2BFE-1D1C-22B77148F630}"/>
              </a:ext>
            </a:extLst>
          </p:cNvPr>
          <p:cNvSpPr>
            <a:spLocks noGrp="1" noChangeArrowheads="1"/>
          </p:cNvSpPr>
          <p:nvPr>
            <p:ph type="title"/>
          </p:nvPr>
        </p:nvSpPr>
        <p:spPr>
          <a:xfrm>
            <a:off x="1295400" y="228600"/>
            <a:ext cx="7086600" cy="1295400"/>
          </a:xfrm>
        </p:spPr>
        <p:txBody>
          <a:bodyPr/>
          <a:lstStyle/>
          <a:p>
            <a:pPr algn="ctr"/>
            <a:r>
              <a:rPr lang="en-US" altLang="en-US"/>
              <a:t>Technical Analysis</a:t>
            </a:r>
          </a:p>
        </p:txBody>
      </p:sp>
      <p:sp>
        <p:nvSpPr>
          <p:cNvPr id="233475" name="Rectangle 3">
            <a:extLst>
              <a:ext uri="{FF2B5EF4-FFF2-40B4-BE49-F238E27FC236}">
                <a16:creationId xmlns:a16="http://schemas.microsoft.com/office/drawing/2014/main" id="{DB2CC0AE-55B1-1F47-5209-9B8A1D59FD93}"/>
              </a:ext>
            </a:extLst>
          </p:cNvPr>
          <p:cNvSpPr>
            <a:spLocks noGrp="1" noChangeArrowheads="1"/>
          </p:cNvSpPr>
          <p:nvPr>
            <p:ph type="body" idx="1"/>
          </p:nvPr>
        </p:nvSpPr>
        <p:spPr>
          <a:xfrm>
            <a:off x="533400" y="2133600"/>
            <a:ext cx="8077200" cy="4343400"/>
          </a:xfrm>
        </p:spPr>
        <p:txBody>
          <a:bodyPr/>
          <a:lstStyle/>
          <a:p>
            <a:pPr marL="461963" indent="-461963">
              <a:lnSpc>
                <a:spcPct val="80000"/>
              </a:lnSpc>
            </a:pPr>
            <a:r>
              <a:rPr lang="en-US" altLang="en-US" sz="2800" dirty="0">
                <a:solidFill>
                  <a:srgbClr val="003399"/>
                </a:solidFill>
              </a:rPr>
              <a:t>Technical analysis is the term applied to methods of evaluating the potential of a company’s stock price to increase in the short or intermediate term primarily based on past and current prices and volume</a:t>
            </a:r>
          </a:p>
          <a:p>
            <a:pPr marL="461963" indent="-461963">
              <a:lnSpc>
                <a:spcPct val="80000"/>
              </a:lnSpc>
            </a:pPr>
            <a:r>
              <a:rPr lang="en-US" altLang="en-US" sz="2800" dirty="0">
                <a:solidFill>
                  <a:srgbClr val="003399"/>
                </a:solidFill>
              </a:rPr>
              <a:t>Technical analysis rests on three principles:</a:t>
            </a:r>
          </a:p>
          <a:p>
            <a:pPr marL="920750" lvl="1">
              <a:lnSpc>
                <a:spcPct val="80000"/>
              </a:lnSpc>
            </a:pPr>
            <a:r>
              <a:rPr lang="en-US" altLang="en-US" sz="2400" dirty="0">
                <a:solidFill>
                  <a:srgbClr val="003399"/>
                </a:solidFill>
              </a:rPr>
              <a:t>Everything that is known about a company is reflected in its market price </a:t>
            </a:r>
          </a:p>
          <a:p>
            <a:pPr marL="920750" lvl="1">
              <a:lnSpc>
                <a:spcPct val="80000"/>
              </a:lnSpc>
            </a:pPr>
            <a:r>
              <a:rPr lang="en-US" altLang="en-US" sz="2400" dirty="0">
                <a:solidFill>
                  <a:srgbClr val="003399"/>
                </a:solidFill>
              </a:rPr>
              <a:t>Prices move in accordance with immutable law of supply and demand, often in trends </a:t>
            </a:r>
          </a:p>
          <a:p>
            <a:pPr marL="920750" lvl="1">
              <a:lnSpc>
                <a:spcPct val="80000"/>
              </a:lnSpc>
            </a:pPr>
            <a:r>
              <a:rPr lang="en-US" altLang="en-US" sz="2400" dirty="0">
                <a:solidFill>
                  <a:srgbClr val="003399"/>
                </a:solidFill>
              </a:rPr>
              <a:t>Market action and price patterns are often repetitive and therefore predictive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2CF8846-9ED1-83F8-1AD8-A33E7C1284D0}"/>
              </a:ext>
            </a:extLst>
          </p:cNvPr>
          <p:cNvSpPr>
            <a:spLocks noGrp="1"/>
          </p:cNvSpPr>
          <p:nvPr>
            <p:ph type="sldNum" sz="quarter" idx="12"/>
          </p:nvPr>
        </p:nvSpPr>
        <p:spPr/>
        <p:txBody>
          <a:bodyPr/>
          <a:lstStyle/>
          <a:p>
            <a:fld id="{C2DE92FB-97A1-5343-ABB7-0FA16972CAB2}" type="slidenum">
              <a:rPr lang="en-US" altLang="en-US"/>
              <a:pPr/>
              <a:t>7</a:t>
            </a:fld>
            <a:endParaRPr lang="en-US" altLang="en-US"/>
          </a:p>
        </p:txBody>
      </p:sp>
      <p:sp>
        <p:nvSpPr>
          <p:cNvPr id="290818" name="Rectangle 2">
            <a:extLst>
              <a:ext uri="{FF2B5EF4-FFF2-40B4-BE49-F238E27FC236}">
                <a16:creationId xmlns:a16="http://schemas.microsoft.com/office/drawing/2014/main" id="{E4874814-40BC-DC03-B0B8-F85BF74142F3}"/>
              </a:ext>
            </a:extLst>
          </p:cNvPr>
          <p:cNvSpPr>
            <a:spLocks noGrp="1" noChangeArrowheads="1"/>
          </p:cNvSpPr>
          <p:nvPr>
            <p:ph type="title"/>
          </p:nvPr>
        </p:nvSpPr>
        <p:spPr>
          <a:xfrm>
            <a:off x="1295400" y="228600"/>
            <a:ext cx="6781800" cy="1295400"/>
          </a:xfrm>
        </p:spPr>
        <p:txBody>
          <a:bodyPr/>
          <a:lstStyle/>
          <a:p>
            <a:pPr algn="ctr"/>
            <a:r>
              <a:rPr lang="en-US" altLang="en-US"/>
              <a:t>Technical Analysis</a:t>
            </a:r>
          </a:p>
        </p:txBody>
      </p:sp>
      <p:sp>
        <p:nvSpPr>
          <p:cNvPr id="290819" name="Rectangle 3">
            <a:extLst>
              <a:ext uri="{FF2B5EF4-FFF2-40B4-BE49-F238E27FC236}">
                <a16:creationId xmlns:a16="http://schemas.microsoft.com/office/drawing/2014/main" id="{9A430F61-E905-7A22-121F-A4BF69F01905}"/>
              </a:ext>
            </a:extLst>
          </p:cNvPr>
          <p:cNvSpPr>
            <a:spLocks noGrp="1" noChangeArrowheads="1"/>
          </p:cNvSpPr>
          <p:nvPr>
            <p:ph type="body" idx="1"/>
          </p:nvPr>
        </p:nvSpPr>
        <p:spPr>
          <a:xfrm>
            <a:off x="381000" y="2133600"/>
            <a:ext cx="8305800" cy="4343400"/>
          </a:xfrm>
        </p:spPr>
        <p:txBody>
          <a:bodyPr/>
          <a:lstStyle/>
          <a:p>
            <a:pPr marL="461963" indent="-461963"/>
            <a:r>
              <a:rPr lang="en-US" altLang="en-US" sz="2500" dirty="0">
                <a:solidFill>
                  <a:srgbClr val="003399"/>
                </a:solidFill>
              </a:rPr>
              <a:t>Technical analysis can be effectively applied to virtually any investment candidate and time horizon</a:t>
            </a:r>
          </a:p>
          <a:p>
            <a:pPr marL="461963" indent="-461963"/>
            <a:r>
              <a:rPr lang="en-US" altLang="en-US" sz="2500" dirty="0">
                <a:solidFill>
                  <a:srgbClr val="003399"/>
                </a:solidFill>
              </a:rPr>
              <a:t>Investors usually apply TA in a manner that compliments their own investment philosophy</a:t>
            </a:r>
          </a:p>
          <a:p>
            <a:pPr marL="461963" indent="-461963"/>
            <a:r>
              <a:rPr lang="en-US" altLang="en-US" sz="2500" dirty="0">
                <a:solidFill>
                  <a:srgbClr val="003399"/>
                </a:solidFill>
              </a:rPr>
              <a:t>The ultimate goal of FA and TA is to determine if a company being analyzed is a current buy, hold or sell</a:t>
            </a:r>
          </a:p>
          <a:p>
            <a:pPr marL="461963" indent="-461963"/>
            <a:r>
              <a:rPr lang="en-US" altLang="en-US" sz="2500" dirty="0">
                <a:solidFill>
                  <a:srgbClr val="003399"/>
                </a:solidFill>
              </a:rPr>
              <a:t>TA can be used to evaluate the overall market, any of its sectors, funds; almost any tradeable item</a:t>
            </a:r>
          </a:p>
          <a:p>
            <a:pPr marL="461963" indent="-461963"/>
            <a:r>
              <a:rPr lang="en-US" altLang="en-US" sz="2500" dirty="0">
                <a:solidFill>
                  <a:srgbClr val="003399"/>
                </a:solidFill>
              </a:rPr>
              <a:t>FA and TA are not mutually exclusive!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1725230-564A-978E-C407-BBF8D7EBE141}"/>
              </a:ext>
            </a:extLst>
          </p:cNvPr>
          <p:cNvSpPr>
            <a:spLocks noGrp="1"/>
          </p:cNvSpPr>
          <p:nvPr>
            <p:ph type="sldNum" sz="quarter" idx="12"/>
          </p:nvPr>
        </p:nvSpPr>
        <p:spPr/>
        <p:txBody>
          <a:bodyPr/>
          <a:lstStyle/>
          <a:p>
            <a:fld id="{4176402A-81D2-6642-89E5-C6A8A255519E}" type="slidenum">
              <a:rPr lang="en-US" altLang="en-US"/>
              <a:pPr/>
              <a:t>8</a:t>
            </a:fld>
            <a:endParaRPr lang="en-US" altLang="en-US"/>
          </a:p>
        </p:txBody>
      </p:sp>
      <p:sp>
        <p:nvSpPr>
          <p:cNvPr id="235522" name="Rectangle 2">
            <a:extLst>
              <a:ext uri="{FF2B5EF4-FFF2-40B4-BE49-F238E27FC236}">
                <a16:creationId xmlns:a16="http://schemas.microsoft.com/office/drawing/2014/main" id="{1A57BDE3-3467-37D0-90CB-A72716F85AE9}"/>
              </a:ext>
            </a:extLst>
          </p:cNvPr>
          <p:cNvSpPr>
            <a:spLocks noGrp="1" noChangeArrowheads="1"/>
          </p:cNvSpPr>
          <p:nvPr>
            <p:ph type="title"/>
          </p:nvPr>
        </p:nvSpPr>
        <p:spPr>
          <a:xfrm>
            <a:off x="457200" y="228600"/>
            <a:ext cx="8382000" cy="1295400"/>
          </a:xfrm>
        </p:spPr>
        <p:txBody>
          <a:bodyPr/>
          <a:lstStyle/>
          <a:p>
            <a:pPr algn="ctr"/>
            <a:r>
              <a:rPr lang="en-US" altLang="en-US" sz="4000"/>
              <a:t>Data, an Important Difference Maker Between FA and TA</a:t>
            </a:r>
          </a:p>
        </p:txBody>
      </p:sp>
      <p:sp>
        <p:nvSpPr>
          <p:cNvPr id="235523" name="Rectangle 3">
            <a:extLst>
              <a:ext uri="{FF2B5EF4-FFF2-40B4-BE49-F238E27FC236}">
                <a16:creationId xmlns:a16="http://schemas.microsoft.com/office/drawing/2014/main" id="{6F25E1DC-9892-F006-5018-DB0F57E581DB}"/>
              </a:ext>
            </a:extLst>
          </p:cNvPr>
          <p:cNvSpPr>
            <a:spLocks noGrp="1" noChangeArrowheads="1"/>
          </p:cNvSpPr>
          <p:nvPr>
            <p:ph type="body" idx="1"/>
          </p:nvPr>
        </p:nvSpPr>
        <p:spPr>
          <a:xfrm>
            <a:off x="304800" y="2438400"/>
            <a:ext cx="8630478" cy="4038600"/>
          </a:xfrm>
        </p:spPr>
        <p:txBody>
          <a:bodyPr/>
          <a:lstStyle/>
          <a:p>
            <a:pPr marL="461963" indent="-461963"/>
            <a:r>
              <a:rPr lang="en-US" altLang="en-US" sz="2600" dirty="0">
                <a:solidFill>
                  <a:srgbClr val="003399"/>
                </a:solidFill>
              </a:rPr>
              <a:t>Data for FA purposes is always stale, from 45 to 90 or more days old; creates a data age gap</a:t>
            </a:r>
          </a:p>
          <a:p>
            <a:pPr marL="461963" indent="-461963"/>
            <a:r>
              <a:rPr lang="en-US" altLang="en-US" sz="2600" dirty="0">
                <a:solidFill>
                  <a:srgbClr val="003399"/>
                </a:solidFill>
              </a:rPr>
              <a:t>Price data for TA purposes is always fresh, compensates for the age data gap</a:t>
            </a:r>
          </a:p>
          <a:p>
            <a:pPr marL="461963" indent="-461963"/>
            <a:r>
              <a:rPr lang="en-US" altLang="en-US" sz="2600" dirty="0">
                <a:solidFill>
                  <a:srgbClr val="003399"/>
                </a:solidFill>
              </a:rPr>
              <a:t>Intervening ‘significant’ events covered by form 8K</a:t>
            </a:r>
          </a:p>
          <a:p>
            <a:pPr marL="461963" indent="-461963"/>
            <a:r>
              <a:rPr lang="en-US" altLang="en-US" sz="2600" dirty="0">
                <a:solidFill>
                  <a:srgbClr val="003399"/>
                </a:solidFill>
              </a:rPr>
              <a:t>TA, therefore, helps measure what investors perceive has or will happen to a stock in the interim between end point of current quarterly/annual FA data and the release of new quarterly/annual FA data</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AE8D60C-E3C2-0EB8-68A4-7A5698B454F9}"/>
              </a:ext>
            </a:extLst>
          </p:cNvPr>
          <p:cNvSpPr>
            <a:spLocks noGrp="1"/>
          </p:cNvSpPr>
          <p:nvPr>
            <p:ph type="sldNum" sz="quarter" idx="12"/>
          </p:nvPr>
        </p:nvSpPr>
        <p:spPr/>
        <p:txBody>
          <a:bodyPr/>
          <a:lstStyle/>
          <a:p>
            <a:fld id="{81DE404F-D5A5-9447-A0E2-3739872A6181}" type="slidenum">
              <a:rPr lang="en-US" altLang="en-US"/>
              <a:pPr/>
              <a:t>9</a:t>
            </a:fld>
            <a:endParaRPr lang="en-US" altLang="en-US"/>
          </a:p>
        </p:txBody>
      </p:sp>
      <p:sp>
        <p:nvSpPr>
          <p:cNvPr id="297986" name="Rectangle 2">
            <a:extLst>
              <a:ext uri="{FF2B5EF4-FFF2-40B4-BE49-F238E27FC236}">
                <a16:creationId xmlns:a16="http://schemas.microsoft.com/office/drawing/2014/main" id="{41C78820-2EC9-420F-1BD7-6C63DF95F380}"/>
              </a:ext>
            </a:extLst>
          </p:cNvPr>
          <p:cNvSpPr>
            <a:spLocks noGrp="1" noChangeArrowheads="1"/>
          </p:cNvSpPr>
          <p:nvPr>
            <p:ph type="title"/>
          </p:nvPr>
        </p:nvSpPr>
        <p:spPr>
          <a:xfrm>
            <a:off x="457200" y="228600"/>
            <a:ext cx="8382000" cy="1295400"/>
          </a:xfrm>
        </p:spPr>
        <p:txBody>
          <a:bodyPr/>
          <a:lstStyle/>
          <a:p>
            <a:pPr algn="ctr"/>
            <a:r>
              <a:rPr lang="en-US" altLang="en-US" sz="4000"/>
              <a:t>Earnings Estimates – Can They Be Trusted?</a:t>
            </a:r>
          </a:p>
        </p:txBody>
      </p:sp>
      <p:sp>
        <p:nvSpPr>
          <p:cNvPr id="297987" name="Rectangle 3">
            <a:extLst>
              <a:ext uri="{FF2B5EF4-FFF2-40B4-BE49-F238E27FC236}">
                <a16:creationId xmlns:a16="http://schemas.microsoft.com/office/drawing/2014/main" id="{9928947D-1D8B-2DFD-EB17-A870415CABBB}"/>
              </a:ext>
            </a:extLst>
          </p:cNvPr>
          <p:cNvSpPr>
            <a:spLocks noGrp="1" noChangeArrowheads="1"/>
          </p:cNvSpPr>
          <p:nvPr>
            <p:ph type="body" idx="1"/>
          </p:nvPr>
        </p:nvSpPr>
        <p:spPr>
          <a:xfrm>
            <a:off x="533400" y="2133600"/>
            <a:ext cx="8229600" cy="4343400"/>
          </a:xfrm>
        </p:spPr>
        <p:txBody>
          <a:bodyPr/>
          <a:lstStyle/>
          <a:p>
            <a:pPr marL="461963" indent="-461963"/>
            <a:r>
              <a:rPr lang="en-US" altLang="en-US" sz="2400" dirty="0">
                <a:solidFill>
                  <a:srgbClr val="003399"/>
                </a:solidFill>
              </a:rPr>
              <a:t>Investors use historical data to estimate future earnings for a company to determine its growth potential</a:t>
            </a:r>
          </a:p>
          <a:p>
            <a:pPr marL="461963" indent="-461963"/>
            <a:r>
              <a:rPr lang="en-US" altLang="en-US" sz="2400" dirty="0">
                <a:solidFill>
                  <a:srgbClr val="003399"/>
                </a:solidFill>
              </a:rPr>
              <a:t>The accuracy of earnings estimates made by analysts has been debated for many years</a:t>
            </a:r>
          </a:p>
          <a:p>
            <a:pPr marL="461963" indent="-461963"/>
            <a:r>
              <a:rPr lang="en-US" altLang="en-US" sz="2400" dirty="0">
                <a:solidFill>
                  <a:srgbClr val="003399"/>
                </a:solidFill>
              </a:rPr>
              <a:t>A 2008 article by The Motley Fool reveals that a 20 year study of EPS estimates by pros were found to be over-estimated by around 40%; other studies agree</a:t>
            </a:r>
          </a:p>
          <a:p>
            <a:pPr marL="461963" indent="-461963"/>
            <a:r>
              <a:rPr lang="en-US" altLang="en-US" sz="2400" dirty="0">
                <a:solidFill>
                  <a:srgbClr val="003399"/>
                </a:solidFill>
              </a:rPr>
              <a:t>Conventional wisdom has always warned us to discount EPS projections</a:t>
            </a:r>
          </a:p>
          <a:p>
            <a:pPr marL="461963" indent="-461963"/>
            <a:r>
              <a:rPr lang="en-US" altLang="en-US" sz="2400" dirty="0">
                <a:solidFill>
                  <a:srgbClr val="003399"/>
                </a:solidFill>
              </a:rPr>
              <a:t>Thus, investors need supplementary methods to compensate for questionable EPS projections </a:t>
            </a:r>
          </a:p>
        </p:txBody>
      </p:sp>
    </p:spTree>
  </p:cSld>
  <p:clrMapOvr>
    <a:masterClrMapping/>
  </p:clrMapOvr>
  <p:transition/>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6625</TotalTime>
  <Words>2585</Words>
  <Application>Microsoft Office PowerPoint</Application>
  <PresentationFormat>On-screen Show (4:3)</PresentationFormat>
  <Paragraphs>231</Paragraphs>
  <Slides>44</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 Narrow</vt:lpstr>
      <vt:lpstr>Times New Roman</vt:lpstr>
      <vt:lpstr>Tahoma</vt:lpstr>
      <vt:lpstr>Wingdings</vt:lpstr>
      <vt:lpstr>Blends</vt:lpstr>
      <vt:lpstr>Introduction To Technical Analysis</vt:lpstr>
      <vt:lpstr>Disclaimer</vt:lpstr>
      <vt:lpstr>Topics to be Covered</vt:lpstr>
      <vt:lpstr>Fundamental Analysis</vt:lpstr>
      <vt:lpstr>Fundamental Analysis</vt:lpstr>
      <vt:lpstr>Technical Analysis</vt:lpstr>
      <vt:lpstr>Technical Analysis</vt:lpstr>
      <vt:lpstr>Data, an Important Difference Maker Between FA and TA</vt:lpstr>
      <vt:lpstr>Earnings Estimates – Can They Be Trusted?</vt:lpstr>
      <vt:lpstr>Why Use Technical Analysis In Stock Studies?</vt:lpstr>
      <vt:lpstr>Technical Analysis Already in Stock Studies</vt:lpstr>
      <vt:lpstr>Technical Analysis in Stock Studies</vt:lpstr>
      <vt:lpstr>Technical Analysis in Stock Studies</vt:lpstr>
      <vt:lpstr>Performing Technical Analysis in Support of Stock Studies</vt:lpstr>
      <vt:lpstr>Technical Analysis Websites</vt:lpstr>
      <vt:lpstr>Indicators</vt:lpstr>
      <vt:lpstr>Charts</vt:lpstr>
      <vt:lpstr>Chart Types</vt:lpstr>
      <vt:lpstr>Chart Types</vt:lpstr>
      <vt:lpstr>What is Relative Strength?</vt:lpstr>
      <vt:lpstr>What is Relative Strength?</vt:lpstr>
      <vt:lpstr>Why Care About Relative Strength?</vt:lpstr>
      <vt:lpstr>Why Care About Relative Strength and Performance?</vt:lpstr>
      <vt:lpstr>What is Relative Strength and Relative Performance?</vt:lpstr>
      <vt:lpstr>StockCharts.com</vt:lpstr>
      <vt:lpstr>  Using Relative Strength?</vt:lpstr>
      <vt:lpstr>Saving StockCharts</vt:lpstr>
      <vt:lpstr>AFL SharpChart</vt:lpstr>
      <vt:lpstr>Relative Strength AFL v. $SPX</vt:lpstr>
      <vt:lpstr>Relative Strength AFL v. XLV</vt:lpstr>
      <vt:lpstr>Relative Strength AFL v. CVH</vt:lpstr>
      <vt:lpstr>What is Relative Performance?</vt:lpstr>
      <vt:lpstr>Relative Performance</vt:lpstr>
      <vt:lpstr>Relative Performance</vt:lpstr>
      <vt:lpstr>Default Line PERF Chart</vt:lpstr>
      <vt:lpstr>Default Histogram PERF Chart</vt:lpstr>
      <vt:lpstr>Customized PERF Charts Example: Club Holdings</vt:lpstr>
      <vt:lpstr>PowerPoint Presentation</vt:lpstr>
      <vt:lpstr>PowerPoint Presentation</vt:lpstr>
      <vt:lpstr>PowerPoint Presentation</vt:lpstr>
      <vt:lpstr>PowerPoint Presentation</vt:lpstr>
      <vt:lpstr>References</vt:lpstr>
      <vt:lpstr>Summary</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Playing the Investment Piano 1</dc:title>
  <dc:subject/>
  <dc:creator>Saul Seinberg</dc:creator>
  <cp:keywords/>
  <dc:description/>
  <cp:lastModifiedBy>Chris McCarron</cp:lastModifiedBy>
  <cp:revision>236</cp:revision>
  <cp:lastPrinted>1601-01-01T00:00:00Z</cp:lastPrinted>
  <dcterms:created xsi:type="dcterms:W3CDTF">2001-10-10T20:34:24Z</dcterms:created>
  <dcterms:modified xsi:type="dcterms:W3CDTF">2024-01-18T14:22:59Z</dcterms:modified>
  <cp:category/>
</cp:coreProperties>
</file>