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slides/slide110.xml" ContentType="application/vnd.openxmlformats-officedocument.presentationml.slide+xml"/>
  <Override PartName="/ppt/slideLayouts/slideLayout13.xml" ContentType="application/vnd.openxmlformats-officedocument.presentationml.slideLayout+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theme/theme20.xml" ContentType="application/vnd.openxmlformats-officedocument.theme+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01" r:id="rId2"/>
    <p:sldId id="286" r:id="rId3"/>
    <p:sldId id="270" r:id="rId4"/>
    <p:sldId id="273" r:id="rId5"/>
    <p:sldId id="402" r:id="rId6"/>
    <p:sldId id="408" r:id="rId7"/>
    <p:sldId id="404" r:id="rId8"/>
    <p:sldId id="405" r:id="rId9"/>
    <p:sldId id="406" r:id="rId10"/>
    <p:sldId id="407" r:id="rId11"/>
    <p:sldId id="409" r:id="rId12"/>
    <p:sldId id="257" r:id="rId13"/>
    <p:sldId id="403" r:id="rId14"/>
    <p:sldId id="578" r:id="rId15"/>
    <p:sldId id="579" r:id="rId16"/>
    <p:sldId id="283" r:id="rId17"/>
    <p:sldId id="580" r:id="rId18"/>
    <p:sldId id="581" r:id="rId19"/>
    <p:sldId id="582" r:id="rId20"/>
    <p:sldId id="583" r:id="rId21"/>
    <p:sldId id="584" r:id="rId22"/>
    <p:sldId id="585" r:id="rId23"/>
    <p:sldId id="586" r:id="rId24"/>
    <p:sldId id="259" r:id="rId25"/>
    <p:sldId id="272" r:id="rId26"/>
    <p:sldId id="274" r:id="rId27"/>
    <p:sldId id="576" r:id="rId28"/>
    <p:sldId id="265" r:id="rId29"/>
    <p:sldId id="276" r:id="rId30"/>
    <p:sldId id="287" r:id="rId31"/>
    <p:sldId id="277" r:id="rId32"/>
    <p:sldId id="278"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B"/>
    <a:srgbClr val="329B2E"/>
    <a:srgbClr val="002445"/>
    <a:srgbClr val="002245"/>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A41EB-9EF7-4064-B96F-971B744A8C90}" v="3" dt="2025-05-09T15:29:57.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78661" autoAdjust="0"/>
  </p:normalViewPr>
  <p:slideViewPr>
    <p:cSldViewPr snapToGrid="0" showGuides="1">
      <p:cViewPr varScale="1">
        <p:scale>
          <a:sx n="56" d="100"/>
          <a:sy n="56" d="100"/>
        </p:scale>
        <p:origin x="1666" y="384"/>
      </p:cViewPr>
      <p:guideLst>
        <p:guide orient="horz" pos="2136"/>
        <p:guide pos="3816"/>
      </p:guideLst>
    </p:cSldViewPr>
  </p:slideViewPr>
  <p:notesTextViewPr>
    <p:cViewPr>
      <p:scale>
        <a:sx n="3" d="2"/>
        <a:sy n="3" d="2"/>
      </p:scale>
      <p:origin x="0" y="0"/>
    </p:cViewPr>
  </p:notesTextViewPr>
  <p:sorterViewPr>
    <p:cViewPr>
      <p:scale>
        <a:sx n="100" d="100"/>
        <a:sy n="100" d="100"/>
      </p:scale>
      <p:origin x="0" y="-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AA8CB-C6A5-446C-AC74-42C3DDC11608}"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en-US"/>
        </a:p>
      </dgm:t>
    </dgm:pt>
    <dgm:pt modelId="{D9CB9C16-0797-458A-9059-51D92BE0709D}">
      <dgm:prSet/>
      <dgm:spPr/>
      <dgm:t>
        <a:bodyPr/>
        <a:lstStyle/>
        <a:p>
          <a:r>
            <a:rPr lang="en-US"/>
            <a:t>Most helpful in higher tax brackets.</a:t>
          </a:r>
        </a:p>
      </dgm:t>
    </dgm:pt>
    <dgm:pt modelId="{5A9E47E4-DAAD-40B8-A921-D2F7923AF541}" type="parTrans" cxnId="{D7D20A2A-2881-4B84-A8A5-DD30B5C6ABB0}">
      <dgm:prSet/>
      <dgm:spPr/>
      <dgm:t>
        <a:bodyPr/>
        <a:lstStyle/>
        <a:p>
          <a:endParaRPr lang="en-US"/>
        </a:p>
      </dgm:t>
    </dgm:pt>
    <dgm:pt modelId="{08A4A5C7-4645-4D17-9595-6F5E2184C6A9}" type="sibTrans" cxnId="{D7D20A2A-2881-4B84-A8A5-DD30B5C6ABB0}">
      <dgm:prSet/>
      <dgm:spPr/>
      <dgm:t>
        <a:bodyPr/>
        <a:lstStyle/>
        <a:p>
          <a:endParaRPr lang="en-US"/>
        </a:p>
      </dgm:t>
    </dgm:pt>
    <dgm:pt modelId="{19EE3E13-6203-4E22-A1FC-49B9AA189EE0}">
      <dgm:prSet/>
      <dgm:spPr/>
      <dgm:t>
        <a:bodyPr/>
        <a:lstStyle/>
        <a:p>
          <a:r>
            <a:rPr lang="en-US"/>
            <a:t>Will affect your IRMAA bracket for Medicare.</a:t>
          </a:r>
        </a:p>
      </dgm:t>
    </dgm:pt>
    <dgm:pt modelId="{C879A2D1-1260-4F00-8D71-C94D3206C051}" type="parTrans" cxnId="{86D9970C-FF55-4C36-A35F-179B6DAB3FD6}">
      <dgm:prSet/>
      <dgm:spPr/>
      <dgm:t>
        <a:bodyPr/>
        <a:lstStyle/>
        <a:p>
          <a:endParaRPr lang="en-US"/>
        </a:p>
      </dgm:t>
    </dgm:pt>
    <dgm:pt modelId="{97DA1C5F-8AB5-407C-9CBD-6D7DAB63A090}" type="sibTrans" cxnId="{86D9970C-FF55-4C36-A35F-179B6DAB3FD6}">
      <dgm:prSet/>
      <dgm:spPr/>
      <dgm:t>
        <a:bodyPr/>
        <a:lstStyle/>
        <a:p>
          <a:endParaRPr lang="en-US"/>
        </a:p>
      </dgm:t>
    </dgm:pt>
    <dgm:pt modelId="{8AA0F9EC-F071-4C25-93D1-468A2D4A6B02}">
      <dgm:prSet/>
      <dgm:spPr/>
      <dgm:t>
        <a:bodyPr/>
        <a:lstStyle/>
        <a:p>
          <a:r>
            <a:rPr lang="en-US"/>
            <a:t>Other tax-advantaged investments include investments such as:</a:t>
          </a:r>
        </a:p>
      </dgm:t>
    </dgm:pt>
    <dgm:pt modelId="{4234C1EA-3FCB-480C-AAEA-2634B91CF66F}" type="parTrans" cxnId="{A04032F0-23EA-465D-BAA8-69BF0D4EAF6C}">
      <dgm:prSet/>
      <dgm:spPr/>
      <dgm:t>
        <a:bodyPr/>
        <a:lstStyle/>
        <a:p>
          <a:endParaRPr lang="en-US"/>
        </a:p>
      </dgm:t>
    </dgm:pt>
    <dgm:pt modelId="{D0F20573-1930-447D-8973-88424BC94549}" type="sibTrans" cxnId="{A04032F0-23EA-465D-BAA8-69BF0D4EAF6C}">
      <dgm:prSet/>
      <dgm:spPr/>
      <dgm:t>
        <a:bodyPr/>
        <a:lstStyle/>
        <a:p>
          <a:endParaRPr lang="en-US"/>
        </a:p>
      </dgm:t>
    </dgm:pt>
    <dgm:pt modelId="{9FD021C7-0CF1-4921-AE2E-DF8EBA0F8755}">
      <dgm:prSet/>
      <dgm:spPr/>
      <dgm:t>
        <a:bodyPr/>
        <a:lstStyle/>
        <a:p>
          <a:r>
            <a:rPr lang="en-US"/>
            <a:t>Business Development Companies (BDCs)</a:t>
          </a:r>
        </a:p>
      </dgm:t>
    </dgm:pt>
    <dgm:pt modelId="{1E8116D0-5D41-4815-8FA5-253DC312366C}" type="parTrans" cxnId="{352316BE-032A-45EE-A60E-CF7F2207138E}">
      <dgm:prSet/>
      <dgm:spPr/>
      <dgm:t>
        <a:bodyPr/>
        <a:lstStyle/>
        <a:p>
          <a:endParaRPr lang="en-US"/>
        </a:p>
      </dgm:t>
    </dgm:pt>
    <dgm:pt modelId="{E5899939-693C-457D-A99A-25BDB6448130}" type="sibTrans" cxnId="{352316BE-032A-45EE-A60E-CF7F2207138E}">
      <dgm:prSet/>
      <dgm:spPr/>
      <dgm:t>
        <a:bodyPr/>
        <a:lstStyle/>
        <a:p>
          <a:endParaRPr lang="en-US"/>
        </a:p>
      </dgm:t>
    </dgm:pt>
    <dgm:pt modelId="{1DE0F009-7E97-45C0-836D-178598DBB2E0}">
      <dgm:prSet/>
      <dgm:spPr/>
      <dgm:t>
        <a:bodyPr/>
        <a:lstStyle/>
        <a:p>
          <a:r>
            <a:rPr lang="en-US"/>
            <a:t>Master-Limited Partnerships (MLPs)</a:t>
          </a:r>
        </a:p>
      </dgm:t>
    </dgm:pt>
    <dgm:pt modelId="{BB4A9D79-C2D3-4765-A95E-D473CD8F3FA8}" type="parTrans" cxnId="{BCFD0E88-82CB-4C64-B6E2-3482F899CB0B}">
      <dgm:prSet/>
      <dgm:spPr/>
      <dgm:t>
        <a:bodyPr/>
        <a:lstStyle/>
        <a:p>
          <a:endParaRPr lang="en-US"/>
        </a:p>
      </dgm:t>
    </dgm:pt>
    <dgm:pt modelId="{387D35A5-DD34-4C35-A7C9-03644FB0715F}" type="sibTrans" cxnId="{BCFD0E88-82CB-4C64-B6E2-3482F899CB0B}">
      <dgm:prSet/>
      <dgm:spPr/>
      <dgm:t>
        <a:bodyPr/>
        <a:lstStyle/>
        <a:p>
          <a:endParaRPr lang="en-US"/>
        </a:p>
      </dgm:t>
    </dgm:pt>
    <dgm:pt modelId="{E6534356-6000-428B-95E7-5C752C38BB74}">
      <dgm:prSet/>
      <dgm:spPr/>
      <dgm:t>
        <a:bodyPr/>
        <a:lstStyle/>
        <a:p>
          <a:r>
            <a:rPr lang="en-US"/>
            <a:t>Real Estate Investment Trusts (REITs)</a:t>
          </a:r>
        </a:p>
      </dgm:t>
    </dgm:pt>
    <dgm:pt modelId="{B035EC98-E168-46AA-BF9C-746E59698CF7}" type="parTrans" cxnId="{D00C62CE-2DFD-4D19-87BD-CFC0E32FA350}">
      <dgm:prSet/>
      <dgm:spPr/>
      <dgm:t>
        <a:bodyPr/>
        <a:lstStyle/>
        <a:p>
          <a:endParaRPr lang="en-US"/>
        </a:p>
      </dgm:t>
    </dgm:pt>
    <dgm:pt modelId="{EC6585AE-139F-4028-B0AB-8C9E6DF5D6E6}" type="sibTrans" cxnId="{D00C62CE-2DFD-4D19-87BD-CFC0E32FA350}">
      <dgm:prSet/>
      <dgm:spPr/>
      <dgm:t>
        <a:bodyPr/>
        <a:lstStyle/>
        <a:p>
          <a:endParaRPr lang="en-US"/>
        </a:p>
      </dgm:t>
    </dgm:pt>
    <dgm:pt modelId="{69B12E9E-9368-42DF-86BB-A0DE37151DDA}" type="pres">
      <dgm:prSet presAssocID="{0A5AA8CB-C6A5-446C-AC74-42C3DDC11608}" presName="linear" presStyleCnt="0">
        <dgm:presLayoutVars>
          <dgm:dir/>
          <dgm:animLvl val="lvl"/>
          <dgm:resizeHandles val="exact"/>
        </dgm:presLayoutVars>
      </dgm:prSet>
      <dgm:spPr/>
    </dgm:pt>
    <dgm:pt modelId="{E21EAC68-E69A-48B1-91DB-A643741B3906}" type="pres">
      <dgm:prSet presAssocID="{D9CB9C16-0797-458A-9059-51D92BE0709D}" presName="parentLin" presStyleCnt="0"/>
      <dgm:spPr/>
    </dgm:pt>
    <dgm:pt modelId="{9358CA26-62BD-436E-A4A8-162088A32C3C}" type="pres">
      <dgm:prSet presAssocID="{D9CB9C16-0797-458A-9059-51D92BE0709D}" presName="parentLeftMargin" presStyleLbl="node1" presStyleIdx="0" presStyleCnt="3"/>
      <dgm:spPr/>
    </dgm:pt>
    <dgm:pt modelId="{35E7372F-D550-4F50-9966-8C3AF38E192D}" type="pres">
      <dgm:prSet presAssocID="{D9CB9C16-0797-458A-9059-51D92BE0709D}" presName="parentText" presStyleLbl="node1" presStyleIdx="0" presStyleCnt="3">
        <dgm:presLayoutVars>
          <dgm:chMax val="0"/>
          <dgm:bulletEnabled val="1"/>
        </dgm:presLayoutVars>
      </dgm:prSet>
      <dgm:spPr/>
    </dgm:pt>
    <dgm:pt modelId="{B35B2541-556D-4576-9DE2-529A5CE70D4B}" type="pres">
      <dgm:prSet presAssocID="{D9CB9C16-0797-458A-9059-51D92BE0709D}" presName="negativeSpace" presStyleCnt="0"/>
      <dgm:spPr/>
    </dgm:pt>
    <dgm:pt modelId="{0E201E96-80BC-4232-92CD-64E64649D8DC}" type="pres">
      <dgm:prSet presAssocID="{D9CB9C16-0797-458A-9059-51D92BE0709D}" presName="childText" presStyleLbl="conFgAcc1" presStyleIdx="0" presStyleCnt="3">
        <dgm:presLayoutVars>
          <dgm:bulletEnabled val="1"/>
        </dgm:presLayoutVars>
      </dgm:prSet>
      <dgm:spPr/>
    </dgm:pt>
    <dgm:pt modelId="{3C9A14A1-221D-4972-94B8-99A943251045}" type="pres">
      <dgm:prSet presAssocID="{08A4A5C7-4645-4D17-9595-6F5E2184C6A9}" presName="spaceBetweenRectangles" presStyleCnt="0"/>
      <dgm:spPr/>
    </dgm:pt>
    <dgm:pt modelId="{75806F27-BEF9-473C-9183-082FAFA2E65A}" type="pres">
      <dgm:prSet presAssocID="{19EE3E13-6203-4E22-A1FC-49B9AA189EE0}" presName="parentLin" presStyleCnt="0"/>
      <dgm:spPr/>
    </dgm:pt>
    <dgm:pt modelId="{A3D2C0B2-7999-413A-8C63-501373DE9131}" type="pres">
      <dgm:prSet presAssocID="{19EE3E13-6203-4E22-A1FC-49B9AA189EE0}" presName="parentLeftMargin" presStyleLbl="node1" presStyleIdx="0" presStyleCnt="3"/>
      <dgm:spPr/>
    </dgm:pt>
    <dgm:pt modelId="{978E2026-8416-45C9-9140-485727226676}" type="pres">
      <dgm:prSet presAssocID="{19EE3E13-6203-4E22-A1FC-49B9AA189EE0}" presName="parentText" presStyleLbl="node1" presStyleIdx="1" presStyleCnt="3">
        <dgm:presLayoutVars>
          <dgm:chMax val="0"/>
          <dgm:bulletEnabled val="1"/>
        </dgm:presLayoutVars>
      </dgm:prSet>
      <dgm:spPr/>
    </dgm:pt>
    <dgm:pt modelId="{F7517760-3E62-424F-86EA-C0803E3C462B}" type="pres">
      <dgm:prSet presAssocID="{19EE3E13-6203-4E22-A1FC-49B9AA189EE0}" presName="negativeSpace" presStyleCnt="0"/>
      <dgm:spPr/>
    </dgm:pt>
    <dgm:pt modelId="{650AD3F9-9F3A-44D2-954F-6C4CCA0D0CBB}" type="pres">
      <dgm:prSet presAssocID="{19EE3E13-6203-4E22-A1FC-49B9AA189EE0}" presName="childText" presStyleLbl="conFgAcc1" presStyleIdx="1" presStyleCnt="3">
        <dgm:presLayoutVars>
          <dgm:bulletEnabled val="1"/>
        </dgm:presLayoutVars>
      </dgm:prSet>
      <dgm:spPr/>
    </dgm:pt>
    <dgm:pt modelId="{6A12AACC-B23C-42E1-8968-9993B62A7C75}" type="pres">
      <dgm:prSet presAssocID="{97DA1C5F-8AB5-407C-9CBD-6D7DAB63A090}" presName="spaceBetweenRectangles" presStyleCnt="0"/>
      <dgm:spPr/>
    </dgm:pt>
    <dgm:pt modelId="{8D3794B7-91D0-4A14-9E27-F0C9E0EAD73D}" type="pres">
      <dgm:prSet presAssocID="{8AA0F9EC-F071-4C25-93D1-468A2D4A6B02}" presName="parentLin" presStyleCnt="0"/>
      <dgm:spPr/>
    </dgm:pt>
    <dgm:pt modelId="{5B9C6F78-084B-4EEF-A60F-EB5EA0943B28}" type="pres">
      <dgm:prSet presAssocID="{8AA0F9EC-F071-4C25-93D1-468A2D4A6B02}" presName="parentLeftMargin" presStyleLbl="node1" presStyleIdx="1" presStyleCnt="3"/>
      <dgm:spPr/>
    </dgm:pt>
    <dgm:pt modelId="{4FE10C52-92C9-4A6B-A97E-490A0B727A25}" type="pres">
      <dgm:prSet presAssocID="{8AA0F9EC-F071-4C25-93D1-468A2D4A6B02}" presName="parentText" presStyleLbl="node1" presStyleIdx="2" presStyleCnt="3">
        <dgm:presLayoutVars>
          <dgm:chMax val="0"/>
          <dgm:bulletEnabled val="1"/>
        </dgm:presLayoutVars>
      </dgm:prSet>
      <dgm:spPr/>
    </dgm:pt>
    <dgm:pt modelId="{64EA4716-3035-4C6B-A8CA-FCC0DADB3CB9}" type="pres">
      <dgm:prSet presAssocID="{8AA0F9EC-F071-4C25-93D1-468A2D4A6B02}" presName="negativeSpace" presStyleCnt="0"/>
      <dgm:spPr/>
    </dgm:pt>
    <dgm:pt modelId="{2F5C25FE-99F9-46E5-839E-24295EF6FB0C}" type="pres">
      <dgm:prSet presAssocID="{8AA0F9EC-F071-4C25-93D1-468A2D4A6B02}" presName="childText" presStyleLbl="conFgAcc1" presStyleIdx="2" presStyleCnt="3">
        <dgm:presLayoutVars>
          <dgm:bulletEnabled val="1"/>
        </dgm:presLayoutVars>
      </dgm:prSet>
      <dgm:spPr/>
    </dgm:pt>
  </dgm:ptLst>
  <dgm:cxnLst>
    <dgm:cxn modelId="{86D9970C-FF55-4C36-A35F-179B6DAB3FD6}" srcId="{0A5AA8CB-C6A5-446C-AC74-42C3DDC11608}" destId="{19EE3E13-6203-4E22-A1FC-49B9AA189EE0}" srcOrd="1" destOrd="0" parTransId="{C879A2D1-1260-4F00-8D71-C94D3206C051}" sibTransId="{97DA1C5F-8AB5-407C-9CBD-6D7DAB63A090}"/>
    <dgm:cxn modelId="{97BCF41F-A85D-4A25-AC6D-5ADD8DEC88A0}" type="presOf" srcId="{19EE3E13-6203-4E22-A1FC-49B9AA189EE0}" destId="{978E2026-8416-45C9-9140-485727226676}" srcOrd="1" destOrd="0" presId="urn:microsoft.com/office/officeart/2005/8/layout/list1"/>
    <dgm:cxn modelId="{D7D20A2A-2881-4B84-A8A5-DD30B5C6ABB0}" srcId="{0A5AA8CB-C6A5-446C-AC74-42C3DDC11608}" destId="{D9CB9C16-0797-458A-9059-51D92BE0709D}" srcOrd="0" destOrd="0" parTransId="{5A9E47E4-DAAD-40B8-A921-D2F7923AF541}" sibTransId="{08A4A5C7-4645-4D17-9595-6F5E2184C6A9}"/>
    <dgm:cxn modelId="{75B22C2E-7F56-4FC2-99EE-5C32C0FC02CE}" type="presOf" srcId="{D9CB9C16-0797-458A-9059-51D92BE0709D}" destId="{9358CA26-62BD-436E-A4A8-162088A32C3C}" srcOrd="0" destOrd="0" presId="urn:microsoft.com/office/officeart/2005/8/layout/list1"/>
    <dgm:cxn modelId="{D748A15D-4280-40B7-A5A3-2C372D57BC16}" type="presOf" srcId="{8AA0F9EC-F071-4C25-93D1-468A2D4A6B02}" destId="{4FE10C52-92C9-4A6B-A97E-490A0B727A25}" srcOrd="1" destOrd="0" presId="urn:microsoft.com/office/officeart/2005/8/layout/list1"/>
    <dgm:cxn modelId="{3AFB6B70-9BD6-4C5A-A4A2-892668F3958D}" type="presOf" srcId="{8AA0F9EC-F071-4C25-93D1-468A2D4A6B02}" destId="{5B9C6F78-084B-4EEF-A60F-EB5EA0943B28}" srcOrd="0" destOrd="0" presId="urn:microsoft.com/office/officeart/2005/8/layout/list1"/>
    <dgm:cxn modelId="{008D5B77-3F1D-4D1D-888F-32F2A9EE0388}" type="presOf" srcId="{9FD021C7-0CF1-4921-AE2E-DF8EBA0F8755}" destId="{2F5C25FE-99F9-46E5-839E-24295EF6FB0C}" srcOrd="0" destOrd="0" presId="urn:microsoft.com/office/officeart/2005/8/layout/list1"/>
    <dgm:cxn modelId="{8BEC5B83-4898-48DF-AA68-CEB08337F123}" type="presOf" srcId="{D9CB9C16-0797-458A-9059-51D92BE0709D}" destId="{35E7372F-D550-4F50-9966-8C3AF38E192D}" srcOrd="1" destOrd="0" presId="urn:microsoft.com/office/officeart/2005/8/layout/list1"/>
    <dgm:cxn modelId="{BCFD0E88-82CB-4C64-B6E2-3482F899CB0B}" srcId="{8AA0F9EC-F071-4C25-93D1-468A2D4A6B02}" destId="{1DE0F009-7E97-45C0-836D-178598DBB2E0}" srcOrd="1" destOrd="0" parTransId="{BB4A9D79-C2D3-4765-A95E-D473CD8F3FA8}" sibTransId="{387D35A5-DD34-4C35-A7C9-03644FB0715F}"/>
    <dgm:cxn modelId="{C5360D89-B55F-4EDD-94CC-8F9F8EE8D4F6}" type="presOf" srcId="{1DE0F009-7E97-45C0-836D-178598DBB2E0}" destId="{2F5C25FE-99F9-46E5-839E-24295EF6FB0C}" srcOrd="0" destOrd="1" presId="urn:microsoft.com/office/officeart/2005/8/layout/list1"/>
    <dgm:cxn modelId="{BE555C94-D74D-4E30-9A5F-3D42D509A367}" type="presOf" srcId="{E6534356-6000-428B-95E7-5C752C38BB74}" destId="{2F5C25FE-99F9-46E5-839E-24295EF6FB0C}" srcOrd="0" destOrd="2" presId="urn:microsoft.com/office/officeart/2005/8/layout/list1"/>
    <dgm:cxn modelId="{352316BE-032A-45EE-A60E-CF7F2207138E}" srcId="{8AA0F9EC-F071-4C25-93D1-468A2D4A6B02}" destId="{9FD021C7-0CF1-4921-AE2E-DF8EBA0F8755}" srcOrd="0" destOrd="0" parTransId="{1E8116D0-5D41-4815-8FA5-253DC312366C}" sibTransId="{E5899939-693C-457D-A99A-25BDB6448130}"/>
    <dgm:cxn modelId="{5F346CC9-C4BE-437A-9EF4-92AC2BAE9F5B}" type="presOf" srcId="{0A5AA8CB-C6A5-446C-AC74-42C3DDC11608}" destId="{69B12E9E-9368-42DF-86BB-A0DE37151DDA}" srcOrd="0" destOrd="0" presId="urn:microsoft.com/office/officeart/2005/8/layout/list1"/>
    <dgm:cxn modelId="{619CB9CA-1AAC-4F7E-831D-053A5E64F006}" type="presOf" srcId="{19EE3E13-6203-4E22-A1FC-49B9AA189EE0}" destId="{A3D2C0B2-7999-413A-8C63-501373DE9131}" srcOrd="0" destOrd="0" presId="urn:microsoft.com/office/officeart/2005/8/layout/list1"/>
    <dgm:cxn modelId="{D00C62CE-2DFD-4D19-87BD-CFC0E32FA350}" srcId="{8AA0F9EC-F071-4C25-93D1-468A2D4A6B02}" destId="{E6534356-6000-428B-95E7-5C752C38BB74}" srcOrd="2" destOrd="0" parTransId="{B035EC98-E168-46AA-BF9C-746E59698CF7}" sibTransId="{EC6585AE-139F-4028-B0AB-8C9E6DF5D6E6}"/>
    <dgm:cxn modelId="{A04032F0-23EA-465D-BAA8-69BF0D4EAF6C}" srcId="{0A5AA8CB-C6A5-446C-AC74-42C3DDC11608}" destId="{8AA0F9EC-F071-4C25-93D1-468A2D4A6B02}" srcOrd="2" destOrd="0" parTransId="{4234C1EA-3FCB-480C-AAEA-2634B91CF66F}" sibTransId="{D0F20573-1930-447D-8973-88424BC94549}"/>
    <dgm:cxn modelId="{BB5934D1-381E-4F42-8A8A-CAF572D4265F}" type="presParOf" srcId="{69B12E9E-9368-42DF-86BB-A0DE37151DDA}" destId="{E21EAC68-E69A-48B1-91DB-A643741B3906}" srcOrd="0" destOrd="0" presId="urn:microsoft.com/office/officeart/2005/8/layout/list1"/>
    <dgm:cxn modelId="{57A3D4BE-B0B2-4E21-891F-D005BE35A2A5}" type="presParOf" srcId="{E21EAC68-E69A-48B1-91DB-A643741B3906}" destId="{9358CA26-62BD-436E-A4A8-162088A32C3C}" srcOrd="0" destOrd="0" presId="urn:microsoft.com/office/officeart/2005/8/layout/list1"/>
    <dgm:cxn modelId="{EADF013A-0213-42EA-AEA7-4E7E437C7F6B}" type="presParOf" srcId="{E21EAC68-E69A-48B1-91DB-A643741B3906}" destId="{35E7372F-D550-4F50-9966-8C3AF38E192D}" srcOrd="1" destOrd="0" presId="urn:microsoft.com/office/officeart/2005/8/layout/list1"/>
    <dgm:cxn modelId="{B313891A-D0F9-4717-8550-06A1B4DCBAF7}" type="presParOf" srcId="{69B12E9E-9368-42DF-86BB-A0DE37151DDA}" destId="{B35B2541-556D-4576-9DE2-529A5CE70D4B}" srcOrd="1" destOrd="0" presId="urn:microsoft.com/office/officeart/2005/8/layout/list1"/>
    <dgm:cxn modelId="{E97963EF-B690-4FB5-9193-A30D96ADD18B}" type="presParOf" srcId="{69B12E9E-9368-42DF-86BB-A0DE37151DDA}" destId="{0E201E96-80BC-4232-92CD-64E64649D8DC}" srcOrd="2" destOrd="0" presId="urn:microsoft.com/office/officeart/2005/8/layout/list1"/>
    <dgm:cxn modelId="{D3968B5C-FD11-444E-80BF-A76A99C918BD}" type="presParOf" srcId="{69B12E9E-9368-42DF-86BB-A0DE37151DDA}" destId="{3C9A14A1-221D-4972-94B8-99A943251045}" srcOrd="3" destOrd="0" presId="urn:microsoft.com/office/officeart/2005/8/layout/list1"/>
    <dgm:cxn modelId="{868C8913-7E60-4955-8810-A7F8ECE034FB}" type="presParOf" srcId="{69B12E9E-9368-42DF-86BB-A0DE37151DDA}" destId="{75806F27-BEF9-473C-9183-082FAFA2E65A}" srcOrd="4" destOrd="0" presId="urn:microsoft.com/office/officeart/2005/8/layout/list1"/>
    <dgm:cxn modelId="{E9462D2C-394D-496D-8863-735A1F01EB87}" type="presParOf" srcId="{75806F27-BEF9-473C-9183-082FAFA2E65A}" destId="{A3D2C0B2-7999-413A-8C63-501373DE9131}" srcOrd="0" destOrd="0" presId="urn:microsoft.com/office/officeart/2005/8/layout/list1"/>
    <dgm:cxn modelId="{A665A75B-DC60-40B7-AF58-A11FB1898C14}" type="presParOf" srcId="{75806F27-BEF9-473C-9183-082FAFA2E65A}" destId="{978E2026-8416-45C9-9140-485727226676}" srcOrd="1" destOrd="0" presId="urn:microsoft.com/office/officeart/2005/8/layout/list1"/>
    <dgm:cxn modelId="{78ABBBA7-8CAC-4210-852F-B6EDEE384587}" type="presParOf" srcId="{69B12E9E-9368-42DF-86BB-A0DE37151DDA}" destId="{F7517760-3E62-424F-86EA-C0803E3C462B}" srcOrd="5" destOrd="0" presId="urn:microsoft.com/office/officeart/2005/8/layout/list1"/>
    <dgm:cxn modelId="{EF7F200F-3370-4853-AE59-2203568B3C13}" type="presParOf" srcId="{69B12E9E-9368-42DF-86BB-A0DE37151DDA}" destId="{650AD3F9-9F3A-44D2-954F-6C4CCA0D0CBB}" srcOrd="6" destOrd="0" presId="urn:microsoft.com/office/officeart/2005/8/layout/list1"/>
    <dgm:cxn modelId="{A3E7CE0D-C5B9-4122-80C5-5E7E53EE2555}" type="presParOf" srcId="{69B12E9E-9368-42DF-86BB-A0DE37151DDA}" destId="{6A12AACC-B23C-42E1-8968-9993B62A7C75}" srcOrd="7" destOrd="0" presId="urn:microsoft.com/office/officeart/2005/8/layout/list1"/>
    <dgm:cxn modelId="{A684F3EE-B1CA-43AD-BD7D-2642F719E39E}" type="presParOf" srcId="{69B12E9E-9368-42DF-86BB-A0DE37151DDA}" destId="{8D3794B7-91D0-4A14-9E27-F0C9E0EAD73D}" srcOrd="8" destOrd="0" presId="urn:microsoft.com/office/officeart/2005/8/layout/list1"/>
    <dgm:cxn modelId="{45DCEC96-681E-41D3-A1E8-44696C3C5127}" type="presParOf" srcId="{8D3794B7-91D0-4A14-9E27-F0C9E0EAD73D}" destId="{5B9C6F78-084B-4EEF-A60F-EB5EA0943B28}" srcOrd="0" destOrd="0" presId="urn:microsoft.com/office/officeart/2005/8/layout/list1"/>
    <dgm:cxn modelId="{4E078834-C325-40A7-96AB-68E289249BB7}" type="presParOf" srcId="{8D3794B7-91D0-4A14-9E27-F0C9E0EAD73D}" destId="{4FE10C52-92C9-4A6B-A97E-490A0B727A25}" srcOrd="1" destOrd="0" presId="urn:microsoft.com/office/officeart/2005/8/layout/list1"/>
    <dgm:cxn modelId="{D31E3906-8EF7-49E3-9C3B-E99E615E1A61}" type="presParOf" srcId="{69B12E9E-9368-42DF-86BB-A0DE37151DDA}" destId="{64EA4716-3035-4C6B-A8CA-FCC0DADB3CB9}" srcOrd="9" destOrd="0" presId="urn:microsoft.com/office/officeart/2005/8/layout/list1"/>
    <dgm:cxn modelId="{0249C3DE-A7A6-42D7-A376-CD2927E59066}" type="presParOf" srcId="{69B12E9E-9368-42DF-86BB-A0DE37151DDA}" destId="{2F5C25FE-99F9-46E5-839E-24295EF6FB0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BF308-5D6F-46FF-A127-48A0967CD09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F22A62E-F7E9-455F-B87F-A76F9F04BD35}">
      <dgm:prSet/>
      <dgm:spPr/>
      <dgm:t>
        <a:bodyPr/>
        <a:lstStyle/>
        <a:p>
          <a:r>
            <a:rPr lang="en-US"/>
            <a:t>What are your goals for your investments? Why?</a:t>
          </a:r>
        </a:p>
      </dgm:t>
    </dgm:pt>
    <dgm:pt modelId="{844692E4-F201-4631-8FF6-F16B5C50468C}" type="parTrans" cxnId="{9E5B76A4-70E6-4CC6-A332-75EEC5837E6E}">
      <dgm:prSet/>
      <dgm:spPr/>
      <dgm:t>
        <a:bodyPr/>
        <a:lstStyle/>
        <a:p>
          <a:endParaRPr lang="en-US"/>
        </a:p>
      </dgm:t>
    </dgm:pt>
    <dgm:pt modelId="{F378F57B-F566-4BEF-927F-902A0F1091CD}" type="sibTrans" cxnId="{9E5B76A4-70E6-4CC6-A332-75EEC5837E6E}">
      <dgm:prSet/>
      <dgm:spPr/>
      <dgm:t>
        <a:bodyPr/>
        <a:lstStyle/>
        <a:p>
          <a:endParaRPr lang="en-US"/>
        </a:p>
      </dgm:t>
    </dgm:pt>
    <dgm:pt modelId="{2A23533F-CA9D-4DD5-9D5F-4A6D34A4D785}">
      <dgm:prSet/>
      <dgm:spPr/>
      <dgm:t>
        <a:bodyPr/>
        <a:lstStyle/>
        <a:p>
          <a:r>
            <a:rPr lang="en-US" dirty="0"/>
            <a:t>What is your current tax bracket and estimated future brackets? </a:t>
          </a:r>
          <a:r>
            <a:rPr lang="en-US" b="1" dirty="0"/>
            <a:t>Think long-term.</a:t>
          </a:r>
        </a:p>
      </dgm:t>
    </dgm:pt>
    <dgm:pt modelId="{932BD086-C7AA-4BB9-8CA9-3CEC168027DA}" type="parTrans" cxnId="{E6B13E95-74A1-4B64-BD96-95F3E05166AA}">
      <dgm:prSet/>
      <dgm:spPr/>
      <dgm:t>
        <a:bodyPr/>
        <a:lstStyle/>
        <a:p>
          <a:endParaRPr lang="en-US"/>
        </a:p>
      </dgm:t>
    </dgm:pt>
    <dgm:pt modelId="{3A6BF223-43ED-4487-8C07-BAC1A102C192}" type="sibTrans" cxnId="{E6B13E95-74A1-4B64-BD96-95F3E05166AA}">
      <dgm:prSet/>
      <dgm:spPr/>
      <dgm:t>
        <a:bodyPr/>
        <a:lstStyle/>
        <a:p>
          <a:endParaRPr lang="en-US"/>
        </a:p>
      </dgm:t>
    </dgm:pt>
    <dgm:pt modelId="{818E7450-3335-40AD-A749-4899929E4D24}">
      <dgm:prSet/>
      <dgm:spPr/>
      <dgm:t>
        <a:bodyPr/>
        <a:lstStyle/>
        <a:p>
          <a:r>
            <a:rPr lang="en-US"/>
            <a:t>Do you have cash outside your IRA to pay the taxes on the conversion?</a:t>
          </a:r>
        </a:p>
      </dgm:t>
    </dgm:pt>
    <dgm:pt modelId="{3885ABA2-06BB-4674-B58A-6883C336612E}" type="parTrans" cxnId="{86A0B066-5B65-4AE4-997E-4D2C3C7E5CF3}">
      <dgm:prSet/>
      <dgm:spPr/>
      <dgm:t>
        <a:bodyPr/>
        <a:lstStyle/>
        <a:p>
          <a:endParaRPr lang="en-US"/>
        </a:p>
      </dgm:t>
    </dgm:pt>
    <dgm:pt modelId="{429C182C-DD5A-49C5-AB9D-8957EF234FD6}" type="sibTrans" cxnId="{86A0B066-5B65-4AE4-997E-4D2C3C7E5CF3}">
      <dgm:prSet/>
      <dgm:spPr/>
      <dgm:t>
        <a:bodyPr/>
        <a:lstStyle/>
        <a:p>
          <a:endParaRPr lang="en-US"/>
        </a:p>
      </dgm:t>
    </dgm:pt>
    <dgm:pt modelId="{38E98FBA-8CDE-4F05-A1B3-EDFD2D227CA0}">
      <dgm:prSet/>
      <dgm:spPr/>
      <dgm:t>
        <a:bodyPr/>
        <a:lstStyle/>
        <a:p>
          <a:r>
            <a:rPr lang="en-US" dirty="0"/>
            <a:t>What are the Medicare IRMAA and NIIT brackets this year and how close are you to them? </a:t>
          </a:r>
          <a:r>
            <a:rPr lang="en-US" b="1" dirty="0"/>
            <a:t>Think long-term.</a:t>
          </a:r>
        </a:p>
      </dgm:t>
    </dgm:pt>
    <dgm:pt modelId="{E0CB3669-DA06-49B6-8BE3-9D698EB5F133}" type="parTrans" cxnId="{D7927E2D-50D6-4B2D-9BAC-77B4AB13D0F1}">
      <dgm:prSet/>
      <dgm:spPr/>
      <dgm:t>
        <a:bodyPr/>
        <a:lstStyle/>
        <a:p>
          <a:endParaRPr lang="en-US"/>
        </a:p>
      </dgm:t>
    </dgm:pt>
    <dgm:pt modelId="{329071A0-298E-49E4-ACFA-5CB45F4F0A38}" type="sibTrans" cxnId="{D7927E2D-50D6-4B2D-9BAC-77B4AB13D0F1}">
      <dgm:prSet/>
      <dgm:spPr/>
      <dgm:t>
        <a:bodyPr/>
        <a:lstStyle/>
        <a:p>
          <a:endParaRPr lang="en-US"/>
        </a:p>
      </dgm:t>
    </dgm:pt>
    <dgm:pt modelId="{D01A2EC4-7A27-4E16-B3A5-50182CD660A5}">
      <dgm:prSet/>
      <dgm:spPr/>
      <dgm:t>
        <a:bodyPr/>
        <a:lstStyle/>
        <a:p>
          <a:r>
            <a:rPr lang="en-US"/>
            <a:t>What are your other sources of income? Can you defer some?</a:t>
          </a:r>
        </a:p>
      </dgm:t>
    </dgm:pt>
    <dgm:pt modelId="{75B29553-4D8B-4342-8F9C-CBA9A8CE750F}" type="parTrans" cxnId="{D9168100-444F-4438-A446-FFEE8FFA005D}">
      <dgm:prSet/>
      <dgm:spPr/>
      <dgm:t>
        <a:bodyPr/>
        <a:lstStyle/>
        <a:p>
          <a:endParaRPr lang="en-US"/>
        </a:p>
      </dgm:t>
    </dgm:pt>
    <dgm:pt modelId="{C849ED04-342C-49CB-AF88-A41B171F6148}" type="sibTrans" cxnId="{D9168100-444F-4438-A446-FFEE8FFA005D}">
      <dgm:prSet/>
      <dgm:spPr/>
      <dgm:t>
        <a:bodyPr/>
        <a:lstStyle/>
        <a:p>
          <a:endParaRPr lang="en-US"/>
        </a:p>
      </dgm:t>
    </dgm:pt>
    <dgm:pt modelId="{48694026-D662-43E5-8A36-11DADE92E10B}">
      <dgm:prSet/>
      <dgm:spPr/>
      <dgm:t>
        <a:bodyPr/>
        <a:lstStyle/>
        <a:p>
          <a:r>
            <a:rPr lang="en-US"/>
            <a:t>What are your other sources of expenses? Can you bunch them?</a:t>
          </a:r>
        </a:p>
      </dgm:t>
    </dgm:pt>
    <dgm:pt modelId="{F8416202-E6FA-432C-936E-39382EDF8606}" type="parTrans" cxnId="{73F0E256-DBE1-4A31-82D2-9EA8D0881081}">
      <dgm:prSet/>
      <dgm:spPr/>
      <dgm:t>
        <a:bodyPr/>
        <a:lstStyle/>
        <a:p>
          <a:endParaRPr lang="en-US"/>
        </a:p>
      </dgm:t>
    </dgm:pt>
    <dgm:pt modelId="{21BF1439-103C-40FC-8371-B1A0F3C324DE}" type="sibTrans" cxnId="{73F0E256-DBE1-4A31-82D2-9EA8D0881081}">
      <dgm:prSet/>
      <dgm:spPr/>
      <dgm:t>
        <a:bodyPr/>
        <a:lstStyle/>
        <a:p>
          <a:endParaRPr lang="en-US"/>
        </a:p>
      </dgm:t>
    </dgm:pt>
    <dgm:pt modelId="{05FB5C2A-FB82-4E2F-BEEB-6F80A0405978}" type="pres">
      <dgm:prSet presAssocID="{CAFBF308-5D6F-46FF-A127-48A0967CD09B}" presName="root" presStyleCnt="0">
        <dgm:presLayoutVars>
          <dgm:dir/>
          <dgm:resizeHandles val="exact"/>
        </dgm:presLayoutVars>
      </dgm:prSet>
      <dgm:spPr/>
    </dgm:pt>
    <dgm:pt modelId="{6905DCF5-6A79-4A6A-ABE3-DEE002343288}" type="pres">
      <dgm:prSet presAssocID="{9F22A62E-F7E9-455F-B87F-A76F9F04BD35}" presName="compNode" presStyleCnt="0"/>
      <dgm:spPr/>
    </dgm:pt>
    <dgm:pt modelId="{1DE3D4CE-8B12-41F8-A28C-640736284F0E}" type="pres">
      <dgm:prSet presAssocID="{9F22A62E-F7E9-455F-B87F-A76F9F04BD35}" presName="bgRect" presStyleLbl="bgShp" presStyleIdx="0" presStyleCnt="6"/>
      <dgm:spPr/>
    </dgm:pt>
    <dgm:pt modelId="{B2A208EE-DDBB-42E6-AC80-8CA0203731FB}" type="pres">
      <dgm:prSet presAssocID="{9F22A62E-F7E9-455F-B87F-A76F9F04BD3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FF354A54-AE56-405A-B82C-4BC9E86B4A7A}" type="pres">
      <dgm:prSet presAssocID="{9F22A62E-F7E9-455F-B87F-A76F9F04BD35}" presName="spaceRect" presStyleCnt="0"/>
      <dgm:spPr/>
    </dgm:pt>
    <dgm:pt modelId="{159D491B-02CF-4953-892C-B711B58FF9D3}" type="pres">
      <dgm:prSet presAssocID="{9F22A62E-F7E9-455F-B87F-A76F9F04BD35}" presName="parTx" presStyleLbl="revTx" presStyleIdx="0" presStyleCnt="6">
        <dgm:presLayoutVars>
          <dgm:chMax val="0"/>
          <dgm:chPref val="0"/>
        </dgm:presLayoutVars>
      </dgm:prSet>
      <dgm:spPr/>
    </dgm:pt>
    <dgm:pt modelId="{88E8FA7B-A056-474F-9F07-E19FE8213D95}" type="pres">
      <dgm:prSet presAssocID="{F378F57B-F566-4BEF-927F-902A0F1091CD}" presName="sibTrans" presStyleCnt="0"/>
      <dgm:spPr/>
    </dgm:pt>
    <dgm:pt modelId="{1D0C0D65-E8E9-4712-8D04-CCDFD09DCB32}" type="pres">
      <dgm:prSet presAssocID="{2A23533F-CA9D-4DD5-9D5F-4A6D34A4D785}" presName="compNode" presStyleCnt="0"/>
      <dgm:spPr/>
    </dgm:pt>
    <dgm:pt modelId="{E741A43C-6985-484A-B127-2349A9E93101}" type="pres">
      <dgm:prSet presAssocID="{2A23533F-CA9D-4DD5-9D5F-4A6D34A4D785}" presName="bgRect" presStyleLbl="bgShp" presStyleIdx="1" presStyleCnt="6"/>
      <dgm:spPr/>
    </dgm:pt>
    <dgm:pt modelId="{54AD5DD0-5B57-454D-8F1A-D0E6FB921A04}" type="pres">
      <dgm:prSet presAssocID="{2A23533F-CA9D-4DD5-9D5F-4A6D34A4D78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86F29266-90DC-450F-A3C0-22AA23CECA0E}" type="pres">
      <dgm:prSet presAssocID="{2A23533F-CA9D-4DD5-9D5F-4A6D34A4D785}" presName="spaceRect" presStyleCnt="0"/>
      <dgm:spPr/>
    </dgm:pt>
    <dgm:pt modelId="{FC3FBD2A-574C-48AD-847F-4BABE5DA6D1C}" type="pres">
      <dgm:prSet presAssocID="{2A23533F-CA9D-4DD5-9D5F-4A6D34A4D785}" presName="parTx" presStyleLbl="revTx" presStyleIdx="1" presStyleCnt="6">
        <dgm:presLayoutVars>
          <dgm:chMax val="0"/>
          <dgm:chPref val="0"/>
        </dgm:presLayoutVars>
      </dgm:prSet>
      <dgm:spPr/>
    </dgm:pt>
    <dgm:pt modelId="{309D8C4C-567B-41CC-9F40-3608A5413367}" type="pres">
      <dgm:prSet presAssocID="{3A6BF223-43ED-4487-8C07-BAC1A102C192}" presName="sibTrans" presStyleCnt="0"/>
      <dgm:spPr/>
    </dgm:pt>
    <dgm:pt modelId="{B64E122A-97D8-43B7-BC52-CAF3D0D778B3}" type="pres">
      <dgm:prSet presAssocID="{818E7450-3335-40AD-A749-4899929E4D24}" presName="compNode" presStyleCnt="0"/>
      <dgm:spPr/>
    </dgm:pt>
    <dgm:pt modelId="{F7FA49C0-644A-4785-BCE2-6F6899EC7D23}" type="pres">
      <dgm:prSet presAssocID="{818E7450-3335-40AD-A749-4899929E4D24}" presName="bgRect" presStyleLbl="bgShp" presStyleIdx="2" presStyleCnt="6"/>
      <dgm:spPr/>
    </dgm:pt>
    <dgm:pt modelId="{D10352E1-2BBE-4970-8402-7CD4B665FCD7}" type="pres">
      <dgm:prSet presAssocID="{818E7450-3335-40AD-A749-4899929E4D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DC6F49C5-5FA4-454C-BE4B-D26E8D49E28F}" type="pres">
      <dgm:prSet presAssocID="{818E7450-3335-40AD-A749-4899929E4D24}" presName="spaceRect" presStyleCnt="0"/>
      <dgm:spPr/>
    </dgm:pt>
    <dgm:pt modelId="{727417C0-01EA-4DA0-B34B-C606A46B1E4E}" type="pres">
      <dgm:prSet presAssocID="{818E7450-3335-40AD-A749-4899929E4D24}" presName="parTx" presStyleLbl="revTx" presStyleIdx="2" presStyleCnt="6">
        <dgm:presLayoutVars>
          <dgm:chMax val="0"/>
          <dgm:chPref val="0"/>
        </dgm:presLayoutVars>
      </dgm:prSet>
      <dgm:spPr/>
    </dgm:pt>
    <dgm:pt modelId="{1D3668B0-2522-470F-B4A3-679E5CEB7963}" type="pres">
      <dgm:prSet presAssocID="{429C182C-DD5A-49C5-AB9D-8957EF234FD6}" presName="sibTrans" presStyleCnt="0"/>
      <dgm:spPr/>
    </dgm:pt>
    <dgm:pt modelId="{64005566-B4D4-4FC3-AFB9-8AD78C9B9956}" type="pres">
      <dgm:prSet presAssocID="{38E98FBA-8CDE-4F05-A1B3-EDFD2D227CA0}" presName="compNode" presStyleCnt="0"/>
      <dgm:spPr/>
    </dgm:pt>
    <dgm:pt modelId="{8EA7A23F-E3D4-422F-BDAD-993CCBF31A78}" type="pres">
      <dgm:prSet presAssocID="{38E98FBA-8CDE-4F05-A1B3-EDFD2D227CA0}" presName="bgRect" presStyleLbl="bgShp" presStyleIdx="3" presStyleCnt="6"/>
      <dgm:spPr/>
    </dgm:pt>
    <dgm:pt modelId="{DA47DE1C-3D78-4318-B1AF-F32F104C8D7E}" type="pres">
      <dgm:prSet presAssocID="{38E98FBA-8CDE-4F05-A1B3-EDFD2D227CA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8C18F7C9-16C4-4904-A15E-7BA468128631}" type="pres">
      <dgm:prSet presAssocID="{38E98FBA-8CDE-4F05-A1B3-EDFD2D227CA0}" presName="spaceRect" presStyleCnt="0"/>
      <dgm:spPr/>
    </dgm:pt>
    <dgm:pt modelId="{DB851241-A7CB-4FBB-A96A-171A990E6DE1}" type="pres">
      <dgm:prSet presAssocID="{38E98FBA-8CDE-4F05-A1B3-EDFD2D227CA0}" presName="parTx" presStyleLbl="revTx" presStyleIdx="3" presStyleCnt="6">
        <dgm:presLayoutVars>
          <dgm:chMax val="0"/>
          <dgm:chPref val="0"/>
        </dgm:presLayoutVars>
      </dgm:prSet>
      <dgm:spPr/>
    </dgm:pt>
    <dgm:pt modelId="{1A0C025D-D72F-4C73-9F29-7B9125859702}" type="pres">
      <dgm:prSet presAssocID="{329071A0-298E-49E4-ACFA-5CB45F4F0A38}" presName="sibTrans" presStyleCnt="0"/>
      <dgm:spPr/>
    </dgm:pt>
    <dgm:pt modelId="{E557C65D-2D08-496F-9433-1504B93751F6}" type="pres">
      <dgm:prSet presAssocID="{D01A2EC4-7A27-4E16-B3A5-50182CD660A5}" presName="compNode" presStyleCnt="0"/>
      <dgm:spPr/>
    </dgm:pt>
    <dgm:pt modelId="{AF21CD1B-6D27-4946-917E-B4A6FEC8342A}" type="pres">
      <dgm:prSet presAssocID="{D01A2EC4-7A27-4E16-B3A5-50182CD660A5}" presName="bgRect" presStyleLbl="bgShp" presStyleIdx="4" presStyleCnt="6"/>
      <dgm:spPr/>
    </dgm:pt>
    <dgm:pt modelId="{3A633163-28AE-4195-8832-0D7B77F83693}" type="pres">
      <dgm:prSet presAssocID="{D01A2EC4-7A27-4E16-B3A5-50182CD660A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777EF7F3-5AE5-4FD3-9AED-4472457BDCD4}" type="pres">
      <dgm:prSet presAssocID="{D01A2EC4-7A27-4E16-B3A5-50182CD660A5}" presName="spaceRect" presStyleCnt="0"/>
      <dgm:spPr/>
    </dgm:pt>
    <dgm:pt modelId="{694E24D7-01A0-4A9F-AB72-228E00E17E41}" type="pres">
      <dgm:prSet presAssocID="{D01A2EC4-7A27-4E16-B3A5-50182CD660A5}" presName="parTx" presStyleLbl="revTx" presStyleIdx="4" presStyleCnt="6">
        <dgm:presLayoutVars>
          <dgm:chMax val="0"/>
          <dgm:chPref val="0"/>
        </dgm:presLayoutVars>
      </dgm:prSet>
      <dgm:spPr/>
    </dgm:pt>
    <dgm:pt modelId="{60C0F1E0-26C6-495B-BFF3-B2B949CA3018}" type="pres">
      <dgm:prSet presAssocID="{C849ED04-342C-49CB-AF88-A41B171F6148}" presName="sibTrans" presStyleCnt="0"/>
      <dgm:spPr/>
    </dgm:pt>
    <dgm:pt modelId="{4E665BBD-FC0A-4B8B-8BC9-CE59F2CAE534}" type="pres">
      <dgm:prSet presAssocID="{48694026-D662-43E5-8A36-11DADE92E10B}" presName="compNode" presStyleCnt="0"/>
      <dgm:spPr/>
    </dgm:pt>
    <dgm:pt modelId="{F2158786-3444-4866-BB26-BA473DC1D61F}" type="pres">
      <dgm:prSet presAssocID="{48694026-D662-43E5-8A36-11DADE92E10B}" presName="bgRect" presStyleLbl="bgShp" presStyleIdx="5" presStyleCnt="6"/>
      <dgm:spPr/>
    </dgm:pt>
    <dgm:pt modelId="{857C950E-DA1A-42F2-8DB7-AC9952E72337}" type="pres">
      <dgm:prSet presAssocID="{48694026-D662-43E5-8A36-11DADE92E10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opcorn"/>
        </a:ext>
      </dgm:extLst>
    </dgm:pt>
    <dgm:pt modelId="{8951D744-434C-4F47-80E1-EB4AD1457747}" type="pres">
      <dgm:prSet presAssocID="{48694026-D662-43E5-8A36-11DADE92E10B}" presName="spaceRect" presStyleCnt="0"/>
      <dgm:spPr/>
    </dgm:pt>
    <dgm:pt modelId="{DB8677A2-8BC6-4AE8-8CCF-C1767036E9B4}" type="pres">
      <dgm:prSet presAssocID="{48694026-D662-43E5-8A36-11DADE92E10B}" presName="parTx" presStyleLbl="revTx" presStyleIdx="5" presStyleCnt="6">
        <dgm:presLayoutVars>
          <dgm:chMax val="0"/>
          <dgm:chPref val="0"/>
        </dgm:presLayoutVars>
      </dgm:prSet>
      <dgm:spPr/>
    </dgm:pt>
  </dgm:ptLst>
  <dgm:cxnLst>
    <dgm:cxn modelId="{D9168100-444F-4438-A446-FFEE8FFA005D}" srcId="{CAFBF308-5D6F-46FF-A127-48A0967CD09B}" destId="{D01A2EC4-7A27-4E16-B3A5-50182CD660A5}" srcOrd="4" destOrd="0" parTransId="{75B29553-4D8B-4342-8F9C-CBA9A8CE750F}" sibTransId="{C849ED04-342C-49CB-AF88-A41B171F6148}"/>
    <dgm:cxn modelId="{D7927E2D-50D6-4B2D-9BAC-77B4AB13D0F1}" srcId="{CAFBF308-5D6F-46FF-A127-48A0967CD09B}" destId="{38E98FBA-8CDE-4F05-A1B3-EDFD2D227CA0}" srcOrd="3" destOrd="0" parTransId="{E0CB3669-DA06-49B6-8BE3-9D698EB5F133}" sibTransId="{329071A0-298E-49E4-ACFA-5CB45F4F0A38}"/>
    <dgm:cxn modelId="{86A0B066-5B65-4AE4-997E-4D2C3C7E5CF3}" srcId="{CAFBF308-5D6F-46FF-A127-48A0967CD09B}" destId="{818E7450-3335-40AD-A749-4899929E4D24}" srcOrd="2" destOrd="0" parTransId="{3885ABA2-06BB-4674-B58A-6883C336612E}" sibTransId="{429C182C-DD5A-49C5-AB9D-8957EF234FD6}"/>
    <dgm:cxn modelId="{E01E0850-4522-4ECA-9CF6-0CC3394628AE}" type="presOf" srcId="{CAFBF308-5D6F-46FF-A127-48A0967CD09B}" destId="{05FB5C2A-FB82-4E2F-BEEB-6F80A0405978}" srcOrd="0" destOrd="0" presId="urn:microsoft.com/office/officeart/2018/2/layout/IconVerticalSolidList"/>
    <dgm:cxn modelId="{73F0E256-DBE1-4A31-82D2-9EA8D0881081}" srcId="{CAFBF308-5D6F-46FF-A127-48A0967CD09B}" destId="{48694026-D662-43E5-8A36-11DADE92E10B}" srcOrd="5" destOrd="0" parTransId="{F8416202-E6FA-432C-936E-39382EDF8606}" sibTransId="{21BF1439-103C-40FC-8371-B1A0F3C324DE}"/>
    <dgm:cxn modelId="{E6B13E95-74A1-4B64-BD96-95F3E05166AA}" srcId="{CAFBF308-5D6F-46FF-A127-48A0967CD09B}" destId="{2A23533F-CA9D-4DD5-9D5F-4A6D34A4D785}" srcOrd="1" destOrd="0" parTransId="{932BD086-C7AA-4BB9-8CA9-3CEC168027DA}" sibTransId="{3A6BF223-43ED-4487-8C07-BAC1A102C192}"/>
    <dgm:cxn modelId="{49E5D299-5E27-48E1-BC7A-5BE5FD47A4BD}" type="presOf" srcId="{D01A2EC4-7A27-4E16-B3A5-50182CD660A5}" destId="{694E24D7-01A0-4A9F-AB72-228E00E17E41}" srcOrd="0" destOrd="0" presId="urn:microsoft.com/office/officeart/2018/2/layout/IconVerticalSolidList"/>
    <dgm:cxn modelId="{DAF7AF9F-644F-4BC6-8359-E5EDA80FC594}" type="presOf" srcId="{818E7450-3335-40AD-A749-4899929E4D24}" destId="{727417C0-01EA-4DA0-B34B-C606A46B1E4E}" srcOrd="0" destOrd="0" presId="urn:microsoft.com/office/officeart/2018/2/layout/IconVerticalSolidList"/>
    <dgm:cxn modelId="{BD7A62A1-E964-408C-9737-8283AAAE52BF}" type="presOf" srcId="{48694026-D662-43E5-8A36-11DADE92E10B}" destId="{DB8677A2-8BC6-4AE8-8CCF-C1767036E9B4}" srcOrd="0" destOrd="0" presId="urn:microsoft.com/office/officeart/2018/2/layout/IconVerticalSolidList"/>
    <dgm:cxn modelId="{9E5B76A4-70E6-4CC6-A332-75EEC5837E6E}" srcId="{CAFBF308-5D6F-46FF-A127-48A0967CD09B}" destId="{9F22A62E-F7E9-455F-B87F-A76F9F04BD35}" srcOrd="0" destOrd="0" parTransId="{844692E4-F201-4631-8FF6-F16B5C50468C}" sibTransId="{F378F57B-F566-4BEF-927F-902A0F1091CD}"/>
    <dgm:cxn modelId="{DE5765C4-F1D9-4CE4-9F20-9216E4AB3A3F}" type="presOf" srcId="{38E98FBA-8CDE-4F05-A1B3-EDFD2D227CA0}" destId="{DB851241-A7CB-4FBB-A96A-171A990E6DE1}" srcOrd="0" destOrd="0" presId="urn:microsoft.com/office/officeart/2018/2/layout/IconVerticalSolidList"/>
    <dgm:cxn modelId="{89FE7ACC-92D2-4AB8-AF59-A9723F4B7065}" type="presOf" srcId="{9F22A62E-F7E9-455F-B87F-A76F9F04BD35}" destId="{159D491B-02CF-4953-892C-B711B58FF9D3}" srcOrd="0" destOrd="0" presId="urn:microsoft.com/office/officeart/2018/2/layout/IconVerticalSolidList"/>
    <dgm:cxn modelId="{31B4C9DE-0B88-409E-8AEF-90E88F49306B}" type="presOf" srcId="{2A23533F-CA9D-4DD5-9D5F-4A6D34A4D785}" destId="{FC3FBD2A-574C-48AD-847F-4BABE5DA6D1C}" srcOrd="0" destOrd="0" presId="urn:microsoft.com/office/officeart/2018/2/layout/IconVerticalSolidList"/>
    <dgm:cxn modelId="{B289ADE5-ED89-442B-9C54-08594BD522B7}" type="presParOf" srcId="{05FB5C2A-FB82-4E2F-BEEB-6F80A0405978}" destId="{6905DCF5-6A79-4A6A-ABE3-DEE002343288}" srcOrd="0" destOrd="0" presId="urn:microsoft.com/office/officeart/2018/2/layout/IconVerticalSolidList"/>
    <dgm:cxn modelId="{BEA1717A-6D85-4530-B2C7-7733B833997F}" type="presParOf" srcId="{6905DCF5-6A79-4A6A-ABE3-DEE002343288}" destId="{1DE3D4CE-8B12-41F8-A28C-640736284F0E}" srcOrd="0" destOrd="0" presId="urn:microsoft.com/office/officeart/2018/2/layout/IconVerticalSolidList"/>
    <dgm:cxn modelId="{5C21F7FD-D203-481F-A074-88D6C521944A}" type="presParOf" srcId="{6905DCF5-6A79-4A6A-ABE3-DEE002343288}" destId="{B2A208EE-DDBB-42E6-AC80-8CA0203731FB}" srcOrd="1" destOrd="0" presId="urn:microsoft.com/office/officeart/2018/2/layout/IconVerticalSolidList"/>
    <dgm:cxn modelId="{1FE67DB5-7317-469F-BC90-B7C1719F1489}" type="presParOf" srcId="{6905DCF5-6A79-4A6A-ABE3-DEE002343288}" destId="{FF354A54-AE56-405A-B82C-4BC9E86B4A7A}" srcOrd="2" destOrd="0" presId="urn:microsoft.com/office/officeart/2018/2/layout/IconVerticalSolidList"/>
    <dgm:cxn modelId="{5E5F14AA-ACA0-4548-BA86-C1A0608754F4}" type="presParOf" srcId="{6905DCF5-6A79-4A6A-ABE3-DEE002343288}" destId="{159D491B-02CF-4953-892C-B711B58FF9D3}" srcOrd="3" destOrd="0" presId="urn:microsoft.com/office/officeart/2018/2/layout/IconVerticalSolidList"/>
    <dgm:cxn modelId="{E150057B-E0FA-4E99-8620-45AE810F39E9}" type="presParOf" srcId="{05FB5C2A-FB82-4E2F-BEEB-6F80A0405978}" destId="{88E8FA7B-A056-474F-9F07-E19FE8213D95}" srcOrd="1" destOrd="0" presId="urn:microsoft.com/office/officeart/2018/2/layout/IconVerticalSolidList"/>
    <dgm:cxn modelId="{A2207FD7-BF38-4685-A9DC-26F263797C7F}" type="presParOf" srcId="{05FB5C2A-FB82-4E2F-BEEB-6F80A0405978}" destId="{1D0C0D65-E8E9-4712-8D04-CCDFD09DCB32}" srcOrd="2" destOrd="0" presId="urn:microsoft.com/office/officeart/2018/2/layout/IconVerticalSolidList"/>
    <dgm:cxn modelId="{F4E61221-F264-4CC6-BB53-5422471BF176}" type="presParOf" srcId="{1D0C0D65-E8E9-4712-8D04-CCDFD09DCB32}" destId="{E741A43C-6985-484A-B127-2349A9E93101}" srcOrd="0" destOrd="0" presId="urn:microsoft.com/office/officeart/2018/2/layout/IconVerticalSolidList"/>
    <dgm:cxn modelId="{9E792881-4CF2-4D5F-A45A-360CB5E4B8F6}" type="presParOf" srcId="{1D0C0D65-E8E9-4712-8D04-CCDFD09DCB32}" destId="{54AD5DD0-5B57-454D-8F1A-D0E6FB921A04}" srcOrd="1" destOrd="0" presId="urn:microsoft.com/office/officeart/2018/2/layout/IconVerticalSolidList"/>
    <dgm:cxn modelId="{BAAABB5D-7E76-4FF0-8671-A721DD2087B0}" type="presParOf" srcId="{1D0C0D65-E8E9-4712-8D04-CCDFD09DCB32}" destId="{86F29266-90DC-450F-A3C0-22AA23CECA0E}" srcOrd="2" destOrd="0" presId="urn:microsoft.com/office/officeart/2018/2/layout/IconVerticalSolidList"/>
    <dgm:cxn modelId="{F8042818-833B-4E98-8FAE-9B81A90BCA13}" type="presParOf" srcId="{1D0C0D65-E8E9-4712-8D04-CCDFD09DCB32}" destId="{FC3FBD2A-574C-48AD-847F-4BABE5DA6D1C}" srcOrd="3" destOrd="0" presId="urn:microsoft.com/office/officeart/2018/2/layout/IconVerticalSolidList"/>
    <dgm:cxn modelId="{203C91C3-4CCE-4548-B3C0-90E509F35C6F}" type="presParOf" srcId="{05FB5C2A-FB82-4E2F-BEEB-6F80A0405978}" destId="{309D8C4C-567B-41CC-9F40-3608A5413367}" srcOrd="3" destOrd="0" presId="urn:microsoft.com/office/officeart/2018/2/layout/IconVerticalSolidList"/>
    <dgm:cxn modelId="{00EF80AF-4C9E-43DC-89E0-1768F2F0A062}" type="presParOf" srcId="{05FB5C2A-FB82-4E2F-BEEB-6F80A0405978}" destId="{B64E122A-97D8-43B7-BC52-CAF3D0D778B3}" srcOrd="4" destOrd="0" presId="urn:microsoft.com/office/officeart/2018/2/layout/IconVerticalSolidList"/>
    <dgm:cxn modelId="{E5B0FC6F-492D-4335-9E53-1FB202352E93}" type="presParOf" srcId="{B64E122A-97D8-43B7-BC52-CAF3D0D778B3}" destId="{F7FA49C0-644A-4785-BCE2-6F6899EC7D23}" srcOrd="0" destOrd="0" presId="urn:microsoft.com/office/officeart/2018/2/layout/IconVerticalSolidList"/>
    <dgm:cxn modelId="{81481C8B-ACD3-45F7-98A9-AD00D757C77C}" type="presParOf" srcId="{B64E122A-97D8-43B7-BC52-CAF3D0D778B3}" destId="{D10352E1-2BBE-4970-8402-7CD4B665FCD7}" srcOrd="1" destOrd="0" presId="urn:microsoft.com/office/officeart/2018/2/layout/IconVerticalSolidList"/>
    <dgm:cxn modelId="{416BE784-9D72-4CD6-931A-52F564BCF761}" type="presParOf" srcId="{B64E122A-97D8-43B7-BC52-CAF3D0D778B3}" destId="{DC6F49C5-5FA4-454C-BE4B-D26E8D49E28F}" srcOrd="2" destOrd="0" presId="urn:microsoft.com/office/officeart/2018/2/layout/IconVerticalSolidList"/>
    <dgm:cxn modelId="{E9B7E10B-DC57-4C51-B3A2-B5C410D52061}" type="presParOf" srcId="{B64E122A-97D8-43B7-BC52-CAF3D0D778B3}" destId="{727417C0-01EA-4DA0-B34B-C606A46B1E4E}" srcOrd="3" destOrd="0" presId="urn:microsoft.com/office/officeart/2018/2/layout/IconVerticalSolidList"/>
    <dgm:cxn modelId="{6496C18C-A30A-4193-94A6-3A5F412A988A}" type="presParOf" srcId="{05FB5C2A-FB82-4E2F-BEEB-6F80A0405978}" destId="{1D3668B0-2522-470F-B4A3-679E5CEB7963}" srcOrd="5" destOrd="0" presId="urn:microsoft.com/office/officeart/2018/2/layout/IconVerticalSolidList"/>
    <dgm:cxn modelId="{BF3EC18D-58D7-4655-B13F-0DEAFE7B66D7}" type="presParOf" srcId="{05FB5C2A-FB82-4E2F-BEEB-6F80A0405978}" destId="{64005566-B4D4-4FC3-AFB9-8AD78C9B9956}" srcOrd="6" destOrd="0" presId="urn:microsoft.com/office/officeart/2018/2/layout/IconVerticalSolidList"/>
    <dgm:cxn modelId="{99E92268-E5E3-489C-AE89-F598C6F4F3C7}" type="presParOf" srcId="{64005566-B4D4-4FC3-AFB9-8AD78C9B9956}" destId="{8EA7A23F-E3D4-422F-BDAD-993CCBF31A78}" srcOrd="0" destOrd="0" presId="urn:microsoft.com/office/officeart/2018/2/layout/IconVerticalSolidList"/>
    <dgm:cxn modelId="{6D72AAAD-400E-4307-87E6-F9BDE54DF359}" type="presParOf" srcId="{64005566-B4D4-4FC3-AFB9-8AD78C9B9956}" destId="{DA47DE1C-3D78-4318-B1AF-F32F104C8D7E}" srcOrd="1" destOrd="0" presId="urn:microsoft.com/office/officeart/2018/2/layout/IconVerticalSolidList"/>
    <dgm:cxn modelId="{CB478B3F-871A-45EF-8543-C081FEB4F997}" type="presParOf" srcId="{64005566-B4D4-4FC3-AFB9-8AD78C9B9956}" destId="{8C18F7C9-16C4-4904-A15E-7BA468128631}" srcOrd="2" destOrd="0" presId="urn:microsoft.com/office/officeart/2018/2/layout/IconVerticalSolidList"/>
    <dgm:cxn modelId="{7C57483A-67E7-4A8D-9DCE-BAB4EB39BEC4}" type="presParOf" srcId="{64005566-B4D4-4FC3-AFB9-8AD78C9B9956}" destId="{DB851241-A7CB-4FBB-A96A-171A990E6DE1}" srcOrd="3" destOrd="0" presId="urn:microsoft.com/office/officeart/2018/2/layout/IconVerticalSolidList"/>
    <dgm:cxn modelId="{F61C8C5F-7350-41A1-A2A3-62CDC3B6B38C}" type="presParOf" srcId="{05FB5C2A-FB82-4E2F-BEEB-6F80A0405978}" destId="{1A0C025D-D72F-4C73-9F29-7B9125859702}" srcOrd="7" destOrd="0" presId="urn:microsoft.com/office/officeart/2018/2/layout/IconVerticalSolidList"/>
    <dgm:cxn modelId="{B6F9AA3D-A078-406E-8B9D-5782DAF03DDD}" type="presParOf" srcId="{05FB5C2A-FB82-4E2F-BEEB-6F80A0405978}" destId="{E557C65D-2D08-496F-9433-1504B93751F6}" srcOrd="8" destOrd="0" presId="urn:microsoft.com/office/officeart/2018/2/layout/IconVerticalSolidList"/>
    <dgm:cxn modelId="{718EC999-6C17-4696-94EA-5D3442232BA0}" type="presParOf" srcId="{E557C65D-2D08-496F-9433-1504B93751F6}" destId="{AF21CD1B-6D27-4946-917E-B4A6FEC8342A}" srcOrd="0" destOrd="0" presId="urn:microsoft.com/office/officeart/2018/2/layout/IconVerticalSolidList"/>
    <dgm:cxn modelId="{CD636A0A-6B22-4C4B-9435-6D19EBBD168F}" type="presParOf" srcId="{E557C65D-2D08-496F-9433-1504B93751F6}" destId="{3A633163-28AE-4195-8832-0D7B77F83693}" srcOrd="1" destOrd="0" presId="urn:microsoft.com/office/officeart/2018/2/layout/IconVerticalSolidList"/>
    <dgm:cxn modelId="{C2EA0A8A-F94D-4B4F-B923-77B0FB4E0830}" type="presParOf" srcId="{E557C65D-2D08-496F-9433-1504B93751F6}" destId="{777EF7F3-5AE5-4FD3-9AED-4472457BDCD4}" srcOrd="2" destOrd="0" presId="urn:microsoft.com/office/officeart/2018/2/layout/IconVerticalSolidList"/>
    <dgm:cxn modelId="{483B9CDB-D68F-4C3B-8421-B48E1EE03D9D}" type="presParOf" srcId="{E557C65D-2D08-496F-9433-1504B93751F6}" destId="{694E24D7-01A0-4A9F-AB72-228E00E17E41}" srcOrd="3" destOrd="0" presId="urn:microsoft.com/office/officeart/2018/2/layout/IconVerticalSolidList"/>
    <dgm:cxn modelId="{DC69ECCB-1668-422A-9AE6-6F5C60A4A162}" type="presParOf" srcId="{05FB5C2A-FB82-4E2F-BEEB-6F80A0405978}" destId="{60C0F1E0-26C6-495B-BFF3-B2B949CA3018}" srcOrd="9" destOrd="0" presId="urn:microsoft.com/office/officeart/2018/2/layout/IconVerticalSolidList"/>
    <dgm:cxn modelId="{92C6E72A-8EA9-4904-8FAA-EB81799DEFB4}" type="presParOf" srcId="{05FB5C2A-FB82-4E2F-BEEB-6F80A0405978}" destId="{4E665BBD-FC0A-4B8B-8BC9-CE59F2CAE534}" srcOrd="10" destOrd="0" presId="urn:microsoft.com/office/officeart/2018/2/layout/IconVerticalSolidList"/>
    <dgm:cxn modelId="{1B9E14FE-900B-4F3E-AF39-D666F6FE3634}" type="presParOf" srcId="{4E665BBD-FC0A-4B8B-8BC9-CE59F2CAE534}" destId="{F2158786-3444-4866-BB26-BA473DC1D61F}" srcOrd="0" destOrd="0" presId="urn:microsoft.com/office/officeart/2018/2/layout/IconVerticalSolidList"/>
    <dgm:cxn modelId="{D3BD2733-3209-48A6-891F-435415F50269}" type="presParOf" srcId="{4E665BBD-FC0A-4B8B-8BC9-CE59F2CAE534}" destId="{857C950E-DA1A-42F2-8DB7-AC9952E72337}" srcOrd="1" destOrd="0" presId="urn:microsoft.com/office/officeart/2018/2/layout/IconVerticalSolidList"/>
    <dgm:cxn modelId="{C117DBAD-36CB-4FBB-B4A4-7DA64FD658D8}" type="presParOf" srcId="{4E665BBD-FC0A-4B8B-8BC9-CE59F2CAE534}" destId="{8951D744-434C-4F47-80E1-EB4AD1457747}" srcOrd="2" destOrd="0" presId="urn:microsoft.com/office/officeart/2018/2/layout/IconVerticalSolidList"/>
    <dgm:cxn modelId="{81119E0C-0224-409F-B1C2-E322811AFFE7}" type="presParOf" srcId="{4E665BBD-FC0A-4B8B-8BC9-CE59F2CAE534}" destId="{DB8677A2-8BC6-4AE8-8CCF-C1767036E9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1E96-80BC-4232-92CD-64E64649D8DC}">
      <dsp:nvSpPr>
        <dsp:cNvPr id="0" name=""/>
        <dsp:cNvSpPr/>
      </dsp:nvSpPr>
      <dsp:spPr>
        <a:xfrm>
          <a:off x="0" y="438854"/>
          <a:ext cx="9481851" cy="730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5E7372F-D550-4F50-9966-8C3AF38E192D}">
      <dsp:nvSpPr>
        <dsp:cNvPr id="0" name=""/>
        <dsp:cNvSpPr/>
      </dsp:nvSpPr>
      <dsp:spPr>
        <a:xfrm>
          <a:off x="474092" y="10814"/>
          <a:ext cx="6637295" cy="8560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0874" tIns="0" rIns="250874" bIns="0" numCol="1" spcCol="1270" anchor="ctr" anchorCtr="0">
          <a:noAutofit/>
        </a:bodyPr>
        <a:lstStyle/>
        <a:p>
          <a:pPr marL="0" lvl="0" indent="0" algn="l" defTabSz="1289050">
            <a:lnSpc>
              <a:spcPct val="90000"/>
            </a:lnSpc>
            <a:spcBef>
              <a:spcPct val="0"/>
            </a:spcBef>
            <a:spcAft>
              <a:spcPct val="35000"/>
            </a:spcAft>
            <a:buNone/>
          </a:pPr>
          <a:r>
            <a:rPr lang="en-US" sz="2900" kern="1200"/>
            <a:t>Most helpful in higher tax brackets.</a:t>
          </a:r>
        </a:p>
      </dsp:txBody>
      <dsp:txXfrm>
        <a:off x="515882" y="52604"/>
        <a:ext cx="6553715" cy="772500"/>
      </dsp:txXfrm>
    </dsp:sp>
    <dsp:sp modelId="{650AD3F9-9F3A-44D2-954F-6C4CCA0D0CBB}">
      <dsp:nvSpPr>
        <dsp:cNvPr id="0" name=""/>
        <dsp:cNvSpPr/>
      </dsp:nvSpPr>
      <dsp:spPr>
        <a:xfrm>
          <a:off x="0" y="1754295"/>
          <a:ext cx="9481851" cy="730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78E2026-8416-45C9-9140-485727226676}">
      <dsp:nvSpPr>
        <dsp:cNvPr id="0" name=""/>
        <dsp:cNvSpPr/>
      </dsp:nvSpPr>
      <dsp:spPr>
        <a:xfrm>
          <a:off x="474092" y="1326254"/>
          <a:ext cx="6637295" cy="8560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0874" tIns="0" rIns="250874" bIns="0" numCol="1" spcCol="1270" anchor="ctr" anchorCtr="0">
          <a:noAutofit/>
        </a:bodyPr>
        <a:lstStyle/>
        <a:p>
          <a:pPr marL="0" lvl="0" indent="0" algn="l" defTabSz="1289050">
            <a:lnSpc>
              <a:spcPct val="90000"/>
            </a:lnSpc>
            <a:spcBef>
              <a:spcPct val="0"/>
            </a:spcBef>
            <a:spcAft>
              <a:spcPct val="35000"/>
            </a:spcAft>
            <a:buNone/>
          </a:pPr>
          <a:r>
            <a:rPr lang="en-US" sz="2900" kern="1200"/>
            <a:t>Will affect your IRMAA bracket for Medicare.</a:t>
          </a:r>
        </a:p>
      </dsp:txBody>
      <dsp:txXfrm>
        <a:off x="515882" y="1368044"/>
        <a:ext cx="6553715" cy="772500"/>
      </dsp:txXfrm>
    </dsp:sp>
    <dsp:sp modelId="{2F5C25FE-99F9-46E5-839E-24295EF6FB0C}">
      <dsp:nvSpPr>
        <dsp:cNvPr id="0" name=""/>
        <dsp:cNvSpPr/>
      </dsp:nvSpPr>
      <dsp:spPr>
        <a:xfrm>
          <a:off x="0" y="3069735"/>
          <a:ext cx="9481851" cy="21010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5897" tIns="604012" rIns="735897"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a:t>Business Development Companies (BDCs)</a:t>
          </a:r>
        </a:p>
        <a:p>
          <a:pPr marL="285750" lvl="1" indent="-285750" algn="l" defTabSz="1289050">
            <a:lnSpc>
              <a:spcPct val="90000"/>
            </a:lnSpc>
            <a:spcBef>
              <a:spcPct val="0"/>
            </a:spcBef>
            <a:spcAft>
              <a:spcPct val="15000"/>
            </a:spcAft>
            <a:buChar char="•"/>
          </a:pPr>
          <a:r>
            <a:rPr lang="en-US" sz="2900" kern="1200"/>
            <a:t>Master-Limited Partnerships (MLPs)</a:t>
          </a:r>
        </a:p>
        <a:p>
          <a:pPr marL="285750" lvl="1" indent="-285750" algn="l" defTabSz="1289050">
            <a:lnSpc>
              <a:spcPct val="90000"/>
            </a:lnSpc>
            <a:spcBef>
              <a:spcPct val="0"/>
            </a:spcBef>
            <a:spcAft>
              <a:spcPct val="15000"/>
            </a:spcAft>
            <a:buChar char="•"/>
          </a:pPr>
          <a:r>
            <a:rPr lang="en-US" sz="2900" kern="1200"/>
            <a:t>Real Estate Investment Trusts (REITs)</a:t>
          </a:r>
        </a:p>
      </dsp:txBody>
      <dsp:txXfrm>
        <a:off x="0" y="3069735"/>
        <a:ext cx="9481851" cy="2101050"/>
      </dsp:txXfrm>
    </dsp:sp>
    <dsp:sp modelId="{4FE10C52-92C9-4A6B-A97E-490A0B727A25}">
      <dsp:nvSpPr>
        <dsp:cNvPr id="0" name=""/>
        <dsp:cNvSpPr/>
      </dsp:nvSpPr>
      <dsp:spPr>
        <a:xfrm>
          <a:off x="474092" y="2641695"/>
          <a:ext cx="6637295" cy="8560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0874" tIns="0" rIns="250874" bIns="0" numCol="1" spcCol="1270" anchor="ctr" anchorCtr="0">
          <a:noAutofit/>
        </a:bodyPr>
        <a:lstStyle/>
        <a:p>
          <a:pPr marL="0" lvl="0" indent="0" algn="l" defTabSz="1289050">
            <a:lnSpc>
              <a:spcPct val="90000"/>
            </a:lnSpc>
            <a:spcBef>
              <a:spcPct val="0"/>
            </a:spcBef>
            <a:spcAft>
              <a:spcPct val="35000"/>
            </a:spcAft>
            <a:buNone/>
          </a:pPr>
          <a:r>
            <a:rPr lang="en-US" sz="2900" kern="1200"/>
            <a:t>Other tax-advantaged investments include investments such as:</a:t>
          </a:r>
        </a:p>
      </dsp:txBody>
      <dsp:txXfrm>
        <a:off x="515882" y="2683485"/>
        <a:ext cx="6553715"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3D4CE-8B12-41F8-A28C-640736284F0E}">
      <dsp:nvSpPr>
        <dsp:cNvPr id="0" name=""/>
        <dsp:cNvSpPr/>
      </dsp:nvSpPr>
      <dsp:spPr>
        <a:xfrm>
          <a:off x="0" y="1407"/>
          <a:ext cx="9554921"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208EE-DDBB-42E6-AC80-8CA0203731FB}">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9D491B-02CF-4953-892C-B711B58FF9D3}">
      <dsp:nvSpPr>
        <dsp:cNvPr id="0" name=""/>
        <dsp:cNvSpPr/>
      </dsp:nvSpPr>
      <dsp:spPr>
        <a:xfrm>
          <a:off x="692764" y="1407"/>
          <a:ext cx="8862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kern="1200"/>
            <a:t>What are your goals for your investments? Why?</a:t>
          </a:r>
        </a:p>
      </dsp:txBody>
      <dsp:txXfrm>
        <a:off x="692764" y="1407"/>
        <a:ext cx="8862156" cy="599796"/>
      </dsp:txXfrm>
    </dsp:sp>
    <dsp:sp modelId="{E741A43C-6985-484A-B127-2349A9E93101}">
      <dsp:nvSpPr>
        <dsp:cNvPr id="0" name=""/>
        <dsp:cNvSpPr/>
      </dsp:nvSpPr>
      <dsp:spPr>
        <a:xfrm>
          <a:off x="0" y="751152"/>
          <a:ext cx="9554921"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D5DD0-5B57-454D-8F1A-D0E6FB921A04}">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3FBD2A-574C-48AD-847F-4BABE5DA6D1C}">
      <dsp:nvSpPr>
        <dsp:cNvPr id="0" name=""/>
        <dsp:cNvSpPr/>
      </dsp:nvSpPr>
      <dsp:spPr>
        <a:xfrm>
          <a:off x="692764" y="751152"/>
          <a:ext cx="8862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kern="1200" dirty="0"/>
            <a:t>What is your current tax bracket and estimated future brackets? </a:t>
          </a:r>
          <a:r>
            <a:rPr lang="en-US" sz="1700" b="1" kern="1200" dirty="0"/>
            <a:t>Think long-term.</a:t>
          </a:r>
        </a:p>
      </dsp:txBody>
      <dsp:txXfrm>
        <a:off x="692764" y="751152"/>
        <a:ext cx="8862156" cy="599796"/>
      </dsp:txXfrm>
    </dsp:sp>
    <dsp:sp modelId="{F7FA49C0-644A-4785-BCE2-6F6899EC7D23}">
      <dsp:nvSpPr>
        <dsp:cNvPr id="0" name=""/>
        <dsp:cNvSpPr/>
      </dsp:nvSpPr>
      <dsp:spPr>
        <a:xfrm>
          <a:off x="0" y="1500898"/>
          <a:ext cx="9554921"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352E1-2BBE-4970-8402-7CD4B665FCD7}">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7417C0-01EA-4DA0-B34B-C606A46B1E4E}">
      <dsp:nvSpPr>
        <dsp:cNvPr id="0" name=""/>
        <dsp:cNvSpPr/>
      </dsp:nvSpPr>
      <dsp:spPr>
        <a:xfrm>
          <a:off x="692764" y="1500898"/>
          <a:ext cx="8862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kern="1200"/>
            <a:t>Do you have cash outside your IRA to pay the taxes on the conversion?</a:t>
          </a:r>
        </a:p>
      </dsp:txBody>
      <dsp:txXfrm>
        <a:off x="692764" y="1500898"/>
        <a:ext cx="8862156" cy="599796"/>
      </dsp:txXfrm>
    </dsp:sp>
    <dsp:sp modelId="{8EA7A23F-E3D4-422F-BDAD-993CCBF31A78}">
      <dsp:nvSpPr>
        <dsp:cNvPr id="0" name=""/>
        <dsp:cNvSpPr/>
      </dsp:nvSpPr>
      <dsp:spPr>
        <a:xfrm>
          <a:off x="0" y="2250643"/>
          <a:ext cx="9554921"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47DE1C-3D78-4318-B1AF-F32F104C8D7E}">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851241-A7CB-4FBB-A96A-171A990E6DE1}">
      <dsp:nvSpPr>
        <dsp:cNvPr id="0" name=""/>
        <dsp:cNvSpPr/>
      </dsp:nvSpPr>
      <dsp:spPr>
        <a:xfrm>
          <a:off x="692764" y="2250643"/>
          <a:ext cx="8862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kern="1200" dirty="0"/>
            <a:t>What are the Medicare IRMAA and NIIT brackets this year and how close are you to them? </a:t>
          </a:r>
          <a:r>
            <a:rPr lang="en-US" sz="1700" b="1" kern="1200" dirty="0"/>
            <a:t>Think long-term.</a:t>
          </a:r>
        </a:p>
      </dsp:txBody>
      <dsp:txXfrm>
        <a:off x="692764" y="2250643"/>
        <a:ext cx="8862156" cy="599796"/>
      </dsp:txXfrm>
    </dsp:sp>
    <dsp:sp modelId="{AF21CD1B-6D27-4946-917E-B4A6FEC8342A}">
      <dsp:nvSpPr>
        <dsp:cNvPr id="0" name=""/>
        <dsp:cNvSpPr/>
      </dsp:nvSpPr>
      <dsp:spPr>
        <a:xfrm>
          <a:off x="0" y="3000388"/>
          <a:ext cx="9554921"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33163-28AE-4195-8832-0D7B77F83693}">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4E24D7-01A0-4A9F-AB72-228E00E17E41}">
      <dsp:nvSpPr>
        <dsp:cNvPr id="0" name=""/>
        <dsp:cNvSpPr/>
      </dsp:nvSpPr>
      <dsp:spPr>
        <a:xfrm>
          <a:off x="692764" y="3000388"/>
          <a:ext cx="8862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kern="1200"/>
            <a:t>What are your other sources of income? Can you defer some?</a:t>
          </a:r>
        </a:p>
      </dsp:txBody>
      <dsp:txXfrm>
        <a:off x="692764" y="3000388"/>
        <a:ext cx="8862156" cy="599796"/>
      </dsp:txXfrm>
    </dsp:sp>
    <dsp:sp modelId="{F2158786-3444-4866-BB26-BA473DC1D61F}">
      <dsp:nvSpPr>
        <dsp:cNvPr id="0" name=""/>
        <dsp:cNvSpPr/>
      </dsp:nvSpPr>
      <dsp:spPr>
        <a:xfrm>
          <a:off x="0" y="3750134"/>
          <a:ext cx="9554921"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7C950E-DA1A-42F2-8DB7-AC9952E72337}">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8677A2-8BC6-4AE8-8CCF-C1767036E9B4}">
      <dsp:nvSpPr>
        <dsp:cNvPr id="0" name=""/>
        <dsp:cNvSpPr/>
      </dsp:nvSpPr>
      <dsp:spPr>
        <a:xfrm>
          <a:off x="692764" y="3750134"/>
          <a:ext cx="886215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90000"/>
            </a:lnSpc>
            <a:spcBef>
              <a:spcPct val="0"/>
            </a:spcBef>
            <a:spcAft>
              <a:spcPct val="35000"/>
            </a:spcAft>
            <a:buNone/>
          </a:pPr>
          <a:r>
            <a:rPr lang="en-US" sz="1700" kern="1200"/>
            <a:t>What are your other sources of expenses? Can you bunch them?</a:t>
          </a:r>
        </a:p>
      </dsp:txBody>
      <dsp:txXfrm>
        <a:off x="692764" y="3750134"/>
        <a:ext cx="8862156" cy="5997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ADB2B-9F35-4AE3-B56B-A3CC34721A31}"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990AB-A388-469D-B481-3F586A984F6F}" type="slidenum">
              <a:rPr lang="en-US" smtClean="0"/>
              <a:t>‹#›</a:t>
            </a:fld>
            <a:endParaRPr lang="en-US"/>
          </a:p>
        </p:txBody>
      </p:sp>
    </p:spTree>
    <p:extLst>
      <p:ext uri="{BB962C8B-B14F-4D97-AF65-F5344CB8AC3E}">
        <p14:creationId xmlns:p14="http://schemas.microsoft.com/office/powerpoint/2010/main" val="38896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F990AB-A388-469D-B481-3F586A984F6F}" type="slidenum">
              <a:rPr lang="en-US" smtClean="0"/>
              <a:t>3</a:t>
            </a:fld>
            <a:endParaRPr lang="en-US"/>
          </a:p>
        </p:txBody>
      </p:sp>
    </p:spTree>
    <p:extLst>
      <p:ext uri="{BB962C8B-B14F-4D97-AF65-F5344CB8AC3E}">
        <p14:creationId xmlns:p14="http://schemas.microsoft.com/office/powerpoint/2010/main" val="98243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hammer this home again, everything that comes out of a tax-deferred retirement account is taxed as ordinary income.</a:t>
            </a:r>
          </a:p>
        </p:txBody>
      </p:sp>
      <p:sp>
        <p:nvSpPr>
          <p:cNvPr id="4" name="Slide Number Placeholder 3"/>
          <p:cNvSpPr>
            <a:spLocks noGrp="1"/>
          </p:cNvSpPr>
          <p:nvPr>
            <p:ph type="sldNum" sz="quarter" idx="5"/>
          </p:nvPr>
        </p:nvSpPr>
        <p:spPr/>
        <p:txBody>
          <a:bodyPr/>
          <a:lstStyle/>
          <a:p>
            <a:fld id="{6C6077E7-B69D-44C5-BA2A-B99EFDCFFFA6}" type="slidenum">
              <a:rPr lang="en-US" smtClean="0"/>
              <a:t>10</a:t>
            </a:fld>
            <a:endParaRPr lang="en-US"/>
          </a:p>
        </p:txBody>
      </p:sp>
    </p:spTree>
    <p:extLst>
      <p:ext uri="{BB962C8B-B14F-4D97-AF65-F5344CB8AC3E}">
        <p14:creationId xmlns:p14="http://schemas.microsoft.com/office/powerpoint/2010/main" val="3304311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F990AB-A388-469D-B481-3F586A984F6F}" type="slidenum">
              <a:rPr lang="en-US" smtClean="0"/>
              <a:t>12</a:t>
            </a:fld>
            <a:endParaRPr lang="en-US"/>
          </a:p>
        </p:txBody>
      </p:sp>
    </p:spTree>
    <p:extLst>
      <p:ext uri="{BB962C8B-B14F-4D97-AF65-F5344CB8AC3E}">
        <p14:creationId xmlns:p14="http://schemas.microsoft.com/office/powerpoint/2010/main" val="121252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apologies for the business information on this slide. It comes with the flowchart. Please ignore it. I am not offering my services or making specific Roth recommendations. Your tax brackets, your goals, and your personal cash flows will affect your decisions.</a:t>
            </a:r>
          </a:p>
        </p:txBody>
      </p:sp>
      <p:sp>
        <p:nvSpPr>
          <p:cNvPr id="4" name="Slide Number Placeholder 3"/>
          <p:cNvSpPr>
            <a:spLocks noGrp="1"/>
          </p:cNvSpPr>
          <p:nvPr>
            <p:ph type="sldNum" sz="quarter" idx="5"/>
          </p:nvPr>
        </p:nvSpPr>
        <p:spPr/>
        <p:txBody>
          <a:bodyPr/>
          <a:lstStyle/>
          <a:p>
            <a:fld id="{59F990AB-A388-469D-B481-3F586A984F6F}" type="slidenum">
              <a:rPr lang="en-US" smtClean="0"/>
              <a:t>13</a:t>
            </a:fld>
            <a:endParaRPr lang="en-US"/>
          </a:p>
        </p:txBody>
      </p:sp>
    </p:spTree>
    <p:extLst>
      <p:ext uri="{BB962C8B-B14F-4D97-AF65-F5344CB8AC3E}">
        <p14:creationId xmlns:p14="http://schemas.microsoft.com/office/powerpoint/2010/main" val="275745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F990AB-A388-469D-B481-3F586A984F6F}" type="slidenum">
              <a:rPr lang="en-US" smtClean="0"/>
              <a:t>14</a:t>
            </a:fld>
            <a:endParaRPr lang="en-US"/>
          </a:p>
        </p:txBody>
      </p:sp>
    </p:spTree>
    <p:extLst>
      <p:ext uri="{BB962C8B-B14F-4D97-AF65-F5344CB8AC3E}">
        <p14:creationId xmlns:p14="http://schemas.microsoft.com/office/powerpoint/2010/main" val="377519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example of how this might work. Since we are discussing Roth conversions, I have not included Social Security strategies in our analysis. When you begin your Social Security benefits is an important decision with lifelong ramifications. But that is another class.</a:t>
            </a:r>
          </a:p>
          <a:p>
            <a:endParaRPr lang="en-US" dirty="0"/>
          </a:p>
          <a:p>
            <a:r>
              <a:rPr lang="en-US" dirty="0"/>
              <a:t>We’re going to a site called </a:t>
            </a:r>
            <a:r>
              <a:rPr lang="en-US" dirty="0" err="1"/>
              <a:t>Holistiplan</a:t>
            </a:r>
            <a:r>
              <a:rPr lang="en-US" dirty="0"/>
              <a:t> that about 25% of all financial planners are currently using for strategic tax planning. It allows us to discuss possible strategies to lower your lifetime tax burden and then confer with your CPA for implementation.</a:t>
            </a:r>
          </a:p>
        </p:txBody>
      </p:sp>
      <p:sp>
        <p:nvSpPr>
          <p:cNvPr id="4" name="Slide Number Placeholder 3"/>
          <p:cNvSpPr>
            <a:spLocks noGrp="1"/>
          </p:cNvSpPr>
          <p:nvPr>
            <p:ph type="sldNum" sz="quarter" idx="5"/>
          </p:nvPr>
        </p:nvSpPr>
        <p:spPr/>
        <p:txBody>
          <a:bodyPr/>
          <a:lstStyle/>
          <a:p>
            <a:fld id="{59F990AB-A388-469D-B481-3F586A984F6F}" type="slidenum">
              <a:rPr lang="en-US" smtClean="0"/>
              <a:t>16</a:t>
            </a:fld>
            <a:endParaRPr lang="en-US"/>
          </a:p>
        </p:txBody>
      </p:sp>
    </p:spTree>
    <p:extLst>
      <p:ext uri="{BB962C8B-B14F-4D97-AF65-F5344CB8AC3E}">
        <p14:creationId xmlns:p14="http://schemas.microsoft.com/office/powerpoint/2010/main" val="273889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F990AB-A388-469D-B481-3F586A984F6F}" type="slidenum">
              <a:rPr lang="en-US" smtClean="0"/>
              <a:t>25</a:t>
            </a:fld>
            <a:endParaRPr lang="en-US"/>
          </a:p>
        </p:txBody>
      </p:sp>
    </p:spTree>
    <p:extLst>
      <p:ext uri="{BB962C8B-B14F-4D97-AF65-F5344CB8AC3E}">
        <p14:creationId xmlns:p14="http://schemas.microsoft.com/office/powerpoint/2010/main" val="368755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p:txBody>
      </p:sp>
      <p:sp>
        <p:nvSpPr>
          <p:cNvPr id="4" name="Slide Number Placeholder 3"/>
          <p:cNvSpPr>
            <a:spLocks noGrp="1"/>
          </p:cNvSpPr>
          <p:nvPr>
            <p:ph type="sldNum" sz="quarter" idx="5"/>
          </p:nvPr>
        </p:nvSpPr>
        <p:spPr/>
        <p:txBody>
          <a:bodyPr/>
          <a:lstStyle/>
          <a:p>
            <a:fld id="{59F990AB-A388-469D-B481-3F586A984F6F}" type="slidenum">
              <a:rPr lang="en-US" smtClean="0"/>
              <a:t>27</a:t>
            </a:fld>
            <a:endParaRPr lang="en-US"/>
          </a:p>
        </p:txBody>
      </p:sp>
    </p:spTree>
    <p:extLst>
      <p:ext uri="{BB962C8B-B14F-4D97-AF65-F5344CB8AC3E}">
        <p14:creationId xmlns:p14="http://schemas.microsoft.com/office/powerpoint/2010/main" val="22212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A26C119-251D-4547-BDA1-2FE817FEAD32}" type="slidenum">
              <a:rPr lang="en-US" smtClean="0"/>
              <a:t>30</a:t>
            </a:fld>
            <a:endParaRPr lang="en-US"/>
          </a:p>
        </p:txBody>
      </p:sp>
    </p:spTree>
    <p:extLst>
      <p:ext uri="{BB962C8B-B14F-4D97-AF65-F5344CB8AC3E}">
        <p14:creationId xmlns:p14="http://schemas.microsoft.com/office/powerpoint/2010/main" val="2461810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SLIDE N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23F5-38C5-1F48-8F9E-D205D1DC7F4C}"/>
              </a:ext>
            </a:extLst>
          </p:cNvPr>
          <p:cNvSpPr>
            <a:spLocks noGrp="1"/>
          </p:cNvSpPr>
          <p:nvPr>
            <p:ph type="title" hasCustomPrompt="1"/>
          </p:nvPr>
        </p:nvSpPr>
        <p:spPr/>
        <p:txBody>
          <a:bodyPr>
            <a:normAutofit/>
          </a:bodyPr>
          <a:lstStyle>
            <a:lvl1pPr>
              <a:defRPr sz="4400" b="1">
                <a:solidFill>
                  <a:srgbClr val="002445"/>
                </a:solidFill>
                <a:latin typeface="Arial" panose="020B0604020202020204" pitchFamily="34" charset="0"/>
                <a:cs typeface="Arial" panose="020B0604020202020204" pitchFamily="34" charset="0"/>
              </a:defRPr>
            </a:lvl1pPr>
          </a:lstStyle>
          <a:p>
            <a:r>
              <a:rPr lang="en-US" dirty="0"/>
              <a:t>Text to enter slide title</a:t>
            </a:r>
          </a:p>
        </p:txBody>
      </p:sp>
      <p:sp>
        <p:nvSpPr>
          <p:cNvPr id="3" name="Content Placeholder 2">
            <a:extLst>
              <a:ext uri="{FF2B5EF4-FFF2-40B4-BE49-F238E27FC236}">
                <a16:creationId xmlns:a16="http://schemas.microsoft.com/office/drawing/2014/main" id="{D44853F7-4A9E-5466-1788-AE74F198C255}"/>
              </a:ext>
            </a:extLst>
          </p:cNvPr>
          <p:cNvSpPr>
            <a:spLocks noGrp="1"/>
          </p:cNvSpPr>
          <p:nvPr>
            <p:ph idx="1"/>
          </p:nvPr>
        </p:nvSpPr>
        <p:spPr>
          <a:xfrm>
            <a:off x="845002" y="1795054"/>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4C7203B6-0C06-908F-0573-F0EBEC19A96D}"/>
              </a:ext>
            </a:extLst>
          </p:cNvPr>
          <p:cNvPicPr>
            <a:picLocks noChangeAspect="1"/>
          </p:cNvPicPr>
          <p:nvPr userDrawn="1"/>
        </p:nvPicPr>
        <p:blipFill>
          <a:blip r:embed="rId2"/>
          <a:stretch>
            <a:fillRect/>
          </a:stretch>
        </p:blipFill>
        <p:spPr>
          <a:xfrm>
            <a:off x="10091398" y="4837468"/>
            <a:ext cx="2095682" cy="2034716"/>
          </a:xfrm>
          <a:prstGeom prst="rect">
            <a:avLst/>
          </a:prstGeom>
        </p:spPr>
      </p:pic>
    </p:spTree>
    <p:extLst>
      <p:ext uri="{BB962C8B-B14F-4D97-AF65-F5344CB8AC3E}">
        <p14:creationId xmlns:p14="http://schemas.microsoft.com/office/powerpoint/2010/main" val="2297427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1" y="1431608"/>
            <a:ext cx="1057911" cy="3902393"/>
          </a:xfrm>
          <a:prstGeom prst="rect">
            <a:avLst/>
          </a:prstGeom>
        </p:spPr>
      </p:pic>
      <p:sp>
        <p:nvSpPr>
          <p:cNvPr id="7"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pPr defTabSz="457200">
              <a:defRPr/>
            </a:pPr>
            <a:fld id="{D22C6722-3C2F-4848-B4F2-F0D2030C0D10}" type="slidenum">
              <a:rPr lang="en-US" smtClean="0">
                <a:solidFill>
                  <a:prstClr val="white"/>
                </a:solidFill>
              </a:rPr>
              <a:pPr defTabSz="457200">
                <a:defRPr/>
              </a:pPr>
              <a:t>‹#›</a:t>
            </a:fld>
            <a:endParaRPr lang="en-US" dirty="0">
              <a:solidFill>
                <a:prstClr val="white"/>
              </a:solidFill>
            </a:endParaRPr>
          </a:p>
        </p:txBody>
      </p:sp>
      <p:sp>
        <p:nvSpPr>
          <p:cNvPr id="9"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pPr defTabSz="457200">
              <a:defRPr/>
            </a:pPr>
            <a:r>
              <a:rPr lang="en-US">
                <a:solidFill>
                  <a:srgbClr val="00458A"/>
                </a:solidFill>
              </a:rPr>
              <a:t>Maryland Education Series, September, 2022  </a:t>
            </a:r>
            <a:endParaRPr lang="en-US" sz="1400" dirty="0">
              <a:solidFill>
                <a:srgbClr val="00458A"/>
              </a:solidFill>
            </a:endParaRPr>
          </a:p>
        </p:txBody>
      </p:sp>
      <p:sp>
        <p:nvSpPr>
          <p:cNvPr id="14"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defTabSz="457200">
              <a:defRPr/>
            </a:pPr>
            <a:fld id="{ACA24FBF-536C-4D09-9B9F-2FC21168403B}" type="datetime1">
              <a:rPr lang="en-US" smtClean="0">
                <a:solidFill>
                  <a:prstClr val="black">
                    <a:tint val="75000"/>
                  </a:prstClr>
                </a:solidFill>
              </a:rPr>
              <a:pPr defTabSz="457200">
                <a:defRPr/>
              </a:pPr>
              <a:t>3/20/25</a:t>
            </a:fld>
            <a:endParaRPr lang="en-US" dirty="0">
              <a:solidFill>
                <a:prstClr val="black">
                  <a:tint val="75000"/>
                </a:prstClr>
              </a:solidFill>
            </a:endParaRPr>
          </a:p>
        </p:txBody>
      </p:sp>
      <p:sp>
        <p:nvSpPr>
          <p:cNvPr id="15" name="Subtitle 2"/>
          <p:cNvSpPr>
            <a:spLocks noGrp="1"/>
          </p:cNvSpPr>
          <p:nvPr>
            <p:ph type="subTitle" idx="1" hasCustomPrompt="1"/>
          </p:nvPr>
        </p:nvSpPr>
        <p:spPr>
          <a:xfrm>
            <a:off x="1570182" y="1644058"/>
            <a:ext cx="10452485" cy="330894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Text</a:t>
            </a:r>
          </a:p>
          <a:p>
            <a:r>
              <a:rPr lang="en-US" dirty="0"/>
              <a:t>Instructor</a:t>
            </a:r>
          </a:p>
          <a:p>
            <a:r>
              <a:rPr lang="en-US" dirty="0"/>
              <a:t>Date</a:t>
            </a:r>
          </a:p>
        </p:txBody>
      </p:sp>
      <p:cxnSp>
        <p:nvCxnSpPr>
          <p:cNvPr id="11" name="Straight Connector 10"/>
          <p:cNvCxnSpPr/>
          <p:nvPr userDrawn="1"/>
        </p:nvCxnSpPr>
        <p:spPr>
          <a:xfrm>
            <a:off x="1557867" y="15443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229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24000" y="1431608"/>
            <a:ext cx="10668000" cy="5426393"/>
          </a:xfrm>
        </p:spPr>
        <p:txBody>
          <a:bodyPr/>
          <a:lstStyle>
            <a:lvl1pPr>
              <a:defRPr b="0" i="0" baseline="0">
                <a:solidFill>
                  <a:schemeClr val="tx1"/>
                </a:solidFill>
                <a:latin typeface="+mn-lt"/>
              </a:defRPr>
            </a:lvl1pPr>
            <a:lvl4pPr>
              <a:defRPr/>
            </a:lvl4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9"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pPr defTabSz="457200">
              <a:defRPr/>
            </a:pPr>
            <a:fld id="{D22C6722-3C2F-4848-B4F2-F0D2030C0D10}" type="slidenum">
              <a:rPr lang="en-US" smtClean="0">
                <a:solidFill>
                  <a:prstClr val="white"/>
                </a:solidFill>
              </a:rPr>
              <a:pPr defTabSz="457200">
                <a:defRPr/>
              </a:pPr>
              <a:t>‹#›</a:t>
            </a:fld>
            <a:endParaRPr lang="en-US" dirty="0">
              <a:solidFill>
                <a:prstClr val="white"/>
              </a:solidFill>
            </a:endParaRPr>
          </a:p>
        </p:txBody>
      </p:sp>
      <p:sp>
        <p:nvSpPr>
          <p:cNvPr id="10"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pPr defTabSz="457200">
              <a:defRPr/>
            </a:pPr>
            <a:r>
              <a:rPr lang="en-US" sz="2400">
                <a:solidFill>
                  <a:srgbClr val="00458A"/>
                </a:solidFill>
                <a:ea typeface="ヒラギノ角ゴ Pro W3" pitchFamily="60" charset="-128"/>
              </a:rPr>
              <a:t>Maryland Education Series, September, 2022  </a:t>
            </a:r>
            <a:endParaRPr lang="en-US" dirty="0">
              <a:solidFill>
                <a:srgbClr val="00458A"/>
              </a:solidFill>
              <a:ea typeface="ヒラギノ角ゴ Pro W3" pitchFamily="60" charset="-128"/>
            </a:endParaRPr>
          </a:p>
        </p:txBody>
      </p:sp>
      <p:sp>
        <p:nvSpPr>
          <p:cNvPr id="11"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defTabSz="457200">
              <a:defRPr/>
            </a:pPr>
            <a:fld id="{E6A46A79-4FA7-4445-925B-2971868819FA}" type="datetime1">
              <a:rPr lang="en-US" smtClean="0">
                <a:solidFill>
                  <a:prstClr val="black">
                    <a:tint val="75000"/>
                  </a:prstClr>
                </a:solidFill>
              </a:rPr>
              <a:pPr defTabSz="457200">
                <a:defRPr/>
              </a:pPr>
              <a:t>3/20/25</a:t>
            </a:fld>
            <a:endParaRPr lang="en-US" dirty="0">
              <a:solidFill>
                <a:prstClr val="black">
                  <a:tint val="75000"/>
                </a:prstClr>
              </a:solidFill>
            </a:endParaRPr>
          </a:p>
        </p:txBody>
      </p:sp>
    </p:spTree>
    <p:extLst>
      <p:ext uri="{BB962C8B-B14F-4D97-AF65-F5344CB8AC3E}">
        <p14:creationId xmlns:p14="http://schemas.microsoft.com/office/powerpoint/2010/main" val="2038941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0" y="1508760"/>
            <a:ext cx="52832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1" y="1431608"/>
            <a:ext cx="1057911" cy="3902393"/>
          </a:xfrm>
          <a:prstGeom prst="rect">
            <a:avLst/>
          </a:prstGeom>
        </p:spPr>
      </p:pic>
      <p:sp>
        <p:nvSpPr>
          <p:cNvPr id="14" name="Content Placeholder 2"/>
          <p:cNvSpPr>
            <a:spLocks noGrp="1"/>
          </p:cNvSpPr>
          <p:nvPr>
            <p:ph sz="half" idx="13" hasCustomPrompt="1"/>
          </p:nvPr>
        </p:nvSpPr>
        <p:spPr>
          <a:xfrm>
            <a:off x="6807200" y="1508760"/>
            <a:ext cx="5384800" cy="534924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pPr defTabSz="457200">
              <a:defRPr/>
            </a:pPr>
            <a:fld id="{D22C6722-3C2F-4848-B4F2-F0D2030C0D10}" type="slidenum">
              <a:rPr lang="en-US" smtClean="0">
                <a:solidFill>
                  <a:prstClr val="white"/>
                </a:solidFill>
              </a:rPr>
              <a:pPr defTabSz="457200">
                <a:defRPr/>
              </a:pPr>
              <a:t>‹#›</a:t>
            </a:fld>
            <a:endParaRPr lang="en-US" dirty="0">
              <a:solidFill>
                <a:prstClr val="white"/>
              </a:solidFill>
            </a:endParaRPr>
          </a:p>
        </p:txBody>
      </p:sp>
      <p:sp>
        <p:nvSpPr>
          <p:cNvPr id="12"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pPr defTabSz="457200">
              <a:defRPr/>
            </a:pPr>
            <a:r>
              <a:rPr lang="en-US" sz="2400">
                <a:solidFill>
                  <a:srgbClr val="00458A"/>
                </a:solidFill>
                <a:ea typeface="ヒラギノ角ゴ Pro W3" pitchFamily="60" charset="-128"/>
              </a:rPr>
              <a:t>Maryland Education Series, September, 2022  </a:t>
            </a:r>
            <a:endParaRPr lang="en-US" dirty="0">
              <a:solidFill>
                <a:srgbClr val="00458A"/>
              </a:solidFill>
              <a:ea typeface="ヒラギノ角ゴ Pro W3" pitchFamily="60" charset="-128"/>
            </a:endParaRPr>
          </a:p>
        </p:txBody>
      </p:sp>
      <p:sp>
        <p:nvSpPr>
          <p:cNvPr id="13"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defTabSz="457200">
              <a:defRPr/>
            </a:pPr>
            <a:fld id="{C653530C-6098-4B81-8242-E1A0156CB83C}" type="datetime1">
              <a:rPr lang="en-US" smtClean="0">
                <a:solidFill>
                  <a:prstClr val="black">
                    <a:tint val="75000"/>
                  </a:prstClr>
                </a:solidFill>
              </a:rPr>
              <a:pPr defTabSz="457200">
                <a:defRPr/>
              </a:pPr>
              <a:t>3/20/25</a:t>
            </a:fld>
            <a:endParaRPr lang="en-US" dirty="0">
              <a:solidFill>
                <a:prstClr val="black">
                  <a:tint val="75000"/>
                </a:prstClr>
              </a:solidFill>
            </a:endParaRPr>
          </a:p>
        </p:txBody>
      </p:sp>
    </p:spTree>
    <p:extLst>
      <p:ext uri="{BB962C8B-B14F-4D97-AF65-F5344CB8AC3E}">
        <p14:creationId xmlns:p14="http://schemas.microsoft.com/office/powerpoint/2010/main" val="2191553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with side treatm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1" y="1431608"/>
            <a:ext cx="1057911" cy="3902393"/>
          </a:xfrm>
          <a:prstGeom prst="rect">
            <a:avLst/>
          </a:prstGeom>
        </p:spPr>
      </p:pic>
      <p:sp>
        <p:nvSpPr>
          <p:cNvPr id="8"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10"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pPr defTabSz="457200">
              <a:defRPr/>
            </a:pPr>
            <a:fld id="{D22C6722-3C2F-4848-B4F2-F0D2030C0D10}" type="slidenum">
              <a:rPr lang="en-US" smtClean="0">
                <a:solidFill>
                  <a:prstClr val="white"/>
                </a:solidFill>
              </a:rPr>
              <a:pPr defTabSz="457200">
                <a:defRPr/>
              </a:pPr>
              <a:t>‹#›</a:t>
            </a:fld>
            <a:endParaRPr lang="en-US" dirty="0">
              <a:solidFill>
                <a:prstClr val="white"/>
              </a:solidFill>
            </a:endParaRPr>
          </a:p>
        </p:txBody>
      </p:sp>
      <p:sp>
        <p:nvSpPr>
          <p:cNvPr id="11"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pPr defTabSz="457200">
              <a:defRPr/>
            </a:pPr>
            <a:r>
              <a:rPr lang="en-US" sz="2400">
                <a:solidFill>
                  <a:srgbClr val="00458A"/>
                </a:solidFill>
                <a:ea typeface="ヒラギノ角ゴ Pro W3" pitchFamily="60" charset="-128"/>
              </a:rPr>
              <a:t>Maryland Education Series, September, 2022  </a:t>
            </a:r>
            <a:endParaRPr lang="en-US" dirty="0">
              <a:solidFill>
                <a:srgbClr val="00458A"/>
              </a:solidFill>
              <a:ea typeface="ヒラギノ角ゴ Pro W3" pitchFamily="60" charset="-128"/>
            </a:endParaRPr>
          </a:p>
        </p:txBody>
      </p:sp>
      <p:sp>
        <p:nvSpPr>
          <p:cNvPr id="12"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defTabSz="457200">
              <a:defRPr/>
            </a:pPr>
            <a:fld id="{ADD965BB-C064-4297-875E-C15CF4C88BA8}" type="datetime1">
              <a:rPr lang="en-US" smtClean="0">
                <a:solidFill>
                  <a:prstClr val="black">
                    <a:tint val="75000"/>
                  </a:prstClr>
                </a:solidFill>
              </a:rPr>
              <a:pPr defTabSz="457200">
                <a:defRPr/>
              </a:pPr>
              <a:t>3/20/25</a:t>
            </a:fld>
            <a:endParaRPr lang="en-US" dirty="0">
              <a:solidFill>
                <a:prstClr val="black">
                  <a:tint val="75000"/>
                </a:prstClr>
              </a:solidFill>
            </a:endParaRPr>
          </a:p>
        </p:txBody>
      </p:sp>
    </p:spTree>
    <p:extLst>
      <p:ext uri="{BB962C8B-B14F-4D97-AF65-F5344CB8AC3E}">
        <p14:creationId xmlns:p14="http://schemas.microsoft.com/office/powerpoint/2010/main" val="323987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223F5-38C5-1F48-8F9E-D205D1DC7F4C}"/>
              </a:ext>
            </a:extLst>
          </p:cNvPr>
          <p:cNvSpPr>
            <a:spLocks noGrp="1"/>
          </p:cNvSpPr>
          <p:nvPr>
            <p:ph type="title" hasCustomPrompt="1"/>
          </p:nvPr>
        </p:nvSpPr>
        <p:spPr/>
        <p:txBody>
          <a:bodyPr>
            <a:normAutofit/>
          </a:bodyPr>
          <a:lstStyle>
            <a:lvl1pPr>
              <a:defRPr sz="4400" b="1">
                <a:solidFill>
                  <a:srgbClr val="002445"/>
                </a:solidFill>
                <a:latin typeface="Arial" panose="020B0604020202020204" pitchFamily="34" charset="0"/>
                <a:cs typeface="Arial" panose="020B0604020202020204" pitchFamily="34" charset="0"/>
              </a:defRPr>
            </a:lvl1pPr>
          </a:lstStyle>
          <a:p>
            <a:r>
              <a:rPr lang="en-US" dirty="0"/>
              <a:t>Text to enter slide title</a:t>
            </a:r>
          </a:p>
        </p:txBody>
      </p:sp>
      <p:sp>
        <p:nvSpPr>
          <p:cNvPr id="3" name="Content Placeholder 2">
            <a:extLst>
              <a:ext uri="{FF2B5EF4-FFF2-40B4-BE49-F238E27FC236}">
                <a16:creationId xmlns:a16="http://schemas.microsoft.com/office/drawing/2014/main" id="{D44853F7-4A9E-5466-1788-AE74F198C255}"/>
              </a:ext>
            </a:extLst>
          </p:cNvPr>
          <p:cNvSpPr>
            <a:spLocks noGrp="1"/>
          </p:cNvSpPr>
          <p:nvPr>
            <p:ph idx="1"/>
          </p:nvPr>
        </p:nvSpPr>
        <p:spPr>
          <a:xfrm>
            <a:off x="845002" y="1795054"/>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4C7203B6-0C06-908F-0573-F0EBEC19A96D}"/>
              </a:ext>
            </a:extLst>
          </p:cNvPr>
          <p:cNvPicPr>
            <a:picLocks noChangeAspect="1"/>
          </p:cNvPicPr>
          <p:nvPr userDrawn="1"/>
        </p:nvPicPr>
        <p:blipFill>
          <a:blip r:embed="rId2"/>
          <a:stretch>
            <a:fillRect/>
          </a:stretch>
        </p:blipFill>
        <p:spPr>
          <a:xfrm>
            <a:off x="10091398" y="4837468"/>
            <a:ext cx="2095682" cy="2034716"/>
          </a:xfrm>
          <a:prstGeom prst="rect">
            <a:avLst/>
          </a:prstGeom>
        </p:spPr>
      </p:pic>
      <p:sp>
        <p:nvSpPr>
          <p:cNvPr id="4" name="Oval 3">
            <a:extLst>
              <a:ext uri="{FF2B5EF4-FFF2-40B4-BE49-F238E27FC236}">
                <a16:creationId xmlns:a16="http://schemas.microsoft.com/office/drawing/2014/main" id="{23122631-EFF4-3C00-FFBB-47AB2AD90643}"/>
              </a:ext>
            </a:extLst>
          </p:cNvPr>
          <p:cNvSpPr/>
          <p:nvPr userDrawn="1"/>
        </p:nvSpPr>
        <p:spPr>
          <a:xfrm>
            <a:off x="11361424" y="56470"/>
            <a:ext cx="570155" cy="34747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06430641-D472-D465-25C8-3274865D14EC}"/>
              </a:ext>
            </a:extLst>
          </p:cNvPr>
          <p:cNvSpPr txBox="1">
            <a:spLocks/>
          </p:cNvSpPr>
          <p:nvPr userDrawn="1"/>
        </p:nvSpPr>
        <p:spPr bwMode="white">
          <a:xfrm>
            <a:off x="11354169" y="4134"/>
            <a:ext cx="570155" cy="457200"/>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7C7DEAE-B1FF-4F0D-9790-23B38FF51CAA}" type="slidenum">
              <a:rPr lang="en-US" sz="1800" b="1" smtClean="0">
                <a:solidFill>
                  <a:schemeClr val="tx1"/>
                </a:solidFill>
              </a:rPr>
              <a:pPr algn="ctr"/>
              <a:t>‹#›</a:t>
            </a:fld>
            <a:endParaRPr lang="en-US" sz="1800" b="1" dirty="0">
              <a:solidFill>
                <a:schemeClr val="tx1"/>
              </a:solidFill>
            </a:endParaRPr>
          </a:p>
        </p:txBody>
      </p:sp>
    </p:spTree>
    <p:extLst>
      <p:ext uri="{BB962C8B-B14F-4D97-AF65-F5344CB8AC3E}">
        <p14:creationId xmlns:p14="http://schemas.microsoft.com/office/powerpoint/2010/main" val="34047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2 Content &amp;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839C-697D-688C-FD1C-FDE9C1E66A0C}"/>
              </a:ext>
            </a:extLst>
          </p:cNvPr>
          <p:cNvSpPr>
            <a:spLocks noGrp="1"/>
          </p:cNvSpPr>
          <p:nvPr>
            <p:ph type="title"/>
          </p:nvPr>
        </p:nvSpPr>
        <p:spPr>
          <a:xfrm>
            <a:off x="834116" y="457200"/>
            <a:ext cx="10515600" cy="1325563"/>
          </a:xfrm>
        </p:spPr>
        <p:txBody>
          <a:bodyPr/>
          <a:lstStyle>
            <a:lvl1pPr algn="ctr">
              <a:defRPr b="1">
                <a:solidFill>
                  <a:srgbClr val="00244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6679785-2C51-D864-D65B-AA8CAE6C1142}"/>
              </a:ext>
            </a:extLst>
          </p:cNvPr>
          <p:cNvSpPr>
            <a:spLocks noGrp="1"/>
          </p:cNvSpPr>
          <p:nvPr>
            <p:ph sz="half" idx="1"/>
          </p:nvPr>
        </p:nvSpPr>
        <p:spPr>
          <a:xfrm>
            <a:off x="848988" y="178521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96A698-CCBD-3503-C1AF-88CC003CE587}"/>
              </a:ext>
            </a:extLst>
          </p:cNvPr>
          <p:cNvSpPr>
            <a:spLocks noGrp="1"/>
          </p:cNvSpPr>
          <p:nvPr>
            <p:ph sz="half" idx="2"/>
          </p:nvPr>
        </p:nvSpPr>
        <p:spPr>
          <a:xfrm>
            <a:off x="6192160" y="1785093"/>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AF257DF-11FC-8F55-1E8D-6132A48084D1}"/>
              </a:ext>
            </a:extLst>
          </p:cNvPr>
          <p:cNvPicPr>
            <a:picLocks noChangeAspect="1"/>
          </p:cNvPicPr>
          <p:nvPr userDrawn="1"/>
        </p:nvPicPr>
        <p:blipFill>
          <a:blip r:embed="rId2"/>
          <a:stretch>
            <a:fillRect/>
          </a:stretch>
        </p:blipFill>
        <p:spPr>
          <a:xfrm>
            <a:off x="10091398" y="4837468"/>
            <a:ext cx="2095682" cy="2034716"/>
          </a:xfrm>
          <a:prstGeom prst="rect">
            <a:avLst/>
          </a:prstGeom>
        </p:spPr>
      </p:pic>
      <p:sp>
        <p:nvSpPr>
          <p:cNvPr id="17" name="Oval 16">
            <a:extLst>
              <a:ext uri="{FF2B5EF4-FFF2-40B4-BE49-F238E27FC236}">
                <a16:creationId xmlns:a16="http://schemas.microsoft.com/office/drawing/2014/main" id="{B22D55A7-A9EC-9D52-69EB-A9C5E84F355A}"/>
              </a:ext>
            </a:extLst>
          </p:cNvPr>
          <p:cNvSpPr/>
          <p:nvPr userDrawn="1"/>
        </p:nvSpPr>
        <p:spPr>
          <a:xfrm>
            <a:off x="11361424" y="56470"/>
            <a:ext cx="570155" cy="34747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a:extLst>
              <a:ext uri="{FF2B5EF4-FFF2-40B4-BE49-F238E27FC236}">
                <a16:creationId xmlns:a16="http://schemas.microsoft.com/office/drawing/2014/main" id="{59CE66D4-ABE9-7A85-5585-CB9099F33D10}"/>
              </a:ext>
            </a:extLst>
          </p:cNvPr>
          <p:cNvSpPr txBox="1">
            <a:spLocks/>
          </p:cNvSpPr>
          <p:nvPr userDrawn="1"/>
        </p:nvSpPr>
        <p:spPr bwMode="white">
          <a:xfrm>
            <a:off x="11354169" y="4134"/>
            <a:ext cx="570155" cy="457200"/>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7C7DEAE-B1FF-4F0D-9790-23B38FF51CAA}" type="slidenum">
              <a:rPr lang="en-US" sz="1800" b="1" smtClean="0">
                <a:solidFill>
                  <a:schemeClr val="tx1"/>
                </a:solidFill>
              </a:rPr>
              <a:pPr algn="ctr"/>
              <a:t>‹#›</a:t>
            </a:fld>
            <a:endParaRPr lang="en-US" sz="1800" b="1" dirty="0">
              <a:solidFill>
                <a:schemeClr val="tx1"/>
              </a:solidFill>
            </a:endParaRPr>
          </a:p>
        </p:txBody>
      </p:sp>
    </p:spTree>
    <p:extLst>
      <p:ext uri="{BB962C8B-B14F-4D97-AF65-F5344CB8AC3E}">
        <p14:creationId xmlns:p14="http://schemas.microsoft.com/office/powerpoint/2010/main" val="179240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D278-935D-575B-1207-811ADD94851A}"/>
              </a:ext>
            </a:extLst>
          </p:cNvPr>
          <p:cNvSpPr>
            <a:spLocks noGrp="1"/>
          </p:cNvSpPr>
          <p:nvPr>
            <p:ph type="title"/>
          </p:nvPr>
        </p:nvSpPr>
        <p:spPr>
          <a:xfrm>
            <a:off x="822960" y="454919"/>
            <a:ext cx="10515600" cy="1325563"/>
          </a:xfrm>
        </p:spPr>
        <p:txBody>
          <a:bodyPr>
            <a:normAutofit/>
          </a:bodyPr>
          <a:lstStyle>
            <a:lvl1pPr algn="ctr" defTabSz="914400" rtl="0" eaLnBrk="1" latinLnBrk="0" hangingPunct="1">
              <a:lnSpc>
                <a:spcPct val="90000"/>
              </a:lnSpc>
              <a:spcBef>
                <a:spcPct val="0"/>
              </a:spcBef>
              <a:buNone/>
              <a:defRPr lang="en-US" sz="4400" b="1" kern="1200" dirty="0">
                <a:solidFill>
                  <a:srgbClr val="002445"/>
                </a:solidFill>
                <a:latin typeface="Arial" panose="020B0604020202020204" pitchFamily="34" charset="0"/>
                <a:ea typeface="+mj-ea"/>
                <a:cs typeface="Arial" panose="020B06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8DC62D34-21A1-AC08-E29E-FBB2A852ABD2}"/>
              </a:ext>
            </a:extLst>
          </p:cNvPr>
          <p:cNvPicPr>
            <a:picLocks noChangeAspect="1"/>
          </p:cNvPicPr>
          <p:nvPr userDrawn="1"/>
        </p:nvPicPr>
        <p:blipFill>
          <a:blip r:embed="rId2"/>
          <a:stretch>
            <a:fillRect/>
          </a:stretch>
        </p:blipFill>
        <p:spPr>
          <a:xfrm>
            <a:off x="10091398" y="4837468"/>
            <a:ext cx="2095682" cy="2034716"/>
          </a:xfrm>
          <a:prstGeom prst="rect">
            <a:avLst/>
          </a:prstGeom>
        </p:spPr>
      </p:pic>
      <p:sp>
        <p:nvSpPr>
          <p:cNvPr id="15" name="Oval 14">
            <a:extLst>
              <a:ext uri="{FF2B5EF4-FFF2-40B4-BE49-F238E27FC236}">
                <a16:creationId xmlns:a16="http://schemas.microsoft.com/office/drawing/2014/main" id="{1027BA70-BA6C-F557-9BA6-18BFD323F0D8}"/>
              </a:ext>
            </a:extLst>
          </p:cNvPr>
          <p:cNvSpPr/>
          <p:nvPr userDrawn="1"/>
        </p:nvSpPr>
        <p:spPr>
          <a:xfrm>
            <a:off x="11361424" y="56470"/>
            <a:ext cx="570155" cy="34747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E8098D5C-C63C-765E-5226-49CAD11EEA2B}"/>
              </a:ext>
            </a:extLst>
          </p:cNvPr>
          <p:cNvSpPr txBox="1">
            <a:spLocks/>
          </p:cNvSpPr>
          <p:nvPr userDrawn="1"/>
        </p:nvSpPr>
        <p:spPr bwMode="white">
          <a:xfrm>
            <a:off x="11354169" y="4134"/>
            <a:ext cx="570155" cy="457200"/>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7C7DEAE-B1FF-4F0D-9790-23B38FF51CAA}" type="slidenum">
              <a:rPr lang="en-US" sz="1800" b="1" smtClean="0">
                <a:solidFill>
                  <a:schemeClr val="tx1"/>
                </a:solidFill>
              </a:rPr>
              <a:pPr algn="ctr"/>
              <a:t>‹#›</a:t>
            </a:fld>
            <a:endParaRPr lang="en-US" sz="1800" b="1" dirty="0">
              <a:solidFill>
                <a:schemeClr val="tx1"/>
              </a:solidFill>
            </a:endParaRPr>
          </a:p>
        </p:txBody>
      </p:sp>
    </p:spTree>
    <p:extLst>
      <p:ext uri="{BB962C8B-B14F-4D97-AF65-F5344CB8AC3E}">
        <p14:creationId xmlns:p14="http://schemas.microsoft.com/office/powerpoint/2010/main" val="6645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PYP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2DC04-92BC-DE5D-930A-C0D2E80223B5}"/>
              </a:ext>
            </a:extLst>
          </p:cNvPr>
          <p:cNvPicPr>
            <a:picLocks noChangeAspect="1"/>
          </p:cNvPicPr>
          <p:nvPr userDrawn="1"/>
        </p:nvPicPr>
        <p:blipFill>
          <a:blip r:embed="rId2"/>
          <a:stretch>
            <a:fillRect/>
          </a:stretch>
        </p:blipFill>
        <p:spPr>
          <a:xfrm>
            <a:off x="10091398" y="4837468"/>
            <a:ext cx="2095682" cy="2034716"/>
          </a:xfrm>
          <a:prstGeom prst="rect">
            <a:avLst/>
          </a:prstGeom>
        </p:spPr>
      </p:pic>
      <p:sp>
        <p:nvSpPr>
          <p:cNvPr id="12" name="Oval 11">
            <a:extLst>
              <a:ext uri="{FF2B5EF4-FFF2-40B4-BE49-F238E27FC236}">
                <a16:creationId xmlns:a16="http://schemas.microsoft.com/office/drawing/2014/main" id="{06E08BA0-4E6E-591C-6A17-1937F3E9BE70}"/>
              </a:ext>
            </a:extLst>
          </p:cNvPr>
          <p:cNvSpPr/>
          <p:nvPr userDrawn="1"/>
        </p:nvSpPr>
        <p:spPr>
          <a:xfrm>
            <a:off x="11361424" y="56470"/>
            <a:ext cx="570155" cy="34747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0FB1CF96-674B-8EBB-8D1F-388B56D95B82}"/>
              </a:ext>
            </a:extLst>
          </p:cNvPr>
          <p:cNvSpPr txBox="1">
            <a:spLocks/>
          </p:cNvSpPr>
          <p:nvPr userDrawn="1"/>
        </p:nvSpPr>
        <p:spPr bwMode="white">
          <a:xfrm>
            <a:off x="11354169" y="4134"/>
            <a:ext cx="570155" cy="457200"/>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7C7DEAE-B1FF-4F0D-9790-23B38FF51CAA}" type="slidenum">
              <a:rPr lang="en-US" sz="1800" b="1" smtClean="0">
                <a:solidFill>
                  <a:schemeClr val="tx1"/>
                </a:solidFill>
              </a:rPr>
              <a:pPr algn="ctr"/>
              <a:t>‹#›</a:t>
            </a:fld>
            <a:endParaRPr lang="en-US" sz="1800" b="1" dirty="0">
              <a:solidFill>
                <a:schemeClr val="tx1"/>
              </a:solidFill>
            </a:endParaRPr>
          </a:p>
        </p:txBody>
      </p:sp>
    </p:spTree>
    <p:extLst>
      <p:ext uri="{BB962C8B-B14F-4D97-AF65-F5344CB8AC3E}">
        <p14:creationId xmlns:p14="http://schemas.microsoft.com/office/powerpoint/2010/main" val="40948465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D278-935D-575B-1207-811ADD94851A}"/>
              </a:ext>
            </a:extLst>
          </p:cNvPr>
          <p:cNvSpPr>
            <a:spLocks noGrp="1"/>
          </p:cNvSpPr>
          <p:nvPr>
            <p:ph type="title"/>
          </p:nvPr>
        </p:nvSpPr>
        <p:spPr>
          <a:xfrm>
            <a:off x="822960" y="454919"/>
            <a:ext cx="10515600" cy="1325563"/>
          </a:xfrm>
        </p:spPr>
        <p:txBody>
          <a:bodyPr>
            <a:normAutofit/>
          </a:bodyPr>
          <a:lstStyle>
            <a:lvl1pPr algn="ctr" defTabSz="914400" rtl="0" eaLnBrk="1" latinLnBrk="0" hangingPunct="1">
              <a:lnSpc>
                <a:spcPct val="90000"/>
              </a:lnSpc>
              <a:spcBef>
                <a:spcPct val="0"/>
              </a:spcBef>
              <a:buNone/>
              <a:defRPr lang="en-US" sz="4400" b="1" kern="1200" dirty="0">
                <a:solidFill>
                  <a:srgbClr val="00244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2" name="Oval 11">
            <a:extLst>
              <a:ext uri="{FF2B5EF4-FFF2-40B4-BE49-F238E27FC236}">
                <a16:creationId xmlns:a16="http://schemas.microsoft.com/office/drawing/2014/main" id="{280D57F0-6260-7D6E-919F-F2B1155AF616}"/>
              </a:ext>
            </a:extLst>
          </p:cNvPr>
          <p:cNvSpPr/>
          <p:nvPr userDrawn="1"/>
        </p:nvSpPr>
        <p:spPr>
          <a:xfrm>
            <a:off x="11361424" y="56470"/>
            <a:ext cx="570155" cy="34747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8A6AB14B-ECBE-6D41-5EDC-166A164C9E8A}"/>
              </a:ext>
            </a:extLst>
          </p:cNvPr>
          <p:cNvSpPr txBox="1">
            <a:spLocks/>
          </p:cNvSpPr>
          <p:nvPr userDrawn="1"/>
        </p:nvSpPr>
        <p:spPr bwMode="white">
          <a:xfrm>
            <a:off x="11354169" y="4134"/>
            <a:ext cx="570155" cy="457200"/>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7C7DEAE-B1FF-4F0D-9790-23B38FF51CAA}" type="slidenum">
              <a:rPr lang="en-US" sz="1800" b="1" smtClean="0">
                <a:solidFill>
                  <a:schemeClr val="tx1"/>
                </a:solidFill>
              </a:rPr>
              <a:pPr algn="ctr"/>
              <a:t>‹#›</a:t>
            </a:fld>
            <a:endParaRPr lang="en-US" sz="1800" b="1" dirty="0">
              <a:solidFill>
                <a:schemeClr val="tx1"/>
              </a:solidFill>
            </a:endParaRPr>
          </a:p>
        </p:txBody>
      </p:sp>
    </p:spTree>
    <p:extLst>
      <p:ext uri="{BB962C8B-B14F-4D97-AF65-F5344CB8AC3E}">
        <p14:creationId xmlns:p14="http://schemas.microsoft.com/office/powerpoint/2010/main" val="2042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NO Logo">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C770B36-0379-3E7C-E655-ABBFB4AE858D}"/>
              </a:ext>
            </a:extLst>
          </p:cNvPr>
          <p:cNvSpPr/>
          <p:nvPr userDrawn="1"/>
        </p:nvSpPr>
        <p:spPr>
          <a:xfrm>
            <a:off x="11361424" y="56470"/>
            <a:ext cx="570155" cy="34747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BB6A3E70-0BC4-D27F-90F0-A02FDAB828E2}"/>
              </a:ext>
            </a:extLst>
          </p:cNvPr>
          <p:cNvSpPr txBox="1">
            <a:spLocks/>
          </p:cNvSpPr>
          <p:nvPr userDrawn="1"/>
        </p:nvSpPr>
        <p:spPr bwMode="white">
          <a:xfrm>
            <a:off x="11354169" y="4134"/>
            <a:ext cx="570155" cy="457200"/>
          </a:xfrm>
          <a:prstGeom prst="rect">
            <a:avLst/>
          </a:prstGeom>
        </p:spPr>
        <p:txBody>
          <a:bodyPr vert="horz" lIns="91440" tIns="45720" rIns="91440" bIns="45720" rtlCol="0" anchor="ctr"/>
          <a:lstStyle>
            <a:defPPr>
              <a:defRPr lang="en-US"/>
            </a:defPPr>
            <a:lvl1pPr marL="0" algn="r" defTabSz="914400" rtl="0" eaLnBrk="1" latinLnBrk="0" hangingPunct="1">
              <a:defRPr sz="16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7C7DEAE-B1FF-4F0D-9790-23B38FF51CAA}" type="slidenum">
              <a:rPr lang="en-US" sz="1800" b="1" smtClean="0">
                <a:solidFill>
                  <a:schemeClr val="tx1"/>
                </a:solidFill>
              </a:rPr>
              <a:pPr algn="ctr"/>
              <a:t>‹#›</a:t>
            </a:fld>
            <a:endParaRPr lang="en-US" sz="1800" b="1" dirty="0">
              <a:solidFill>
                <a:schemeClr val="tx1"/>
              </a:solidFill>
            </a:endParaRPr>
          </a:p>
        </p:txBody>
      </p:sp>
    </p:spTree>
    <p:extLst>
      <p:ext uri="{BB962C8B-B14F-4D97-AF65-F5344CB8AC3E}">
        <p14:creationId xmlns:p14="http://schemas.microsoft.com/office/powerpoint/2010/main" val="32170830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1" y="1431608"/>
            <a:ext cx="1057911" cy="3902393"/>
          </a:xfrm>
          <a:prstGeom prst="rect">
            <a:avLst/>
          </a:prstGeom>
        </p:spPr>
      </p:pic>
      <p:sp>
        <p:nvSpPr>
          <p:cNvPr id="7"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pPr defTabSz="457200">
              <a:defRPr/>
            </a:pPr>
            <a:fld id="{D22C6722-3C2F-4848-B4F2-F0D2030C0D10}" type="slidenum">
              <a:rPr lang="en-US" smtClean="0">
                <a:solidFill>
                  <a:prstClr val="white"/>
                </a:solidFill>
              </a:rPr>
              <a:pPr defTabSz="457200">
                <a:defRPr/>
              </a:pPr>
              <a:t>‹#›</a:t>
            </a:fld>
            <a:endParaRPr lang="en-US" dirty="0">
              <a:solidFill>
                <a:prstClr val="white"/>
              </a:solidFill>
            </a:endParaRPr>
          </a:p>
        </p:txBody>
      </p:sp>
      <p:sp>
        <p:nvSpPr>
          <p:cNvPr id="9"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pPr defTabSz="457200">
              <a:defRPr/>
            </a:pPr>
            <a:r>
              <a:rPr lang="en-US">
                <a:solidFill>
                  <a:srgbClr val="00458A"/>
                </a:solidFill>
              </a:rPr>
              <a:t>Maryland Education Series, September, 2022  </a:t>
            </a:r>
            <a:endParaRPr lang="en-US" sz="1400" dirty="0">
              <a:solidFill>
                <a:srgbClr val="00458A"/>
              </a:solidFill>
            </a:endParaRPr>
          </a:p>
        </p:txBody>
      </p:sp>
      <p:sp>
        <p:nvSpPr>
          <p:cNvPr id="14" name="Date Placeholder 5"/>
          <p:cNvSpPr>
            <a:spLocks noGrp="1"/>
          </p:cNvSpPr>
          <p:nvPr>
            <p:ph type="dt" sz="half" idx="2"/>
          </p:nvPr>
        </p:nvSpPr>
        <p:spPr>
          <a:xfrm>
            <a:off x="10566400" y="6414650"/>
            <a:ext cx="1607115"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defTabSz="457200">
              <a:defRPr/>
            </a:pPr>
            <a:fld id="{ACA24FBF-536C-4D09-9B9F-2FC21168403B}" type="datetime1">
              <a:rPr lang="en-US" smtClean="0">
                <a:solidFill>
                  <a:prstClr val="black">
                    <a:tint val="75000"/>
                  </a:prstClr>
                </a:solidFill>
              </a:rPr>
              <a:pPr defTabSz="457200">
                <a:defRPr/>
              </a:pPr>
              <a:t>5/12/2025</a:t>
            </a:fld>
            <a:endParaRPr lang="en-US" dirty="0">
              <a:solidFill>
                <a:prstClr val="black">
                  <a:tint val="75000"/>
                </a:prstClr>
              </a:solidFill>
            </a:endParaRPr>
          </a:p>
        </p:txBody>
      </p:sp>
      <p:sp>
        <p:nvSpPr>
          <p:cNvPr id="15" name="Subtitle 2"/>
          <p:cNvSpPr>
            <a:spLocks noGrp="1"/>
          </p:cNvSpPr>
          <p:nvPr>
            <p:ph type="subTitle" idx="1" hasCustomPrompt="1"/>
          </p:nvPr>
        </p:nvSpPr>
        <p:spPr>
          <a:xfrm>
            <a:off x="1570182" y="1644058"/>
            <a:ext cx="10452485" cy="330894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Text</a:t>
            </a:r>
          </a:p>
          <a:p>
            <a:r>
              <a:rPr lang="en-US" dirty="0"/>
              <a:t>Instructor</a:t>
            </a:r>
          </a:p>
          <a:p>
            <a:r>
              <a:rPr lang="en-US" dirty="0"/>
              <a:t>Date</a:t>
            </a:r>
          </a:p>
        </p:txBody>
      </p:sp>
      <p:cxnSp>
        <p:nvCxnSpPr>
          <p:cNvPr id="11" name="Straight Connector 10"/>
          <p:cNvCxnSpPr/>
          <p:nvPr userDrawn="1"/>
        </p:nvCxnSpPr>
        <p:spPr>
          <a:xfrm>
            <a:off x="1557867" y="15443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58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00.png"/><Relationship Id="rId5" Type="http://schemas.openxmlformats.org/officeDocument/2006/relationships/theme" Target="../theme/theme20.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D86F55-DE0D-22D2-FEB0-50BBFB87156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457200"/>
          </a:xfrm>
          <a:prstGeom prst="rect">
            <a:avLst/>
          </a:prstGeom>
        </p:spPr>
      </p:pic>
      <p:sp>
        <p:nvSpPr>
          <p:cNvPr id="2" name="Title Placeholder 1">
            <a:extLst>
              <a:ext uri="{FF2B5EF4-FFF2-40B4-BE49-F238E27FC236}">
                <a16:creationId xmlns:a16="http://schemas.microsoft.com/office/drawing/2014/main" id="{90378D15-34D8-783C-4510-D5708698D345}"/>
              </a:ext>
            </a:extLst>
          </p:cNvPr>
          <p:cNvSpPr>
            <a:spLocks noGrp="1"/>
          </p:cNvSpPr>
          <p:nvPr>
            <p:ph type="title"/>
          </p:nvPr>
        </p:nvSpPr>
        <p:spPr>
          <a:xfrm>
            <a:off x="822960" y="457200"/>
            <a:ext cx="10515600" cy="1325563"/>
          </a:xfrm>
          <a:prstGeom prst="rect">
            <a:avLst/>
          </a:prstGeom>
        </p:spPr>
        <p:txBody>
          <a:bodyPr vert="horz" lIns="91440" tIns="45720" rIns="91440" bIns="45720" rtlCol="0" anchor="ctr">
            <a:normAutofit/>
          </a:bodyPr>
          <a:lstStyle/>
          <a:p>
            <a:r>
              <a:rPr kumimoji="0" lang="en-US" sz="4400" b="1" i="0" u="none" strike="noStrike" kern="1200" cap="none" spc="-70" normalizeH="0" baseline="0" noProof="0" dirty="0">
                <a:ln>
                  <a:noFill/>
                </a:ln>
                <a:solidFill>
                  <a:srgbClr val="002445"/>
                </a:solidFill>
                <a:effectLst/>
                <a:uLnTx/>
                <a:uFillTx/>
                <a:latin typeface="Arial" panose="020B0604020202020204"/>
                <a:ea typeface="+mj-ea"/>
                <a:cs typeface="+mj-cs"/>
              </a:rPr>
              <a:t>Click to edit Master </a:t>
            </a:r>
            <a:br>
              <a:rPr kumimoji="0" lang="en-US" sz="4400" b="1" i="0" u="none" strike="noStrike" kern="1200" cap="none" spc="-70" normalizeH="0" baseline="0" noProof="0" dirty="0">
                <a:ln>
                  <a:noFill/>
                </a:ln>
                <a:solidFill>
                  <a:srgbClr val="002445"/>
                </a:solidFill>
                <a:effectLst/>
                <a:uLnTx/>
                <a:uFillTx/>
                <a:latin typeface="Arial" panose="020B0604020202020204"/>
                <a:ea typeface="+mj-ea"/>
                <a:cs typeface="+mj-cs"/>
              </a:rPr>
            </a:br>
            <a:r>
              <a:rPr kumimoji="0" lang="en-US" sz="4400" b="1" i="0" u="none" strike="noStrike" kern="1200" cap="none" spc="-70" normalizeH="0" baseline="0" noProof="0" dirty="0">
                <a:ln>
                  <a:noFill/>
                </a:ln>
                <a:solidFill>
                  <a:srgbClr val="002445"/>
                </a:solidFill>
                <a:effectLst/>
                <a:uLnTx/>
                <a:uFillTx/>
                <a:latin typeface="Arial" panose="020B0604020202020204"/>
                <a:ea typeface="+mj-ea"/>
                <a:cs typeface="+mj-cs"/>
              </a:rPr>
              <a:t>title style</a:t>
            </a:r>
            <a:endParaRPr lang="en-US" dirty="0"/>
          </a:p>
        </p:txBody>
      </p:sp>
      <p:sp>
        <p:nvSpPr>
          <p:cNvPr id="3" name="Text Placeholder 2">
            <a:extLst>
              <a:ext uri="{FF2B5EF4-FFF2-40B4-BE49-F238E27FC236}">
                <a16:creationId xmlns:a16="http://schemas.microsoft.com/office/drawing/2014/main" id="{5E098A99-15FC-8A07-AD10-7FBFA37B9378}"/>
              </a:ext>
            </a:extLst>
          </p:cNvPr>
          <p:cNvSpPr>
            <a:spLocks noGrp="1"/>
          </p:cNvSpPr>
          <p:nvPr>
            <p:ph type="body" idx="1"/>
          </p:nvPr>
        </p:nvSpPr>
        <p:spPr>
          <a:xfrm>
            <a:off x="845002" y="179505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F07C6A-A381-8894-E237-DC96FDF34B9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white">
          <a:xfrm>
            <a:off x="304800" y="107317"/>
            <a:ext cx="182810" cy="242566"/>
          </a:xfrm>
          <a:prstGeom prst="rect">
            <a:avLst/>
          </a:prstGeom>
        </p:spPr>
      </p:pic>
    </p:spTree>
    <p:extLst>
      <p:ext uri="{BB962C8B-B14F-4D97-AF65-F5344CB8AC3E}">
        <p14:creationId xmlns:p14="http://schemas.microsoft.com/office/powerpoint/2010/main" val="610574854"/>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52" r:id="rId3"/>
    <p:sldLayoutId id="2147483654" r:id="rId4"/>
    <p:sldLayoutId id="2147483657" r:id="rId5"/>
    <p:sldLayoutId id="2147483667" r:id="rId6"/>
    <p:sldLayoutId id="2147483655" r:id="rId7"/>
    <p:sldLayoutId id="2147483669" r:id="rId8"/>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ct val="90000"/>
        </a:lnSpc>
        <a:spcBef>
          <a:spcPts val="1000"/>
        </a:spcBef>
        <a:buSzPct val="120000"/>
        <a:buFont typeface="Arial" panose="020B0604020202020204" pitchFamily="34" charset="0"/>
        <a:buChar char="•"/>
        <a:defRPr sz="3200" kern="1200">
          <a:solidFill>
            <a:srgbClr val="002445"/>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600"/>
        </a:spcBef>
        <a:buSzPct val="85000"/>
        <a:buFont typeface="Courier New" panose="02070309020205020404" pitchFamily="49" charset="0"/>
        <a:buChar char="o"/>
        <a:defRPr sz="2800" kern="1200">
          <a:solidFill>
            <a:srgbClr val="002445"/>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600"/>
        </a:spcBef>
        <a:buFont typeface="Wingdings" panose="05000000000000000000" pitchFamily="2" charset="2"/>
        <a:buChar char="§"/>
        <a:defRPr sz="2800" kern="1200">
          <a:solidFill>
            <a:srgbClr val="002445"/>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600"/>
        </a:spcBef>
        <a:buSzPct val="120000"/>
        <a:buFont typeface="Arial" panose="020B0604020202020204" pitchFamily="34" charset="0"/>
        <a:buChar char="•"/>
        <a:defRPr sz="2400" kern="1200">
          <a:solidFill>
            <a:srgbClr val="002445"/>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600"/>
        </a:spcBef>
        <a:buSzPct val="85000"/>
        <a:buFont typeface="Courier New" panose="02070309020205020404" pitchFamily="49" charset="0"/>
        <a:buChar char="o"/>
        <a:defRPr sz="2400" kern="1200">
          <a:solidFill>
            <a:srgbClr val="0024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userDrawn="1">
          <p15:clr>
            <a:srgbClr val="F26B43"/>
          </p15:clr>
        </p15:guide>
        <p15:guide id="2" pos="6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76200"/>
            <a:ext cx="106680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0" y="1508760"/>
            <a:ext cx="10668000" cy="534924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p:txBody>
      </p:sp>
      <p:sp>
        <p:nvSpPr>
          <p:cNvPr id="4" name="Slide Number Placeholder 5"/>
          <p:cNvSpPr>
            <a:spLocks noGrp="1"/>
          </p:cNvSpPr>
          <p:nvPr>
            <p:ph type="sldNum" sz="quarter" idx="4"/>
          </p:nvPr>
        </p:nvSpPr>
        <p:spPr>
          <a:xfrm>
            <a:off x="9233" y="6423601"/>
            <a:ext cx="1422400" cy="365125"/>
          </a:xfrm>
          <a:prstGeom prst="rect">
            <a:avLst/>
          </a:prstGeom>
        </p:spPr>
        <p:txBody>
          <a:bodyPr/>
          <a:lstStyle>
            <a:lvl1pPr algn="ctr">
              <a:defRPr b="1">
                <a:solidFill>
                  <a:schemeClr val="bg1"/>
                </a:solidFill>
              </a:defRPr>
            </a:lvl1pPr>
          </a:lstStyle>
          <a:p>
            <a:pPr defTabSz="457200">
              <a:defRPr/>
            </a:pPr>
            <a:fld id="{D22C6722-3C2F-4848-B4F2-F0D2030C0D10}" type="slidenum">
              <a:rPr lang="en-US" smtClean="0">
                <a:solidFill>
                  <a:prstClr val="white"/>
                </a:solidFill>
              </a:rPr>
              <a:pPr defTabSz="457200">
                <a:defRPr/>
              </a:pPr>
              <a:t>‹#›</a:t>
            </a:fld>
            <a:endParaRPr lang="en-US" dirty="0">
              <a:solidFill>
                <a:prstClr val="white"/>
              </a:solidFill>
            </a:endParaRPr>
          </a:p>
        </p:txBody>
      </p:sp>
      <p:sp>
        <p:nvSpPr>
          <p:cNvPr id="5" name="Footer Placeholder 4"/>
          <p:cNvSpPr>
            <a:spLocks noGrp="1"/>
          </p:cNvSpPr>
          <p:nvPr>
            <p:ph type="ftr" sz="quarter" idx="3"/>
          </p:nvPr>
        </p:nvSpPr>
        <p:spPr>
          <a:xfrm>
            <a:off x="1524000" y="6400801"/>
            <a:ext cx="10668000" cy="365125"/>
          </a:xfrm>
          <a:prstGeom prst="rect">
            <a:avLst/>
          </a:prstGeom>
        </p:spPr>
        <p:txBody>
          <a:bodyPr/>
          <a:lstStyle>
            <a:lvl1pPr algn="ctr">
              <a:defRPr sz="1800" b="0">
                <a:solidFill>
                  <a:schemeClr val="tx2"/>
                </a:solidFill>
                <a:latin typeface="+mn-lt"/>
              </a:defRPr>
            </a:lvl1pPr>
          </a:lstStyle>
          <a:p>
            <a:pPr defTabSz="457200">
              <a:defRPr/>
            </a:pPr>
            <a:r>
              <a:rPr lang="en-US">
                <a:solidFill>
                  <a:srgbClr val="00458A"/>
                </a:solidFill>
              </a:rPr>
              <a:t>Maryland Education Series, September, 2022  </a:t>
            </a:r>
            <a:endParaRPr lang="en-US" dirty="0">
              <a:solidFill>
                <a:srgbClr val="00458A"/>
              </a:solidFill>
            </a:endParaRPr>
          </a:p>
        </p:txBody>
      </p:sp>
    </p:spTree>
    <p:extLst>
      <p:ext uri="{BB962C8B-B14F-4D97-AF65-F5344CB8AC3E}">
        <p14:creationId xmlns:p14="http://schemas.microsoft.com/office/powerpoint/2010/main" val="385570523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ctr" defTabSz="914400" rtl="0" eaLnBrk="1" latinLnBrk="0" hangingPunct="1">
        <a:spcBef>
          <a:spcPct val="0"/>
        </a:spcBef>
        <a:buNone/>
        <a:defRPr sz="4000" b="1" kern="1200" spc="-70" baseline="0">
          <a:solidFill>
            <a:srgbClr val="00458A"/>
          </a:solidFill>
          <a:latin typeface="+mj-lt"/>
          <a:ea typeface="+mj-ea"/>
          <a:cs typeface="+mj-cs"/>
        </a:defRPr>
      </a:lvl1pPr>
    </p:titleStyle>
    <p:bodyStyle>
      <a:lvl1pPr marL="457200" indent="-457200" algn="l" defTabSz="914400" rtl="0" eaLnBrk="1" latinLnBrk="0" hangingPunct="1">
        <a:spcBef>
          <a:spcPts val="800"/>
        </a:spcBef>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spcBef>
          <a:spcPts val="750"/>
        </a:spcBef>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spcBef>
          <a:spcPts val="700"/>
        </a:spcBef>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6.png"/><Relationship Id="rId4" Type="http://schemas.openxmlformats.org/officeDocument/2006/relationships/image" Target="../media/image8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81.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6.png"/><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cpowell@falconfinancialok.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180017" y="374992"/>
            <a:ext cx="8001000" cy="1371600"/>
          </a:xfrm>
        </p:spPr>
        <p:txBody>
          <a:bodyPr>
            <a:normAutofit/>
          </a:bodyPr>
          <a:lstStyle/>
          <a:p>
            <a:endParaRPr lang="en-US" dirty="0"/>
          </a:p>
        </p:txBody>
      </p:sp>
      <p:sp>
        <p:nvSpPr>
          <p:cNvPr id="2" name="Slide Number Placeholder 1">
            <a:extLst>
              <a:ext uri="{FF2B5EF4-FFF2-40B4-BE49-F238E27FC236}">
                <a16:creationId xmlns:a16="http://schemas.microsoft.com/office/drawing/2014/main" id="{D4A5B7BC-756A-5F7D-CF05-8EFD805FA0EB}"/>
              </a:ext>
            </a:extLst>
          </p:cNvPr>
          <p:cNvSpPr>
            <a:spLocks noGrp="1"/>
          </p:cNvSpPr>
          <p:nvPr>
            <p:ph type="sldNum" sz="quarter" idx="4"/>
          </p:nvPr>
        </p:nvSpPr>
        <p:spPr/>
        <p:txBody>
          <a:bodyPr/>
          <a:lstStyle/>
          <a:p>
            <a:pPr eaLnBrk="0" fontAlgn="base" hangingPunct="0">
              <a:spcBef>
                <a:spcPct val="0"/>
              </a:spcBef>
              <a:spcAft>
                <a:spcPct val="0"/>
              </a:spcAft>
            </a:pPr>
            <a:fld id="{B7C7DEAE-B1FF-4F0D-9790-23B38FF51CAA}" type="slidenum">
              <a:rPr lang="en-US" sz="2400">
                <a:solidFill>
                  <a:prstClr val="white"/>
                </a:solidFill>
                <a:latin typeface="Arial" panose="020B0604020202020204" pitchFamily="34" charset="0"/>
                <a:ea typeface="ヒラギノ角ゴ Pro W3" pitchFamily="60" charset="-128"/>
              </a:rPr>
              <a:pPr eaLnBrk="0" fontAlgn="base" hangingPunct="0">
                <a:spcBef>
                  <a:spcPct val="0"/>
                </a:spcBef>
                <a:spcAft>
                  <a:spcPct val="0"/>
                </a:spcAft>
              </a:pPr>
              <a:t>1</a:t>
            </a:fld>
            <a:endParaRPr lang="en-US" sz="2400" dirty="0">
              <a:solidFill>
                <a:prstClr val="white"/>
              </a:solidFill>
              <a:latin typeface="Arial" panose="020B0604020202020204" pitchFamily="34" charset="0"/>
              <a:ea typeface="ヒラギノ角ゴ Pro W3" pitchFamily="60" charset="-128"/>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A565422D-5AF3-4D81-B33B-24CE5FA3A3DA}"/>
                  </a:ext>
                </a:extLst>
              </p:cNvPr>
              <p:cNvGraphicFramePr>
                <a:graphicFrameLocks noChangeAspect="1"/>
              </p:cNvGraphicFramePr>
              <p:nvPr/>
            </p:nvGraphicFramePr>
            <p:xfrm>
              <a:off x="7216698" y="-2150791"/>
              <a:ext cx="2286000" cy="1714500"/>
            </p:xfrm>
            <a:graphic>
              <a:graphicData uri="http://schemas.microsoft.com/office/powerpoint/2016/slidezoom">
                <pslz:sldZm>
                  <pslz:sldZmObj sldId="401" cId="1361750152">
                    <pslz:zmPr id="{B32E2D0C-729F-415C-AF84-518D412BD84E}"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A565422D-5AF3-4D81-B33B-24CE5FA3A3DA}"/>
                  </a:ext>
                </a:extLst>
              </p:cNvPr>
              <p:cNvPicPr>
                <a:picLocks noGrp="1" noRot="1" noChangeAspect="1" noMove="1" noResize="1" noEditPoints="1" noAdjustHandles="1" noChangeArrowheads="1" noChangeShapeType="1"/>
              </p:cNvPicPr>
              <p:nvPr/>
            </p:nvPicPr>
            <p:blipFill>
              <a:blip r:embed="rId4"/>
              <a:stretch>
                <a:fillRect/>
              </a:stretch>
            </p:blipFill>
            <p:spPr>
              <a:xfrm>
                <a:off x="7216698" y="-2150791"/>
                <a:ext cx="2286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3F9EEC55-E279-4830-936D-5F512BC3EBBC}"/>
                  </a:ext>
                </a:extLst>
              </p:cNvPr>
              <p:cNvGraphicFramePr>
                <a:graphicFrameLocks noChangeAspect="1"/>
              </p:cNvGraphicFramePr>
              <p:nvPr/>
            </p:nvGraphicFramePr>
            <p:xfrm>
              <a:off x="7369098" y="-1998391"/>
              <a:ext cx="2286000" cy="1714500"/>
            </p:xfrm>
            <a:graphic>
              <a:graphicData uri="http://schemas.microsoft.com/office/powerpoint/2016/slidezoom">
                <pslz:sldZm>
                  <pslz:sldZmObj sldId="386" cId="3842272706">
                    <pslz:zmPr id="{1DA66D6A-D1A5-4809-8C67-BE3112568D71}"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3F9EEC55-E279-4830-936D-5F512BC3EBBC}"/>
                  </a:ext>
                </a:extLst>
              </p:cNvPr>
              <p:cNvPicPr>
                <a:picLocks noGrp="1" noRot="1" noChangeAspect="1" noMove="1" noResize="1" noEditPoints="1" noAdjustHandles="1" noChangeArrowheads="1" noChangeShapeType="1"/>
              </p:cNvPicPr>
              <p:nvPr/>
            </p:nvPicPr>
            <p:blipFill>
              <a:blip r:embed="rId6"/>
              <a:stretch>
                <a:fillRect/>
              </a:stretch>
            </p:blipFill>
            <p:spPr>
              <a:xfrm>
                <a:off x="7369098" y="-1998391"/>
                <a:ext cx="2286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591BF8D9-2C5F-40C5-9E6E-407EEAD7DCFB}"/>
                  </a:ext>
                </a:extLst>
              </p:cNvPr>
              <p:cNvGraphicFramePr>
                <a:graphicFrameLocks noChangeAspect="1"/>
              </p:cNvGraphicFramePr>
              <p:nvPr/>
            </p:nvGraphicFramePr>
            <p:xfrm>
              <a:off x="7521498" y="-1845991"/>
              <a:ext cx="2286000" cy="1714500"/>
            </p:xfrm>
            <a:graphic>
              <a:graphicData uri="http://schemas.microsoft.com/office/powerpoint/2016/slidezoom">
                <pslz:sldZm>
                  <pslz:sldZmObj sldId="418" cId="4271083856">
                    <pslz:zmPr id="{315B4C79-D937-4694-ABB2-FEE0543BFCC2}"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Slide Zoom 6">
                <a:extLst>
                  <a:ext uri="{FF2B5EF4-FFF2-40B4-BE49-F238E27FC236}">
                    <a16:creationId xmlns:a16="http://schemas.microsoft.com/office/drawing/2014/main" id="{591BF8D9-2C5F-40C5-9E6E-407EEAD7DCFB}"/>
                  </a:ext>
                </a:extLst>
              </p:cNvPr>
              <p:cNvPicPr>
                <a:picLocks noGrp="1" noRot="1" noChangeAspect="1" noMove="1" noResize="1" noEditPoints="1" noAdjustHandles="1" noChangeArrowheads="1" noChangeShapeType="1"/>
              </p:cNvPicPr>
              <p:nvPr/>
            </p:nvPicPr>
            <p:blipFill>
              <a:blip r:embed="rId6"/>
              <a:stretch>
                <a:fillRect/>
              </a:stretch>
            </p:blipFill>
            <p:spPr>
              <a:xfrm>
                <a:off x="7521498" y="-1845991"/>
                <a:ext cx="2286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A474CF32-EF22-4C0F-853D-EB1D4D9FE38F}"/>
                  </a:ext>
                </a:extLst>
              </p:cNvPr>
              <p:cNvGraphicFramePr>
                <a:graphicFrameLocks noChangeAspect="1"/>
              </p:cNvGraphicFramePr>
              <p:nvPr/>
            </p:nvGraphicFramePr>
            <p:xfrm>
              <a:off x="7673898" y="-1693591"/>
              <a:ext cx="2286000" cy="1714500"/>
            </p:xfrm>
            <a:graphic>
              <a:graphicData uri="http://schemas.microsoft.com/office/powerpoint/2016/slidezoom">
                <pslz:sldZm>
                  <pslz:sldZmObj sldId="382" cId="1881434007">
                    <pslz:zmPr id="{683110B5-5D4D-460C-8004-26E88FD1CE01}"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9" name="Slide Zoom 8">
                <a:extLst>
                  <a:ext uri="{FF2B5EF4-FFF2-40B4-BE49-F238E27FC236}">
                    <a16:creationId xmlns:a16="http://schemas.microsoft.com/office/drawing/2014/main" id="{A474CF32-EF22-4C0F-853D-EB1D4D9FE38F}"/>
                  </a:ext>
                </a:extLst>
              </p:cNvPr>
              <p:cNvPicPr>
                <a:picLocks noGrp="1" noRot="1" noChangeAspect="1" noMove="1" noResize="1" noEditPoints="1" noAdjustHandles="1" noChangeArrowheads="1" noChangeShapeType="1"/>
              </p:cNvPicPr>
              <p:nvPr/>
            </p:nvPicPr>
            <p:blipFill>
              <a:blip r:embed="rId6"/>
              <a:stretch>
                <a:fillRect/>
              </a:stretch>
            </p:blipFill>
            <p:spPr>
              <a:xfrm>
                <a:off x="7673898" y="-1693591"/>
                <a:ext cx="2286000" cy="1714500"/>
              </a:xfrm>
              <a:prstGeom prst="rect">
                <a:avLst/>
              </a:prstGeom>
              <a:ln w="3175">
                <a:solidFill>
                  <a:prstClr val="ltGray"/>
                </a:solidFill>
              </a:ln>
            </p:spPr>
          </p:pic>
        </mc:Fallback>
      </mc:AlternateContent>
      <p:sp>
        <p:nvSpPr>
          <p:cNvPr id="6" name="Rectangle 5">
            <a:extLst>
              <a:ext uri="{FF2B5EF4-FFF2-40B4-BE49-F238E27FC236}">
                <a16:creationId xmlns:a16="http://schemas.microsoft.com/office/drawing/2014/main" id="{89B1D5E6-B2E7-2851-D3B8-B8F80473BE77}"/>
              </a:ext>
            </a:extLst>
          </p:cNvPr>
          <p:cNvSpPr/>
          <p:nvPr/>
        </p:nvSpPr>
        <p:spPr>
          <a:xfrm>
            <a:off x="815302" y="2094358"/>
            <a:ext cx="10730429" cy="2062103"/>
          </a:xfrm>
          <a:prstGeom prst="rect">
            <a:avLst/>
          </a:prstGeom>
          <a:noFill/>
        </p:spPr>
        <p:txBody>
          <a:bodyPr wrap="square" lIns="91440" tIns="45720" rIns="91440" bIns="45720">
            <a:spAutoFit/>
          </a:bodyPr>
          <a:lstStyle/>
          <a:p>
            <a:pPr algn="ctr" eaLnBrk="0" fontAlgn="base" hangingPunct="0">
              <a:spcBef>
                <a:spcPct val="0"/>
              </a:spcBef>
              <a:spcAft>
                <a:spcPct val="0"/>
              </a:spcAft>
            </a:pPr>
            <a:r>
              <a:rPr lang="en-US" sz="3200" dirty="0">
                <a:ln w="0"/>
                <a:solidFill>
                  <a:srgbClr val="C00000"/>
                </a:solidFill>
                <a:effectLst>
                  <a:outerShdw blurRad="38100" dist="25400" dir="5400000" algn="ctr" rotWithShape="0">
                    <a:srgbClr val="6E747A">
                      <a:alpha val="43000"/>
                    </a:srgbClr>
                  </a:outerShdw>
                </a:effectLst>
                <a:latin typeface="Arial" panose="020B0604020202020204" pitchFamily="34" charset="0"/>
                <a:ea typeface="ヒラギノ角ゴ Pro W3" pitchFamily="60" charset="-128"/>
              </a:rPr>
              <a:t>The Tax Man Has Nothing On Us: </a:t>
            </a:r>
          </a:p>
          <a:p>
            <a:pPr algn="ctr" eaLnBrk="0" fontAlgn="base" hangingPunct="0">
              <a:spcBef>
                <a:spcPct val="0"/>
              </a:spcBef>
              <a:spcAft>
                <a:spcPct val="0"/>
              </a:spcAft>
            </a:pPr>
            <a:r>
              <a:rPr lang="en-US" sz="3200" dirty="0">
                <a:ln w="0"/>
                <a:solidFill>
                  <a:srgbClr val="C00000"/>
                </a:solidFill>
                <a:effectLst>
                  <a:outerShdw blurRad="38100" dist="25400" dir="5400000" algn="ctr" rotWithShape="0">
                    <a:srgbClr val="6E747A">
                      <a:alpha val="43000"/>
                    </a:srgbClr>
                  </a:outerShdw>
                </a:effectLst>
                <a:latin typeface="Arial" panose="020B0604020202020204" pitchFamily="34" charset="0"/>
                <a:ea typeface="ヒラギノ角ゴ Pro W3" pitchFamily="60" charset="-128"/>
              </a:rPr>
              <a:t>A Deep Dive Retirement Series</a:t>
            </a:r>
          </a:p>
          <a:p>
            <a:pPr algn="ctr" eaLnBrk="0" fontAlgn="base" hangingPunct="0">
              <a:spcBef>
                <a:spcPct val="0"/>
              </a:spcBef>
              <a:spcAft>
                <a:spcPct val="0"/>
              </a:spcAft>
            </a:pPr>
            <a:r>
              <a:rPr lang="en-US" sz="3200" dirty="0">
                <a:ln w="0"/>
                <a:solidFill>
                  <a:srgbClr val="C00000"/>
                </a:solidFill>
                <a:effectLst>
                  <a:outerShdw blurRad="38100" dist="25400" dir="5400000" algn="ctr" rotWithShape="0">
                    <a:srgbClr val="6E747A">
                      <a:alpha val="43000"/>
                    </a:srgbClr>
                  </a:outerShdw>
                </a:effectLst>
                <a:latin typeface="Arial" panose="020B0604020202020204" pitchFamily="34" charset="0"/>
                <a:ea typeface="ヒラギノ角ゴ Pro W3" pitchFamily="60" charset="-128"/>
              </a:rPr>
              <a:t>BI Consortium</a:t>
            </a:r>
          </a:p>
          <a:p>
            <a:pPr algn="ctr" eaLnBrk="0" fontAlgn="base" hangingPunct="0">
              <a:spcBef>
                <a:spcPct val="0"/>
              </a:spcBef>
              <a:spcAft>
                <a:spcPct val="0"/>
              </a:spcAft>
            </a:pPr>
            <a:r>
              <a:rPr lang="en-US" sz="3200" dirty="0">
                <a:ln w="0"/>
                <a:solidFill>
                  <a:srgbClr val="C00000"/>
                </a:solidFill>
                <a:effectLst>
                  <a:outerShdw blurRad="38100" dist="25400" dir="5400000" algn="ctr" rotWithShape="0">
                    <a:srgbClr val="6E747A">
                      <a:alpha val="43000"/>
                    </a:srgbClr>
                  </a:outerShdw>
                </a:effectLst>
                <a:latin typeface="Arial" panose="020B0604020202020204" pitchFamily="34" charset="0"/>
                <a:ea typeface="ヒラギノ角ゴ Pro W3" pitchFamily="60" charset="-128"/>
              </a:rPr>
              <a:t>May 29, 2025</a:t>
            </a:r>
          </a:p>
        </p:txBody>
      </p:sp>
      <p:sp>
        <p:nvSpPr>
          <p:cNvPr id="8" name="Subtitle 7">
            <a:extLst>
              <a:ext uri="{FF2B5EF4-FFF2-40B4-BE49-F238E27FC236}">
                <a16:creationId xmlns:a16="http://schemas.microsoft.com/office/drawing/2014/main" id="{15F7D7E8-1A6E-720B-6978-F12B226255E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1750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38790-C8F9-10A3-4237-77C689317507}"/>
              </a:ext>
            </a:extLst>
          </p:cNvPr>
          <p:cNvSpPr>
            <a:spLocks noGrp="1"/>
          </p:cNvSpPr>
          <p:nvPr>
            <p:ph type="title"/>
          </p:nvPr>
        </p:nvSpPr>
        <p:spPr/>
        <p:txBody>
          <a:bodyPr/>
          <a:lstStyle/>
          <a:p>
            <a:r>
              <a:rPr lang="en-US" dirty="0"/>
              <a:t>Taxes on Inherited Assets</a:t>
            </a:r>
          </a:p>
        </p:txBody>
      </p:sp>
      <p:sp>
        <p:nvSpPr>
          <p:cNvPr id="3" name="Content Placeholder 2">
            <a:extLst>
              <a:ext uri="{FF2B5EF4-FFF2-40B4-BE49-F238E27FC236}">
                <a16:creationId xmlns:a16="http://schemas.microsoft.com/office/drawing/2014/main" id="{D2ED0CC4-6857-02C2-1B61-CC392C315656}"/>
              </a:ext>
            </a:extLst>
          </p:cNvPr>
          <p:cNvSpPr>
            <a:spLocks noGrp="1"/>
          </p:cNvSpPr>
          <p:nvPr>
            <p:ph idx="1"/>
          </p:nvPr>
        </p:nvSpPr>
        <p:spPr>
          <a:xfrm>
            <a:off x="415345" y="1684885"/>
            <a:ext cx="9918477" cy="4351338"/>
          </a:xfrm>
        </p:spPr>
        <p:txBody>
          <a:bodyPr>
            <a:normAutofit fontScale="92500"/>
          </a:bodyPr>
          <a:lstStyle/>
          <a:p>
            <a:r>
              <a:rPr lang="en-US" dirty="0"/>
              <a:t>Retirement Accounts (except Roths) are taxed as ordinary income with no step-up in basis.</a:t>
            </a:r>
          </a:p>
          <a:p>
            <a:r>
              <a:rPr lang="en-US" dirty="0"/>
              <a:t>Taxable brokerage accounts, including Revocable Living Trust accounts, receive a step-up in basis with long-term capital gains treatment from day of death.</a:t>
            </a:r>
          </a:p>
          <a:p>
            <a:r>
              <a:rPr lang="en-US" dirty="0"/>
              <a:t>Other assets in a Revocable Living Trust receive step-up in basis.</a:t>
            </a:r>
          </a:p>
          <a:p>
            <a:r>
              <a:rPr lang="en-US" dirty="0"/>
              <a:t>Irrevocable Trusts DO NOT receive step-up in basis.</a:t>
            </a:r>
          </a:p>
        </p:txBody>
      </p:sp>
      <p:sp>
        <p:nvSpPr>
          <p:cNvPr id="4" name="Slide Number Placeholder 3">
            <a:extLst>
              <a:ext uri="{FF2B5EF4-FFF2-40B4-BE49-F238E27FC236}">
                <a16:creationId xmlns:a16="http://schemas.microsoft.com/office/drawing/2014/main" id="{8A48F20A-6999-59C2-84D9-2D528FAFC2A6}"/>
              </a:ext>
            </a:extLst>
          </p:cNvPr>
          <p:cNvSpPr>
            <a:spLocks noGrp="1"/>
          </p:cNvSpPr>
          <p:nvPr>
            <p:ph type="sldNum" sz="quarter" idx="12"/>
          </p:nvPr>
        </p:nvSpPr>
        <p:spPr>
          <a:xfrm>
            <a:off x="10769600" y="18288"/>
            <a:ext cx="1422400" cy="329184"/>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7DEAE-B1FF-4F0D-9790-23B38FF51CAA}" type="slidenum">
              <a:rPr lang="en-US" smtClean="0"/>
              <a:pPr/>
              <a:t>10</a:t>
            </a:fld>
            <a:endParaRPr lang="en-US" dirty="0"/>
          </a:p>
        </p:txBody>
      </p:sp>
    </p:spTree>
    <p:extLst>
      <p:ext uri="{BB962C8B-B14F-4D97-AF65-F5344CB8AC3E}">
        <p14:creationId xmlns:p14="http://schemas.microsoft.com/office/powerpoint/2010/main" val="1702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62833-725A-1B97-432D-3B6DCC05EBC5}"/>
              </a:ext>
            </a:extLst>
          </p:cNvPr>
          <p:cNvSpPr>
            <a:spLocks noGrp="1"/>
          </p:cNvSpPr>
          <p:nvPr>
            <p:ph type="title"/>
          </p:nvPr>
        </p:nvSpPr>
        <p:spPr/>
        <p:txBody>
          <a:bodyPr/>
          <a:lstStyle/>
          <a:p>
            <a:r>
              <a:rPr lang="en-US" dirty="0"/>
              <a:t>Pre-Pay Funeral/Burial Expenses</a:t>
            </a:r>
          </a:p>
        </p:txBody>
      </p:sp>
      <p:sp>
        <p:nvSpPr>
          <p:cNvPr id="3" name="Content Placeholder 2">
            <a:extLst>
              <a:ext uri="{FF2B5EF4-FFF2-40B4-BE49-F238E27FC236}">
                <a16:creationId xmlns:a16="http://schemas.microsoft.com/office/drawing/2014/main" id="{362B985D-0496-87EC-238A-8B24B7A11A03}"/>
              </a:ext>
            </a:extLst>
          </p:cNvPr>
          <p:cNvSpPr>
            <a:spLocks noGrp="1"/>
          </p:cNvSpPr>
          <p:nvPr>
            <p:ph idx="1"/>
          </p:nvPr>
        </p:nvSpPr>
        <p:spPr>
          <a:xfrm>
            <a:off x="822960" y="1782763"/>
            <a:ext cx="10100868" cy="4351338"/>
          </a:xfrm>
        </p:spPr>
        <p:txBody>
          <a:bodyPr/>
          <a:lstStyle/>
          <a:p>
            <a:r>
              <a:rPr lang="en-US" dirty="0"/>
              <a:t>It depends.</a:t>
            </a:r>
          </a:p>
          <a:p>
            <a:r>
              <a:rPr lang="en-US" dirty="0"/>
              <a:t>Access to funds to pay final expenses?</a:t>
            </a:r>
          </a:p>
          <a:p>
            <a:r>
              <a:rPr lang="en-US" dirty="0"/>
              <a:t>Ease of pre-planning and pre-paying takes the pressure off heirs.</a:t>
            </a:r>
          </a:p>
          <a:p>
            <a:r>
              <a:rPr lang="en-US" dirty="0"/>
              <a:t>Are you going to move or be moved by caregivers?</a:t>
            </a:r>
          </a:p>
          <a:p>
            <a:r>
              <a:rPr lang="en-US" dirty="0"/>
              <a:t>Cremation can cause emotional distress if no one knows what to do with the remains or follows through.</a:t>
            </a:r>
          </a:p>
        </p:txBody>
      </p:sp>
      <p:sp>
        <p:nvSpPr>
          <p:cNvPr id="4" name="Slide Number Placeholder 3">
            <a:extLst>
              <a:ext uri="{FF2B5EF4-FFF2-40B4-BE49-F238E27FC236}">
                <a16:creationId xmlns:a16="http://schemas.microsoft.com/office/drawing/2014/main" id="{F5B0F9A0-9794-1726-4722-29A6E5C3E8D2}"/>
              </a:ext>
            </a:extLst>
          </p:cNvPr>
          <p:cNvSpPr>
            <a:spLocks noGrp="1"/>
          </p:cNvSpPr>
          <p:nvPr>
            <p:ph type="sldNum" sz="quarter" idx="12"/>
          </p:nvPr>
        </p:nvSpPr>
        <p:spPr>
          <a:xfrm>
            <a:off x="10769600" y="18288"/>
            <a:ext cx="1422400" cy="329184"/>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7DEAE-B1FF-4F0D-9790-23B38FF51CAA}" type="slidenum">
              <a:rPr lang="en-US" smtClean="0"/>
              <a:pPr/>
              <a:t>11</a:t>
            </a:fld>
            <a:endParaRPr lang="en-US" dirty="0"/>
          </a:p>
        </p:txBody>
      </p:sp>
    </p:spTree>
    <p:extLst>
      <p:ext uri="{BB962C8B-B14F-4D97-AF65-F5344CB8AC3E}">
        <p14:creationId xmlns:p14="http://schemas.microsoft.com/office/powerpoint/2010/main" val="1374085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686792" y="164021"/>
            <a:ext cx="8001000" cy="1371600"/>
          </a:xfrm>
        </p:spPr>
        <p:txBody>
          <a:bodyPr>
            <a:normAutofit fontScale="90000"/>
          </a:bodyPr>
          <a:lstStyle/>
          <a:p>
            <a:r>
              <a:rPr lang="en-US"/>
              <a:t>Diving Into Roth </a:t>
            </a:r>
            <a:r>
              <a:rPr lang="en-US" dirty="0"/>
              <a:t>Conversions plus</a:t>
            </a:r>
            <a:br>
              <a:rPr lang="en-US" dirty="0"/>
            </a:br>
            <a:r>
              <a:rPr lang="en-US" dirty="0"/>
              <a:t>2024 Q&amp;A Review</a:t>
            </a:r>
          </a:p>
        </p:txBody>
      </p:sp>
      <p:sp>
        <p:nvSpPr>
          <p:cNvPr id="2" name="Slide Number Placeholder 1">
            <a:extLst>
              <a:ext uri="{FF2B5EF4-FFF2-40B4-BE49-F238E27FC236}">
                <a16:creationId xmlns:a16="http://schemas.microsoft.com/office/drawing/2014/main" id="{D4A5B7BC-756A-5F7D-CF05-8EFD805FA0EB}"/>
              </a:ext>
            </a:extLst>
          </p:cNvPr>
          <p:cNvSpPr>
            <a:spLocks noGrp="1"/>
          </p:cNvSpPr>
          <p:nvPr>
            <p:ph type="sldNum" sz="quarter" idx="4"/>
          </p:nvPr>
        </p:nvSpPr>
        <p:spPr/>
        <p:txBody>
          <a:bodyPr/>
          <a:lstStyle/>
          <a:p>
            <a:pPr eaLnBrk="0" fontAlgn="base" hangingPunct="0">
              <a:spcBef>
                <a:spcPct val="0"/>
              </a:spcBef>
              <a:spcAft>
                <a:spcPct val="0"/>
              </a:spcAft>
            </a:pPr>
            <a:fld id="{B7C7DEAE-B1FF-4F0D-9790-23B38FF51CAA}" type="slidenum">
              <a:rPr lang="en-US" sz="2400">
                <a:solidFill>
                  <a:prstClr val="white"/>
                </a:solidFill>
                <a:latin typeface="Arial" panose="020B0604020202020204" pitchFamily="34" charset="0"/>
                <a:ea typeface="ヒラギノ角ゴ Pro W3" pitchFamily="60" charset="-128"/>
              </a:rPr>
              <a:pPr eaLnBrk="0" fontAlgn="base" hangingPunct="0">
                <a:spcBef>
                  <a:spcPct val="0"/>
                </a:spcBef>
                <a:spcAft>
                  <a:spcPct val="0"/>
                </a:spcAft>
              </a:pPr>
              <a:t>1</a:t>
            </a:fld>
            <a:endParaRPr lang="en-US" sz="2400" dirty="0">
              <a:solidFill>
                <a:prstClr val="white"/>
              </a:solidFill>
              <a:latin typeface="Arial" panose="020B0604020202020204" pitchFamily="34" charset="0"/>
              <a:ea typeface="ヒラギノ角ゴ Pro W3" pitchFamily="60" charset="-128"/>
            </a:endParaRPr>
          </a:p>
        </p:txBody>
      </p:sp>
      <p:sp>
        <p:nvSpPr>
          <p:cNvPr id="13" name="Text Placeholder 12"/>
          <p:cNvSpPr>
            <a:spLocks noGrp="1"/>
          </p:cNvSpPr>
          <p:nvPr>
            <p:ph type="subTitle" idx="1"/>
          </p:nvPr>
        </p:nvSpPr>
        <p:spPr>
          <a:xfrm>
            <a:off x="4180486" y="4421933"/>
            <a:ext cx="5321223" cy="2013542"/>
          </a:xfrm>
        </p:spPr>
        <p:txBody>
          <a:bodyPr/>
          <a:lstStyle/>
          <a:p>
            <a:pPr algn="ctr"/>
            <a:r>
              <a:rPr lang="en-US" dirty="0"/>
              <a:t>Christi Powell, CFP®, RICP®</a:t>
            </a:r>
          </a:p>
          <a:p>
            <a:pPr algn="ctr"/>
            <a:r>
              <a:rPr lang="en-US" sz="2400" dirty="0"/>
              <a:t>Oklahoma Chapter Director</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A565422D-5AF3-4D81-B33B-24CE5FA3A3DA}"/>
                  </a:ext>
                </a:extLst>
              </p:cNvPr>
              <p:cNvGraphicFramePr>
                <a:graphicFrameLocks noChangeAspect="1"/>
              </p:cNvGraphicFramePr>
              <p:nvPr/>
            </p:nvGraphicFramePr>
            <p:xfrm>
              <a:off x="7216698" y="-2150791"/>
              <a:ext cx="2286000" cy="1714500"/>
            </p:xfrm>
            <a:graphic>
              <a:graphicData uri="http://schemas.microsoft.com/office/powerpoint/2016/slidezoom">
                <pslz:sldZm>
                  <pslz:sldZmObj sldId="401" cId="1361750152">
                    <pslz:zmPr id="{B32E2D0C-729F-415C-AF84-518D412BD84E}"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A565422D-5AF3-4D81-B33B-24CE5FA3A3DA}"/>
                  </a:ext>
                </a:extLst>
              </p:cNvPr>
              <p:cNvPicPr>
                <a:picLocks noGrp="1" noRot="1" noChangeAspect="1" noMove="1" noResize="1" noEditPoints="1" noAdjustHandles="1" noChangeArrowheads="1" noChangeShapeType="1"/>
              </p:cNvPicPr>
              <p:nvPr/>
            </p:nvPicPr>
            <p:blipFill>
              <a:blip r:embed="rId4"/>
              <a:stretch>
                <a:fillRect/>
              </a:stretch>
            </p:blipFill>
            <p:spPr>
              <a:xfrm>
                <a:off x="7216698" y="-2150791"/>
                <a:ext cx="2286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3F9EEC55-E279-4830-936D-5F512BC3EBBC}"/>
                  </a:ext>
                </a:extLst>
              </p:cNvPr>
              <p:cNvGraphicFramePr>
                <a:graphicFrameLocks noChangeAspect="1"/>
              </p:cNvGraphicFramePr>
              <p:nvPr/>
            </p:nvGraphicFramePr>
            <p:xfrm>
              <a:off x="7369098" y="-1998391"/>
              <a:ext cx="2286000" cy="1714500"/>
            </p:xfrm>
            <a:graphic>
              <a:graphicData uri="http://schemas.microsoft.com/office/powerpoint/2016/slidezoom">
                <pslz:sldZm>
                  <pslz:sldZmObj sldId="386" cId="3842272706">
                    <pslz:zmPr id="{1DA66D6A-D1A5-4809-8C67-BE3112568D71}"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extLst>
                  <a:ext uri="{FF2B5EF4-FFF2-40B4-BE49-F238E27FC236}">
                    <a16:creationId xmlns:a16="http://schemas.microsoft.com/office/drawing/2014/main" id="{3F9EEC55-E279-4830-936D-5F512BC3EBBC}"/>
                  </a:ext>
                </a:extLst>
              </p:cNvPr>
              <p:cNvPicPr>
                <a:picLocks noGrp="1" noRot="1" noChangeAspect="1" noMove="1" noResize="1" noEditPoints="1" noAdjustHandles="1" noChangeArrowheads="1" noChangeShapeType="1"/>
              </p:cNvPicPr>
              <p:nvPr/>
            </p:nvPicPr>
            <p:blipFill>
              <a:blip r:embed="rId6"/>
              <a:stretch>
                <a:fillRect/>
              </a:stretch>
            </p:blipFill>
            <p:spPr>
              <a:xfrm>
                <a:off x="7369098" y="-1998391"/>
                <a:ext cx="2286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Slide Zoom 6">
                <a:extLst>
                  <a:ext uri="{FF2B5EF4-FFF2-40B4-BE49-F238E27FC236}">
                    <a16:creationId xmlns:a16="http://schemas.microsoft.com/office/drawing/2014/main" id="{591BF8D9-2C5F-40C5-9E6E-407EEAD7DCFB}"/>
                  </a:ext>
                </a:extLst>
              </p:cNvPr>
              <p:cNvGraphicFramePr>
                <a:graphicFrameLocks noChangeAspect="1"/>
              </p:cNvGraphicFramePr>
              <p:nvPr/>
            </p:nvGraphicFramePr>
            <p:xfrm>
              <a:off x="7521498" y="-1845991"/>
              <a:ext cx="2286000" cy="1714500"/>
            </p:xfrm>
            <a:graphic>
              <a:graphicData uri="http://schemas.microsoft.com/office/powerpoint/2016/slidezoom">
                <pslz:sldZm>
                  <pslz:sldZmObj sldId="418" cId="4271083856">
                    <pslz:zmPr id="{315B4C79-D937-4694-ABB2-FEE0543BFCC2}"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Slide Zoom 6">
                <a:extLst>
                  <a:ext uri="{FF2B5EF4-FFF2-40B4-BE49-F238E27FC236}">
                    <a16:creationId xmlns:a16="http://schemas.microsoft.com/office/drawing/2014/main" id="{591BF8D9-2C5F-40C5-9E6E-407EEAD7DCFB}"/>
                  </a:ext>
                </a:extLst>
              </p:cNvPr>
              <p:cNvPicPr>
                <a:picLocks noGrp="1" noRot="1" noChangeAspect="1" noMove="1" noResize="1" noEditPoints="1" noAdjustHandles="1" noChangeArrowheads="1" noChangeShapeType="1"/>
              </p:cNvPicPr>
              <p:nvPr/>
            </p:nvPicPr>
            <p:blipFill>
              <a:blip r:embed="rId6"/>
              <a:stretch>
                <a:fillRect/>
              </a:stretch>
            </p:blipFill>
            <p:spPr>
              <a:xfrm>
                <a:off x="7521498" y="-1845991"/>
                <a:ext cx="2286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Slide Zoom 8">
                <a:extLst>
                  <a:ext uri="{FF2B5EF4-FFF2-40B4-BE49-F238E27FC236}">
                    <a16:creationId xmlns:a16="http://schemas.microsoft.com/office/drawing/2014/main" id="{A474CF32-EF22-4C0F-853D-EB1D4D9FE38F}"/>
                  </a:ext>
                </a:extLst>
              </p:cNvPr>
              <p:cNvGraphicFramePr>
                <a:graphicFrameLocks noChangeAspect="1"/>
              </p:cNvGraphicFramePr>
              <p:nvPr/>
            </p:nvGraphicFramePr>
            <p:xfrm>
              <a:off x="7673898" y="-1693591"/>
              <a:ext cx="2286000" cy="1714500"/>
            </p:xfrm>
            <a:graphic>
              <a:graphicData uri="http://schemas.microsoft.com/office/powerpoint/2016/slidezoom">
                <pslz:sldZm>
                  <pslz:sldZmObj sldId="382" cId="1881434007">
                    <pslz:zmPr id="{683110B5-5D4D-460C-8004-26E88FD1CE01}" returnToParent="0" transitionDur="1000">
                      <p166:blipFill xmlns:p166="http://schemas.microsoft.com/office/powerpoint/2016/6/main">
                        <a:blip r:embed="rId6"/>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9" name="Slide Zoom 8">
                <a:extLst>
                  <a:ext uri="{FF2B5EF4-FFF2-40B4-BE49-F238E27FC236}">
                    <a16:creationId xmlns:a16="http://schemas.microsoft.com/office/drawing/2014/main" id="{A474CF32-EF22-4C0F-853D-EB1D4D9FE38F}"/>
                  </a:ext>
                </a:extLst>
              </p:cNvPr>
              <p:cNvPicPr>
                <a:picLocks noGrp="1" noRot="1" noChangeAspect="1" noMove="1" noResize="1" noEditPoints="1" noAdjustHandles="1" noChangeArrowheads="1" noChangeShapeType="1"/>
              </p:cNvPicPr>
              <p:nvPr/>
            </p:nvPicPr>
            <p:blipFill>
              <a:blip r:embed="rId6"/>
              <a:stretch>
                <a:fillRect/>
              </a:stretch>
            </p:blipFill>
            <p:spPr>
              <a:xfrm>
                <a:off x="7673898" y="-1693591"/>
                <a:ext cx="2286000" cy="1714500"/>
              </a:xfrm>
              <a:prstGeom prst="rect">
                <a:avLst/>
              </a:prstGeom>
              <a:ln w="3175">
                <a:solidFill>
                  <a:prstClr val="ltGray"/>
                </a:solidFill>
              </a:ln>
            </p:spPr>
          </p:pic>
        </mc:Fallback>
      </mc:AlternateContent>
      <p:sp>
        <p:nvSpPr>
          <p:cNvPr id="6" name="Rectangle 5">
            <a:extLst>
              <a:ext uri="{FF2B5EF4-FFF2-40B4-BE49-F238E27FC236}">
                <a16:creationId xmlns:a16="http://schemas.microsoft.com/office/drawing/2014/main" id="{89B1D5E6-B2E7-2851-D3B8-B8F80473BE77}"/>
              </a:ext>
            </a:extLst>
          </p:cNvPr>
          <p:cNvSpPr/>
          <p:nvPr/>
        </p:nvSpPr>
        <p:spPr>
          <a:xfrm>
            <a:off x="5450335" y="2100673"/>
            <a:ext cx="2781531" cy="1077218"/>
          </a:xfrm>
          <a:prstGeom prst="rect">
            <a:avLst/>
          </a:prstGeom>
          <a:noFill/>
        </p:spPr>
        <p:txBody>
          <a:bodyPr wrap="none" lIns="91440" tIns="45720" rIns="91440" bIns="45720">
            <a:spAutoFit/>
          </a:bodyPr>
          <a:lstStyle/>
          <a:p>
            <a:pPr algn="ctr" eaLnBrk="0" fontAlgn="base" hangingPunct="0">
              <a:spcBef>
                <a:spcPct val="0"/>
              </a:spcBef>
              <a:spcAft>
                <a:spcPct val="0"/>
              </a:spcAft>
            </a:pPr>
            <a:r>
              <a:rPr lang="en-US" sz="3200" dirty="0">
                <a:ln w="0"/>
                <a:solidFill>
                  <a:srgbClr val="C00000"/>
                </a:solidFill>
                <a:effectLst>
                  <a:outerShdw blurRad="38100" dist="25400" dir="5400000" algn="ctr" rotWithShape="0">
                    <a:srgbClr val="6E747A">
                      <a:alpha val="43000"/>
                    </a:srgbClr>
                  </a:outerShdw>
                </a:effectLst>
                <a:latin typeface="Arial" panose="020B0604020202020204" pitchFamily="34" charset="0"/>
                <a:ea typeface="ヒラギノ角ゴ Pro W3" pitchFamily="60" charset="-128"/>
              </a:rPr>
              <a:t>BI Consortium</a:t>
            </a:r>
          </a:p>
          <a:p>
            <a:pPr algn="ctr" eaLnBrk="0" fontAlgn="base" hangingPunct="0">
              <a:spcBef>
                <a:spcPct val="0"/>
              </a:spcBef>
              <a:spcAft>
                <a:spcPct val="0"/>
              </a:spcAft>
            </a:pPr>
            <a:r>
              <a:rPr lang="en-US" sz="3200" dirty="0">
                <a:ln w="0"/>
                <a:solidFill>
                  <a:srgbClr val="C00000"/>
                </a:solidFill>
                <a:effectLst>
                  <a:outerShdw blurRad="38100" dist="25400" dir="5400000" algn="ctr" rotWithShape="0">
                    <a:srgbClr val="6E747A">
                      <a:alpha val="43000"/>
                    </a:srgbClr>
                  </a:outerShdw>
                </a:effectLst>
                <a:latin typeface="Arial" panose="020B0604020202020204" pitchFamily="34" charset="0"/>
                <a:ea typeface="ヒラギノ角ゴ Pro W3" pitchFamily="60" charset="-128"/>
              </a:rPr>
              <a:t>May 29, 2025</a:t>
            </a:r>
          </a:p>
        </p:txBody>
      </p:sp>
    </p:spTree>
    <p:extLst>
      <p:ext uri="{BB962C8B-B14F-4D97-AF65-F5344CB8AC3E}">
        <p14:creationId xmlns:p14="http://schemas.microsoft.com/office/powerpoint/2010/main" val="136175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6106-38FB-459A-7E2B-19C66D4C8E91}"/>
              </a:ext>
            </a:extLst>
          </p:cNvPr>
          <p:cNvSpPr>
            <a:spLocks noGrp="1"/>
          </p:cNvSpPr>
          <p:nvPr>
            <p:ph type="title"/>
          </p:nvPr>
        </p:nvSpPr>
        <p:spPr>
          <a:xfrm>
            <a:off x="822960" y="457201"/>
            <a:ext cx="10515600" cy="765672"/>
          </a:xfrm>
        </p:spPr>
        <p:txBody>
          <a:bodyPr anchor="ctr">
            <a:normAutofit/>
          </a:bodyPr>
          <a:lstStyle/>
          <a:p>
            <a:r>
              <a:rPr lang="en-US" sz="2800" dirty="0"/>
              <a:t>Roth Conversion Flowchart</a:t>
            </a:r>
          </a:p>
        </p:txBody>
      </p:sp>
      <p:graphicFrame>
        <p:nvGraphicFramePr>
          <p:cNvPr id="5" name="Content Placeholder 2">
            <a:extLst>
              <a:ext uri="{FF2B5EF4-FFF2-40B4-BE49-F238E27FC236}">
                <a16:creationId xmlns:a16="http://schemas.microsoft.com/office/drawing/2014/main" id="{9BB21139-4185-C0AE-7D38-9740EC0F5C5B}"/>
              </a:ext>
            </a:extLst>
          </p:cNvPr>
          <p:cNvGraphicFramePr>
            <a:graphicFrameLocks noGrp="1"/>
          </p:cNvGraphicFramePr>
          <p:nvPr>
            <p:ph idx="1"/>
            <p:extLst>
              <p:ext uri="{D42A27DB-BD31-4B8C-83A1-F6EECF244321}">
                <p14:modId xmlns:p14="http://schemas.microsoft.com/office/powerpoint/2010/main" val="4163981966"/>
              </p:ext>
            </p:extLst>
          </p:nvPr>
        </p:nvGraphicFramePr>
        <p:xfrm>
          <a:off x="525513" y="1354379"/>
          <a:ext cx="955492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4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1C163C2-FCCD-1050-8F61-DFE8D1914E1F}"/>
              </a:ext>
            </a:extLst>
          </p:cNvPr>
          <p:cNvPicPr>
            <a:picLocks noGrp="1" noChangeAspect="1"/>
          </p:cNvPicPr>
          <p:nvPr>
            <p:ph idx="1"/>
          </p:nvPr>
        </p:nvPicPr>
        <p:blipFill>
          <a:blip r:embed="rId3"/>
          <a:stretch>
            <a:fillRect/>
          </a:stretch>
        </p:blipFill>
        <p:spPr>
          <a:xfrm>
            <a:off x="0" y="434340"/>
            <a:ext cx="12192000" cy="6423660"/>
          </a:xfrm>
        </p:spPr>
      </p:pic>
      <p:sp>
        <p:nvSpPr>
          <p:cNvPr id="4" name="Slide Number Placeholder 3">
            <a:extLst>
              <a:ext uri="{FF2B5EF4-FFF2-40B4-BE49-F238E27FC236}">
                <a16:creationId xmlns:a16="http://schemas.microsoft.com/office/drawing/2014/main" id="{5550FF65-8C9D-64A8-FDE5-EBCB2561191E}"/>
              </a:ext>
            </a:extLst>
          </p:cNvPr>
          <p:cNvSpPr>
            <a:spLocks noGrp="1"/>
          </p:cNvSpPr>
          <p:nvPr>
            <p:ph type="sldNum" sz="quarter" idx="12"/>
          </p:nvPr>
        </p:nvSpPr>
        <p:spPr>
          <a:xfrm>
            <a:off x="10769600" y="18288"/>
            <a:ext cx="1422400" cy="329184"/>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7DEAE-B1FF-4F0D-9790-23B38FF51CAA}" type="slidenum">
              <a:rPr lang="en-US" smtClean="0"/>
              <a:pPr/>
              <a:t>13</a:t>
            </a:fld>
            <a:endParaRPr lang="en-US" dirty="0"/>
          </a:p>
        </p:txBody>
      </p:sp>
    </p:spTree>
    <p:extLst>
      <p:ext uri="{BB962C8B-B14F-4D97-AF65-F5344CB8AC3E}">
        <p14:creationId xmlns:p14="http://schemas.microsoft.com/office/powerpoint/2010/main" val="383044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8822E9-70C6-5F1B-2183-EA45D67DFB0D}"/>
              </a:ext>
            </a:extLst>
          </p:cNvPr>
          <p:cNvPicPr>
            <a:picLocks noChangeAspect="1"/>
          </p:cNvPicPr>
          <p:nvPr/>
        </p:nvPicPr>
        <p:blipFill>
          <a:blip r:embed="rId3"/>
          <a:stretch>
            <a:fillRect/>
          </a:stretch>
        </p:blipFill>
        <p:spPr>
          <a:xfrm>
            <a:off x="0" y="440676"/>
            <a:ext cx="10091451" cy="6417324"/>
          </a:xfrm>
          <a:prstGeom prst="rect">
            <a:avLst/>
          </a:prstGeom>
        </p:spPr>
      </p:pic>
      <p:sp>
        <p:nvSpPr>
          <p:cNvPr id="7" name="TextBox 6">
            <a:extLst>
              <a:ext uri="{FF2B5EF4-FFF2-40B4-BE49-F238E27FC236}">
                <a16:creationId xmlns:a16="http://schemas.microsoft.com/office/drawing/2014/main" id="{128B2256-3549-C905-121F-7A2F270F3E9C}"/>
              </a:ext>
            </a:extLst>
          </p:cNvPr>
          <p:cNvSpPr txBox="1"/>
          <p:nvPr/>
        </p:nvSpPr>
        <p:spPr>
          <a:xfrm>
            <a:off x="10322806" y="1773716"/>
            <a:ext cx="1707614" cy="954107"/>
          </a:xfrm>
          <a:prstGeom prst="rect">
            <a:avLst/>
          </a:prstGeom>
          <a:noFill/>
        </p:spPr>
        <p:txBody>
          <a:bodyPr wrap="square" rtlCol="0">
            <a:spAutoFit/>
          </a:bodyPr>
          <a:lstStyle/>
          <a:p>
            <a:pPr algn="ctr"/>
            <a:r>
              <a:rPr lang="en-US" sz="2800" dirty="0"/>
              <a:t>2025 Tax</a:t>
            </a:r>
          </a:p>
          <a:p>
            <a:pPr algn="ctr"/>
            <a:r>
              <a:rPr lang="en-US" sz="2800" dirty="0"/>
              <a:t>Info</a:t>
            </a:r>
          </a:p>
        </p:txBody>
      </p:sp>
    </p:spTree>
    <p:extLst>
      <p:ext uri="{BB962C8B-B14F-4D97-AF65-F5344CB8AC3E}">
        <p14:creationId xmlns:p14="http://schemas.microsoft.com/office/powerpoint/2010/main" val="168503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3C2A31-4EA8-25F3-9374-4935FE052F68}"/>
              </a:ext>
            </a:extLst>
          </p:cNvPr>
          <p:cNvPicPr>
            <a:picLocks noChangeAspect="1"/>
          </p:cNvPicPr>
          <p:nvPr/>
        </p:nvPicPr>
        <p:blipFill>
          <a:blip r:embed="rId2"/>
          <a:stretch>
            <a:fillRect/>
          </a:stretch>
        </p:blipFill>
        <p:spPr>
          <a:xfrm>
            <a:off x="0" y="440675"/>
            <a:ext cx="10003316" cy="6417325"/>
          </a:xfrm>
          <a:prstGeom prst="rect">
            <a:avLst/>
          </a:prstGeom>
        </p:spPr>
      </p:pic>
    </p:spTree>
    <p:extLst>
      <p:ext uri="{BB962C8B-B14F-4D97-AF65-F5344CB8AC3E}">
        <p14:creationId xmlns:p14="http://schemas.microsoft.com/office/powerpoint/2010/main" val="903745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8077-AE13-A709-5CE7-50F81D3DAC64}"/>
              </a:ext>
            </a:extLst>
          </p:cNvPr>
          <p:cNvSpPr>
            <a:spLocks noGrp="1"/>
          </p:cNvSpPr>
          <p:nvPr>
            <p:ph type="title"/>
          </p:nvPr>
        </p:nvSpPr>
        <p:spPr/>
        <p:txBody>
          <a:bodyPr/>
          <a:lstStyle/>
          <a:p>
            <a:r>
              <a:rPr lang="en-US" dirty="0"/>
              <a:t>John &amp; Sally Smith</a:t>
            </a:r>
          </a:p>
        </p:txBody>
      </p:sp>
      <p:sp>
        <p:nvSpPr>
          <p:cNvPr id="4" name="Content Placeholder 3">
            <a:extLst>
              <a:ext uri="{FF2B5EF4-FFF2-40B4-BE49-F238E27FC236}">
                <a16:creationId xmlns:a16="http://schemas.microsoft.com/office/drawing/2014/main" id="{1D333B6B-452C-CD2C-5A52-820AFE42EE9B}"/>
              </a:ext>
            </a:extLst>
          </p:cNvPr>
          <p:cNvSpPr>
            <a:spLocks noGrp="1"/>
          </p:cNvSpPr>
          <p:nvPr>
            <p:ph idx="1"/>
          </p:nvPr>
        </p:nvSpPr>
        <p:spPr/>
        <p:txBody>
          <a:bodyPr/>
          <a:lstStyle/>
          <a:p>
            <a:pPr marL="0" indent="0">
              <a:buNone/>
            </a:pPr>
            <a:r>
              <a:rPr lang="en-US" dirty="0"/>
              <a:t>John is 67. Newly retired.</a:t>
            </a:r>
          </a:p>
          <a:p>
            <a:pPr marL="0" indent="0">
              <a:buNone/>
            </a:pPr>
            <a:r>
              <a:rPr lang="en-US" dirty="0"/>
              <a:t>	He took a $50,000 IRA distribution for living 	expenses.</a:t>
            </a:r>
          </a:p>
          <a:p>
            <a:pPr marL="0" indent="0">
              <a:buNone/>
            </a:pPr>
            <a:r>
              <a:rPr lang="en-US" dirty="0"/>
              <a:t>Sally is 65. Newly retired.</a:t>
            </a:r>
          </a:p>
          <a:p>
            <a:pPr marL="0" indent="0">
              <a:buNone/>
            </a:pPr>
            <a:r>
              <a:rPr lang="en-US" dirty="0"/>
              <a:t>Both applied for their Social Security and have traditional</a:t>
            </a:r>
          </a:p>
          <a:p>
            <a:pPr marL="0" indent="0">
              <a:buNone/>
            </a:pPr>
            <a:r>
              <a:rPr lang="en-US" dirty="0"/>
              <a:t>	Medicare and taxes deducted from their benefits.</a:t>
            </a:r>
          </a:p>
          <a:p>
            <a:pPr marL="0" indent="0">
              <a:buNone/>
            </a:pPr>
            <a:r>
              <a:rPr lang="en-US" dirty="0"/>
              <a:t>	</a:t>
            </a:r>
          </a:p>
        </p:txBody>
      </p:sp>
    </p:spTree>
    <p:extLst>
      <p:ext uri="{BB962C8B-B14F-4D97-AF65-F5344CB8AC3E}">
        <p14:creationId xmlns:p14="http://schemas.microsoft.com/office/powerpoint/2010/main" val="247829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DF6EA3-46D1-6DF8-B9FE-ED3F5263083A}"/>
              </a:ext>
            </a:extLst>
          </p:cNvPr>
          <p:cNvPicPr>
            <a:picLocks noChangeAspect="1"/>
          </p:cNvPicPr>
          <p:nvPr/>
        </p:nvPicPr>
        <p:blipFill>
          <a:blip r:embed="rId2"/>
          <a:stretch>
            <a:fillRect/>
          </a:stretch>
        </p:blipFill>
        <p:spPr>
          <a:xfrm>
            <a:off x="187287" y="458547"/>
            <a:ext cx="9915180" cy="6399453"/>
          </a:xfrm>
          <a:prstGeom prst="rect">
            <a:avLst/>
          </a:prstGeom>
        </p:spPr>
      </p:pic>
    </p:spTree>
    <p:extLst>
      <p:ext uri="{BB962C8B-B14F-4D97-AF65-F5344CB8AC3E}">
        <p14:creationId xmlns:p14="http://schemas.microsoft.com/office/powerpoint/2010/main" val="3567721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F096A-38A0-F62F-AEC2-917B5C78DCA5}"/>
              </a:ext>
            </a:extLst>
          </p:cNvPr>
          <p:cNvPicPr>
            <a:picLocks noChangeAspect="1"/>
          </p:cNvPicPr>
          <p:nvPr/>
        </p:nvPicPr>
        <p:blipFill>
          <a:blip r:embed="rId2"/>
          <a:stretch>
            <a:fillRect/>
          </a:stretch>
        </p:blipFill>
        <p:spPr>
          <a:xfrm>
            <a:off x="1244907" y="694063"/>
            <a:ext cx="8538072" cy="5941205"/>
          </a:xfrm>
          <a:prstGeom prst="rect">
            <a:avLst/>
          </a:prstGeom>
        </p:spPr>
      </p:pic>
    </p:spTree>
    <p:extLst>
      <p:ext uri="{BB962C8B-B14F-4D97-AF65-F5344CB8AC3E}">
        <p14:creationId xmlns:p14="http://schemas.microsoft.com/office/powerpoint/2010/main" val="192768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968456-3B87-44F5-B759-5E62D2C59175}"/>
              </a:ext>
            </a:extLst>
          </p:cNvPr>
          <p:cNvPicPr>
            <a:picLocks noChangeAspect="1"/>
          </p:cNvPicPr>
          <p:nvPr/>
        </p:nvPicPr>
        <p:blipFill>
          <a:blip r:embed="rId2"/>
          <a:stretch>
            <a:fillRect/>
          </a:stretch>
        </p:blipFill>
        <p:spPr>
          <a:xfrm>
            <a:off x="683046" y="815249"/>
            <a:ext cx="9448809" cy="5868166"/>
          </a:xfrm>
          <a:prstGeom prst="rect">
            <a:avLst/>
          </a:prstGeom>
        </p:spPr>
      </p:pic>
    </p:spTree>
    <p:extLst>
      <p:ext uri="{BB962C8B-B14F-4D97-AF65-F5344CB8AC3E}">
        <p14:creationId xmlns:p14="http://schemas.microsoft.com/office/powerpoint/2010/main" val="201034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3449-D689-719A-4C27-E3212811B978}"/>
              </a:ext>
            </a:extLst>
          </p:cNvPr>
          <p:cNvSpPr>
            <a:spLocks noGrp="1"/>
          </p:cNvSpPr>
          <p:nvPr>
            <p:ph type="title"/>
          </p:nvPr>
        </p:nvSpPr>
        <p:spPr/>
        <p:txBody>
          <a:bodyPr>
            <a:normAutofit/>
          </a:bodyPr>
          <a:lstStyle/>
          <a:p>
            <a:r>
              <a:rPr lang="en-US" dirty="0"/>
              <a:t>Diving Into Roth Conversions </a:t>
            </a:r>
            <a:br>
              <a:rPr lang="en-US" dirty="0"/>
            </a:br>
            <a:r>
              <a:rPr lang="en-US" dirty="0"/>
              <a:t>plus 2024 Q&amp;A Review</a:t>
            </a:r>
            <a:endParaRPr lang="en-US" dirty="0">
              <a:solidFill>
                <a:srgbClr val="005DAB"/>
              </a:solidFill>
            </a:endParaRPr>
          </a:p>
        </p:txBody>
      </p:sp>
      <p:sp>
        <p:nvSpPr>
          <p:cNvPr id="3" name="Subtitle 2">
            <a:extLst>
              <a:ext uri="{FF2B5EF4-FFF2-40B4-BE49-F238E27FC236}">
                <a16:creationId xmlns:a16="http://schemas.microsoft.com/office/drawing/2014/main" id="{9227D2CD-4D47-9ABA-1287-63681E5ABEAD}"/>
              </a:ext>
            </a:extLst>
          </p:cNvPr>
          <p:cNvSpPr txBox="1">
            <a:spLocks/>
          </p:cNvSpPr>
          <p:nvPr/>
        </p:nvSpPr>
        <p:spPr>
          <a:xfrm>
            <a:off x="2623452" y="3376725"/>
            <a:ext cx="6984999" cy="1063623"/>
          </a:xfrm>
          <a:prstGeom prst="rect">
            <a:avLst/>
          </a:prstGeom>
        </p:spPr>
        <p:txBody>
          <a:bodyPr anchor="t">
            <a:normAutofit/>
          </a:bodyPr>
          <a:lstStyle>
            <a:lvl1pPr marL="0" indent="0" algn="l" defTabSz="914400" rtl="0" eaLnBrk="1" latinLnBrk="0" hangingPunct="1">
              <a:lnSpc>
                <a:spcPct val="90000"/>
              </a:lnSpc>
              <a:spcBef>
                <a:spcPts val="1000"/>
              </a:spcBef>
              <a:buSzPct val="120000"/>
              <a:buFont typeface="Arial" panose="020B0604020202020204" pitchFamily="34" charset="0"/>
              <a:buNone/>
              <a:defRPr sz="2400" b="0" kern="1200">
                <a:solidFill>
                  <a:srgbClr val="002445"/>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600"/>
              </a:spcBef>
              <a:buSzPct val="85000"/>
              <a:buFont typeface="Courier New" panose="02070309020205020404" pitchFamily="49"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600"/>
              </a:spcBef>
              <a:buFont typeface="Wingdings" panose="05000000000000000000" pitchFamily="2" charset="2"/>
              <a:buNone/>
              <a:defRPr sz="2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600"/>
              </a:spcBef>
              <a:buSzPct val="120000"/>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600"/>
              </a:spcBef>
              <a:buSzPct val="85000"/>
              <a:buFont typeface="Courier New" panose="02070309020205020404" pitchFamily="49"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r>
              <a:rPr lang="en-US" dirty="0">
                <a:solidFill>
                  <a:srgbClr val="329B2E"/>
                </a:solidFill>
              </a:rPr>
              <a:t>Oklahoma Chapter Director</a:t>
            </a:r>
          </a:p>
        </p:txBody>
      </p:sp>
      <p:sp>
        <p:nvSpPr>
          <p:cNvPr id="4" name="Text Placeholder 9">
            <a:extLst>
              <a:ext uri="{FF2B5EF4-FFF2-40B4-BE49-F238E27FC236}">
                <a16:creationId xmlns:a16="http://schemas.microsoft.com/office/drawing/2014/main" id="{7313E891-CE4A-B3C2-BFDF-B36B4A94B4AD}"/>
              </a:ext>
            </a:extLst>
          </p:cNvPr>
          <p:cNvSpPr txBox="1">
            <a:spLocks/>
          </p:cNvSpPr>
          <p:nvPr/>
        </p:nvSpPr>
        <p:spPr>
          <a:xfrm>
            <a:off x="3247965" y="2635296"/>
            <a:ext cx="5696070" cy="521208"/>
          </a:xfrm>
          <a:prstGeom prst="rect">
            <a:avLst/>
          </a:prstGeom>
        </p:spPr>
        <p:txBody>
          <a:bodyPr>
            <a:noAutofit/>
          </a:bodyPr>
          <a:lstStyle>
            <a:lvl1pPr marL="0" indent="0" algn="l" defTabSz="914400" rtl="0" eaLnBrk="1" latinLnBrk="0" hangingPunct="1">
              <a:lnSpc>
                <a:spcPct val="90000"/>
              </a:lnSpc>
              <a:spcBef>
                <a:spcPts val="1000"/>
              </a:spcBef>
              <a:buSzPct val="120000"/>
              <a:buFont typeface="Arial" panose="020B0604020202020204" pitchFamily="34" charset="0"/>
              <a:buNone/>
              <a:defRPr sz="2800" b="1" kern="1200">
                <a:solidFill>
                  <a:srgbClr val="002445"/>
                </a:solidFill>
                <a:latin typeface="+mn-lt"/>
                <a:ea typeface="+mn-ea"/>
                <a:cs typeface="Arial" panose="020B0604020202020204" pitchFamily="34" charset="0"/>
              </a:defRPr>
            </a:lvl1pPr>
            <a:lvl2pPr marL="800100" indent="-342900" algn="l" defTabSz="914400" rtl="0" eaLnBrk="1" latinLnBrk="0" hangingPunct="1">
              <a:lnSpc>
                <a:spcPct val="90000"/>
              </a:lnSpc>
              <a:spcBef>
                <a:spcPts val="600"/>
              </a:spcBef>
              <a:buSzPct val="85000"/>
              <a:buFont typeface="Courier New" panose="02070309020205020404" pitchFamily="49" charset="0"/>
              <a:buChar char="o"/>
              <a:defRPr sz="2800" kern="1200">
                <a:solidFill>
                  <a:srgbClr val="002445"/>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600"/>
              </a:spcBef>
              <a:buFont typeface="Wingdings" panose="05000000000000000000" pitchFamily="2" charset="2"/>
              <a:buChar char="§"/>
              <a:defRPr sz="2800" kern="1200">
                <a:solidFill>
                  <a:srgbClr val="002445"/>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600"/>
              </a:spcBef>
              <a:buSzPct val="120000"/>
              <a:buFont typeface="Arial" panose="020B0604020202020204" pitchFamily="34" charset="0"/>
              <a:buChar char="•"/>
              <a:defRPr sz="2400" kern="1200">
                <a:solidFill>
                  <a:srgbClr val="002445"/>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600"/>
              </a:spcBef>
              <a:buSzPct val="85000"/>
              <a:buFont typeface="Courier New" panose="02070309020205020404" pitchFamily="49" charset="0"/>
              <a:buChar char="o"/>
              <a:defRPr sz="2400" kern="1200">
                <a:solidFill>
                  <a:srgbClr val="0024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005DAB"/>
                </a:solidFill>
              </a:rPr>
              <a:t>Christi Powell, CFP®, RICP®</a:t>
            </a:r>
          </a:p>
        </p:txBody>
      </p:sp>
      <p:sp>
        <p:nvSpPr>
          <p:cNvPr id="5" name="Text Placeholder 9">
            <a:extLst>
              <a:ext uri="{FF2B5EF4-FFF2-40B4-BE49-F238E27FC236}">
                <a16:creationId xmlns:a16="http://schemas.microsoft.com/office/drawing/2014/main" id="{2C158B57-6449-F687-C9FF-C70975A885CF}"/>
              </a:ext>
            </a:extLst>
          </p:cNvPr>
          <p:cNvSpPr txBox="1">
            <a:spLocks/>
          </p:cNvSpPr>
          <p:nvPr/>
        </p:nvSpPr>
        <p:spPr>
          <a:xfrm>
            <a:off x="2623455" y="6028999"/>
            <a:ext cx="6985000" cy="523180"/>
          </a:xfrm>
          <a:prstGeom prst="rect">
            <a:avLst/>
          </a:prstGeom>
        </p:spPr>
        <p:txBody>
          <a:bodyPr anchor="t">
            <a:noAutofit/>
          </a:bodyPr>
          <a:lstStyle>
            <a:lvl1pPr marL="0" indent="0" algn="ctr" defTabSz="914400" rtl="0" eaLnBrk="1" latinLnBrk="0" hangingPunct="1">
              <a:lnSpc>
                <a:spcPct val="90000"/>
              </a:lnSpc>
              <a:spcBef>
                <a:spcPts val="1000"/>
              </a:spcBef>
              <a:buSzPct val="120000"/>
              <a:buFont typeface="Arial" panose="020B0604020202020204" pitchFamily="34" charset="0"/>
              <a:buNone/>
              <a:defRPr sz="2400" b="1" kern="1200">
                <a:solidFill>
                  <a:srgbClr val="002445"/>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600"/>
              </a:spcBef>
              <a:buSzPct val="85000"/>
              <a:buFont typeface="Courier New" panose="02070309020205020404" pitchFamily="49" charset="0"/>
              <a:buChar char="o"/>
              <a:defRPr sz="2800" kern="1200">
                <a:solidFill>
                  <a:srgbClr val="002445"/>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600"/>
              </a:spcBef>
              <a:buFont typeface="Wingdings" panose="05000000000000000000" pitchFamily="2" charset="2"/>
              <a:buChar char="§"/>
              <a:defRPr sz="2800" kern="1200">
                <a:solidFill>
                  <a:srgbClr val="002445"/>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600"/>
              </a:spcBef>
              <a:buSzPct val="120000"/>
              <a:buFont typeface="Arial" panose="020B0604020202020204" pitchFamily="34" charset="0"/>
              <a:buChar char="•"/>
              <a:defRPr sz="2400" kern="1200">
                <a:solidFill>
                  <a:srgbClr val="002445"/>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90000"/>
              </a:lnSpc>
              <a:spcBef>
                <a:spcPts val="600"/>
              </a:spcBef>
              <a:buSzPct val="85000"/>
              <a:buFont typeface="Courier New" panose="02070309020205020404" pitchFamily="49" charset="0"/>
              <a:buChar char="o"/>
              <a:defRPr sz="2400" kern="1200">
                <a:solidFill>
                  <a:srgbClr val="0024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solidFill>
                  <a:srgbClr val="329B2E"/>
                </a:solidFill>
              </a:rPr>
              <a:t>May 29, 2025</a:t>
            </a:r>
          </a:p>
        </p:txBody>
      </p:sp>
    </p:spTree>
    <p:extLst>
      <p:ext uri="{BB962C8B-B14F-4D97-AF65-F5344CB8AC3E}">
        <p14:creationId xmlns:p14="http://schemas.microsoft.com/office/powerpoint/2010/main" val="2436141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B8EE54-AE37-FA09-2374-74D1B095B998}"/>
              </a:ext>
            </a:extLst>
          </p:cNvPr>
          <p:cNvPicPr>
            <a:picLocks noChangeAspect="1"/>
          </p:cNvPicPr>
          <p:nvPr/>
        </p:nvPicPr>
        <p:blipFill>
          <a:blip r:embed="rId2"/>
          <a:stretch>
            <a:fillRect/>
          </a:stretch>
        </p:blipFill>
        <p:spPr>
          <a:xfrm>
            <a:off x="727113" y="900771"/>
            <a:ext cx="9452473" cy="5852214"/>
          </a:xfrm>
          <a:prstGeom prst="rect">
            <a:avLst/>
          </a:prstGeom>
        </p:spPr>
      </p:pic>
    </p:spTree>
    <p:extLst>
      <p:ext uri="{BB962C8B-B14F-4D97-AF65-F5344CB8AC3E}">
        <p14:creationId xmlns:p14="http://schemas.microsoft.com/office/powerpoint/2010/main" val="319424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F6574D-3514-60B3-6B61-8FE5749B3101}"/>
              </a:ext>
            </a:extLst>
          </p:cNvPr>
          <p:cNvPicPr>
            <a:picLocks noChangeAspect="1"/>
          </p:cNvPicPr>
          <p:nvPr/>
        </p:nvPicPr>
        <p:blipFill>
          <a:blip r:embed="rId2"/>
          <a:stretch>
            <a:fillRect/>
          </a:stretch>
        </p:blipFill>
        <p:spPr>
          <a:xfrm>
            <a:off x="264405" y="819821"/>
            <a:ext cx="9827046" cy="5804193"/>
          </a:xfrm>
          <a:prstGeom prst="rect">
            <a:avLst/>
          </a:prstGeom>
        </p:spPr>
      </p:pic>
    </p:spTree>
    <p:extLst>
      <p:ext uri="{BB962C8B-B14F-4D97-AF65-F5344CB8AC3E}">
        <p14:creationId xmlns:p14="http://schemas.microsoft.com/office/powerpoint/2010/main" val="219092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5A24C-0F45-92F4-C478-B6E2EF832304}"/>
              </a:ext>
            </a:extLst>
          </p:cNvPr>
          <p:cNvPicPr>
            <a:picLocks noChangeAspect="1"/>
          </p:cNvPicPr>
          <p:nvPr/>
        </p:nvPicPr>
        <p:blipFill>
          <a:blip r:embed="rId2"/>
          <a:stretch>
            <a:fillRect/>
          </a:stretch>
        </p:blipFill>
        <p:spPr>
          <a:xfrm>
            <a:off x="352540" y="716096"/>
            <a:ext cx="9549707" cy="5863856"/>
          </a:xfrm>
          <a:prstGeom prst="rect">
            <a:avLst/>
          </a:prstGeom>
        </p:spPr>
      </p:pic>
    </p:spTree>
    <p:extLst>
      <p:ext uri="{BB962C8B-B14F-4D97-AF65-F5344CB8AC3E}">
        <p14:creationId xmlns:p14="http://schemas.microsoft.com/office/powerpoint/2010/main" val="1638420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6F264-9E64-8CFB-D08D-C6B5994967D1}"/>
              </a:ext>
            </a:extLst>
          </p:cNvPr>
          <p:cNvPicPr>
            <a:picLocks noChangeAspect="1"/>
          </p:cNvPicPr>
          <p:nvPr/>
        </p:nvPicPr>
        <p:blipFill>
          <a:blip r:embed="rId2"/>
          <a:stretch>
            <a:fillRect/>
          </a:stretch>
        </p:blipFill>
        <p:spPr>
          <a:xfrm>
            <a:off x="379883" y="859316"/>
            <a:ext cx="9659886" cy="5321147"/>
          </a:xfrm>
          <a:prstGeom prst="rect">
            <a:avLst/>
          </a:prstGeom>
        </p:spPr>
      </p:pic>
    </p:spTree>
    <p:extLst>
      <p:ext uri="{BB962C8B-B14F-4D97-AF65-F5344CB8AC3E}">
        <p14:creationId xmlns:p14="http://schemas.microsoft.com/office/powerpoint/2010/main" val="791452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hite calculator">
            <a:extLst>
              <a:ext uri="{FF2B5EF4-FFF2-40B4-BE49-F238E27FC236}">
                <a16:creationId xmlns:a16="http://schemas.microsoft.com/office/drawing/2014/main" id="{7A495B2E-9AC1-BDFB-7C54-48A53A71A5CE}"/>
              </a:ext>
            </a:extLst>
          </p:cNvPr>
          <p:cNvPicPr>
            <a:picLocks noChangeAspect="1"/>
          </p:cNvPicPr>
          <p:nvPr/>
        </p:nvPicPr>
        <p:blipFill>
          <a:blip r:embed="rId2"/>
          <a:srcRect l="7699" r="45131" b="-1"/>
          <a:stretch/>
        </p:blipFill>
        <p:spPr>
          <a:xfrm>
            <a:off x="8031296" y="473724"/>
            <a:ext cx="4160704" cy="6384275"/>
          </a:xfrm>
          <a:prstGeom prst="rect">
            <a:avLst/>
          </a:prstGeom>
        </p:spPr>
      </p:pic>
      <p:sp>
        <p:nvSpPr>
          <p:cNvPr id="2" name="Title 1">
            <a:extLst>
              <a:ext uri="{FF2B5EF4-FFF2-40B4-BE49-F238E27FC236}">
                <a16:creationId xmlns:a16="http://schemas.microsoft.com/office/drawing/2014/main" id="{EC460CB1-A283-1A89-F6EC-6E1B9F62AC8F}"/>
              </a:ext>
            </a:extLst>
          </p:cNvPr>
          <p:cNvSpPr>
            <a:spLocks noGrp="1"/>
          </p:cNvSpPr>
          <p:nvPr>
            <p:ph type="title"/>
          </p:nvPr>
        </p:nvSpPr>
        <p:spPr>
          <a:xfrm>
            <a:off x="915501" y="698469"/>
            <a:ext cx="5852160" cy="1097280"/>
          </a:xfrm>
        </p:spPr>
        <p:txBody>
          <a:bodyPr anchor="t">
            <a:normAutofit fontScale="90000"/>
          </a:bodyPr>
          <a:lstStyle/>
          <a:p>
            <a:r>
              <a:rPr lang="en-US" dirty="0"/>
              <a:t>Strategies To Consider</a:t>
            </a:r>
          </a:p>
        </p:txBody>
      </p:sp>
      <p:sp>
        <p:nvSpPr>
          <p:cNvPr id="3" name="Content Placeholder 2">
            <a:extLst>
              <a:ext uri="{FF2B5EF4-FFF2-40B4-BE49-F238E27FC236}">
                <a16:creationId xmlns:a16="http://schemas.microsoft.com/office/drawing/2014/main" id="{0B291CBC-04F2-FC95-C7F8-1EAA68AE8413}"/>
              </a:ext>
            </a:extLst>
          </p:cNvPr>
          <p:cNvSpPr>
            <a:spLocks noGrp="1"/>
          </p:cNvSpPr>
          <p:nvPr>
            <p:ph idx="1"/>
          </p:nvPr>
        </p:nvSpPr>
        <p:spPr>
          <a:xfrm>
            <a:off x="640079" y="1795749"/>
            <a:ext cx="7203931" cy="4502173"/>
          </a:xfrm>
        </p:spPr>
        <p:txBody>
          <a:bodyPr>
            <a:normAutofit fontScale="85000" lnSpcReduction="10000"/>
          </a:bodyPr>
          <a:lstStyle/>
          <a:p>
            <a:pPr>
              <a:lnSpc>
                <a:spcPct val="110000"/>
              </a:lnSpc>
            </a:pPr>
            <a:r>
              <a:rPr lang="en-US" dirty="0"/>
              <a:t>Bunch deductible expenses: taxes, medical, contributions. Coordinate them all.</a:t>
            </a:r>
          </a:p>
          <a:p>
            <a:pPr lvl="1">
              <a:lnSpc>
                <a:spcPct val="110000"/>
              </a:lnSpc>
            </a:pPr>
            <a:r>
              <a:rPr lang="en-US" dirty="0"/>
              <a:t>Pay your property taxes using bunching in alternating years.</a:t>
            </a:r>
          </a:p>
          <a:p>
            <a:pPr lvl="1">
              <a:lnSpc>
                <a:spcPct val="110000"/>
              </a:lnSpc>
            </a:pPr>
            <a:r>
              <a:rPr lang="en-US" dirty="0"/>
              <a:t>Roth conversions in a year you have low income or large medical expense.</a:t>
            </a:r>
          </a:p>
          <a:p>
            <a:pPr lvl="1">
              <a:lnSpc>
                <a:spcPct val="110000"/>
              </a:lnSpc>
            </a:pPr>
            <a:r>
              <a:rPr lang="en-US" dirty="0"/>
              <a:t>Bunch your charitable donations using the same schedule you use for property taxes.</a:t>
            </a:r>
          </a:p>
          <a:p>
            <a:pPr lvl="1">
              <a:lnSpc>
                <a:spcPct val="110000"/>
              </a:lnSpc>
            </a:pPr>
            <a:r>
              <a:rPr lang="en-US" dirty="0"/>
              <a:t>Front load a Donor Advised Fund (DAF) with your local Community Foundation.</a:t>
            </a:r>
          </a:p>
        </p:txBody>
      </p:sp>
      <p:sp>
        <p:nvSpPr>
          <p:cNvPr id="5" name="TextBox 4">
            <a:extLst>
              <a:ext uri="{FF2B5EF4-FFF2-40B4-BE49-F238E27FC236}">
                <a16:creationId xmlns:a16="http://schemas.microsoft.com/office/drawing/2014/main" id="{6AF228A7-EE71-9A24-975A-D23BBCF0888B}"/>
              </a:ext>
            </a:extLst>
          </p:cNvPr>
          <p:cNvSpPr txBox="1"/>
          <p:nvPr/>
        </p:nvSpPr>
        <p:spPr>
          <a:xfrm>
            <a:off x="11355636" y="104392"/>
            <a:ext cx="509530" cy="369332"/>
          </a:xfrm>
          <a:prstGeom prst="rect">
            <a:avLst/>
          </a:prstGeom>
          <a:noFill/>
        </p:spPr>
        <p:txBody>
          <a:bodyPr wrap="square">
            <a:spAutoFit/>
          </a:bodyPr>
          <a:lstStyle/>
          <a:p>
            <a:fld id="{B7C7DEAE-B1FF-4F0D-9790-23B38FF51CAA}" type="slidenum">
              <a:rPr lang="en-US" sz="1800" b="1"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1283381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AF51-4AED-8255-C5EC-3F8B97669DE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B9A5C04-D15F-37DD-6B8D-CF12AD986D8A}"/>
              </a:ext>
            </a:extLst>
          </p:cNvPr>
          <p:cNvSpPr>
            <a:spLocks noGrp="1"/>
          </p:cNvSpPr>
          <p:nvPr>
            <p:ph idx="1"/>
          </p:nvPr>
        </p:nvSpPr>
        <p:spPr>
          <a:xfrm>
            <a:off x="1164303" y="1782763"/>
            <a:ext cx="9863393" cy="4351338"/>
          </a:xfrm>
        </p:spPr>
        <p:txBody>
          <a:bodyPr/>
          <a:lstStyle/>
          <a:p>
            <a:r>
              <a:rPr lang="en-US" dirty="0"/>
              <a:t>We’ve cleared up some questions from last year.</a:t>
            </a:r>
          </a:p>
          <a:p>
            <a:r>
              <a:rPr lang="en-US" dirty="0"/>
              <a:t>We’ve defined Roth conversion and answered questions about our unique situation.</a:t>
            </a:r>
          </a:p>
          <a:p>
            <a:r>
              <a:rPr lang="en-US" dirty="0"/>
              <a:t>We’ve discussed the flowchart to help guide our decisions.</a:t>
            </a:r>
          </a:p>
          <a:p>
            <a:r>
              <a:rPr lang="en-US" dirty="0"/>
              <a:t>We’ve talked with our CPA and CFP about this.</a:t>
            </a:r>
          </a:p>
          <a:p>
            <a:r>
              <a:rPr lang="en-US" dirty="0"/>
              <a:t>We’re ready to combine this with other tax strategies if appropriate.</a:t>
            </a:r>
          </a:p>
        </p:txBody>
      </p:sp>
      <p:pic>
        <p:nvPicPr>
          <p:cNvPr id="4" name="Picture 3">
            <a:extLst>
              <a:ext uri="{FF2B5EF4-FFF2-40B4-BE49-F238E27FC236}">
                <a16:creationId xmlns:a16="http://schemas.microsoft.com/office/drawing/2014/main" id="{0F93395E-4012-4688-883F-FB0A15EBA318}"/>
              </a:ext>
            </a:extLst>
          </p:cNvPr>
          <p:cNvPicPr>
            <a:picLocks noChangeAspect="1"/>
          </p:cNvPicPr>
          <p:nvPr/>
        </p:nvPicPr>
        <p:blipFill>
          <a:blip r:embed="rId3"/>
          <a:stretch>
            <a:fillRect/>
          </a:stretch>
        </p:blipFill>
        <p:spPr>
          <a:xfrm rot="590260">
            <a:off x="51179" y="300202"/>
            <a:ext cx="1920406" cy="2156647"/>
          </a:xfrm>
          <a:prstGeom prst="rect">
            <a:avLst/>
          </a:prstGeom>
        </p:spPr>
      </p:pic>
    </p:spTree>
    <p:extLst>
      <p:ext uri="{BB962C8B-B14F-4D97-AF65-F5344CB8AC3E}">
        <p14:creationId xmlns:p14="http://schemas.microsoft.com/office/powerpoint/2010/main" val="417932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30CE-9B8C-0B03-9E2B-3AAFB730F646}"/>
              </a:ext>
            </a:extLst>
          </p:cNvPr>
          <p:cNvSpPr>
            <a:spLocks noGrp="1"/>
          </p:cNvSpPr>
          <p:nvPr>
            <p:ph type="title"/>
          </p:nvPr>
        </p:nvSpPr>
        <p:spPr>
          <a:xfrm>
            <a:off x="822960" y="457200"/>
            <a:ext cx="10515600" cy="1325563"/>
          </a:xfrm>
        </p:spPr>
        <p:txBody>
          <a:bodyPr anchor="ctr">
            <a:normAutofit/>
          </a:bodyPr>
          <a:lstStyle/>
          <a:p>
            <a:r>
              <a:rPr lang="en-US" dirty="0"/>
              <a:t>Questions</a:t>
            </a:r>
          </a:p>
        </p:txBody>
      </p:sp>
      <p:pic>
        <p:nvPicPr>
          <p:cNvPr id="3" name="Picture 2">
            <a:extLst>
              <a:ext uri="{FF2B5EF4-FFF2-40B4-BE49-F238E27FC236}">
                <a16:creationId xmlns:a16="http://schemas.microsoft.com/office/drawing/2014/main" id="{D0343DE5-371E-0AAE-DE4D-762D3E3C4DBF}"/>
              </a:ext>
            </a:extLst>
          </p:cNvPr>
          <p:cNvPicPr>
            <a:picLocks noChangeAspect="1"/>
          </p:cNvPicPr>
          <p:nvPr/>
        </p:nvPicPr>
        <p:blipFill>
          <a:blip r:embed="rId2"/>
          <a:stretch>
            <a:fillRect/>
          </a:stretch>
        </p:blipFill>
        <p:spPr>
          <a:xfrm>
            <a:off x="3916200" y="1795054"/>
            <a:ext cx="4373203" cy="4351338"/>
          </a:xfrm>
          <a:prstGeom prst="rect">
            <a:avLst/>
          </a:prstGeom>
          <a:noFill/>
        </p:spPr>
      </p:pic>
    </p:spTree>
    <p:extLst>
      <p:ext uri="{BB962C8B-B14F-4D97-AF65-F5344CB8AC3E}">
        <p14:creationId xmlns:p14="http://schemas.microsoft.com/office/powerpoint/2010/main" val="113607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998073-95F8-0C27-0D3C-F994DB0651F6}"/>
              </a:ext>
            </a:extLst>
          </p:cNvPr>
          <p:cNvPicPr>
            <a:picLocks noChangeAspect="1"/>
          </p:cNvPicPr>
          <p:nvPr/>
        </p:nvPicPr>
        <p:blipFill>
          <a:blip r:embed="rId3"/>
          <a:stretch>
            <a:fillRect/>
          </a:stretch>
        </p:blipFill>
        <p:spPr>
          <a:xfrm>
            <a:off x="2247216" y="1006699"/>
            <a:ext cx="7697568" cy="5292078"/>
          </a:xfrm>
          <a:prstGeom prst="rect">
            <a:avLst/>
          </a:prstGeom>
        </p:spPr>
      </p:pic>
    </p:spTree>
    <p:extLst>
      <p:ext uri="{BB962C8B-B14F-4D97-AF65-F5344CB8AC3E}">
        <p14:creationId xmlns:p14="http://schemas.microsoft.com/office/powerpoint/2010/main" val="247270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29D1D6-412A-D35F-5B2A-9198F1B49AED}"/>
              </a:ext>
            </a:extLst>
          </p:cNvPr>
          <p:cNvCxnSpPr/>
          <p:nvPr/>
        </p:nvCxnSpPr>
        <p:spPr>
          <a:xfrm>
            <a:off x="832104" y="1768186"/>
            <a:ext cx="10524744"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Box 3">
            <a:extLst>
              <a:ext uri="{FF2B5EF4-FFF2-40B4-BE49-F238E27FC236}">
                <a16:creationId xmlns:a16="http://schemas.microsoft.com/office/drawing/2014/main" id="{B4A6D7A7-DF99-8460-7174-38AB4E4940AB}"/>
              </a:ext>
            </a:extLst>
          </p:cNvPr>
          <p:cNvSpPr txBox="1"/>
          <p:nvPr/>
        </p:nvSpPr>
        <p:spPr>
          <a:xfrm>
            <a:off x="3102019" y="5406402"/>
            <a:ext cx="5964518" cy="918200"/>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ctr">
              <a:lnSpc>
                <a:spcPct val="107000"/>
              </a:lnSpc>
              <a:spcBef>
                <a:spcPts val="0"/>
              </a:spcBef>
              <a:spcAft>
                <a:spcPts val="800"/>
              </a:spcAft>
            </a:pPr>
            <a:r>
              <a:rPr lang="en-US" sz="5400" b="1" dirty="0">
                <a:ln w="28575" cap="flat" cmpd="sng" algn="ctr">
                  <a:solidFill>
                    <a:srgbClr val="00B050"/>
                  </a:solidFill>
                  <a:prstDash val="solid"/>
                  <a:round/>
                </a:ln>
                <a:solidFill>
                  <a:srgbClr val="0033CC"/>
                </a:solidFill>
                <a:effectLst>
                  <a:outerShdw blurRad="63500" dist="50800" dir="13500000" sx="0" sy="0">
                    <a:srgbClr val="000000">
                      <a:alpha val="50000"/>
                    </a:srgbClr>
                  </a:outerShdw>
                </a:effectLst>
                <a:latin typeface="Trebuchet MS" panose="020B0603020202020204" pitchFamily="34" charset="0"/>
                <a:ea typeface="Calibri" panose="020F0502020204030204" pitchFamily="34" charset="0"/>
                <a:cs typeface="Times New Roman" panose="02020603050405020304" pitchFamily="18" charset="0"/>
              </a:rPr>
              <a:t>Pay it forward!</a:t>
            </a:r>
            <a:endParaRPr lang="en-US" sz="5400" dirty="0">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8EB43D6-8021-C0E2-8192-2014572ED99F}"/>
              </a:ext>
            </a:extLst>
          </p:cNvPr>
          <p:cNvPicPr>
            <a:picLocks noChangeAspect="1"/>
          </p:cNvPicPr>
          <p:nvPr/>
        </p:nvPicPr>
        <p:blipFill>
          <a:blip r:embed="rId2"/>
          <a:stretch>
            <a:fillRect/>
          </a:stretch>
        </p:blipFill>
        <p:spPr>
          <a:xfrm>
            <a:off x="9980858" y="4018499"/>
            <a:ext cx="1859441" cy="906859"/>
          </a:xfrm>
          <a:prstGeom prst="rect">
            <a:avLst/>
          </a:prstGeom>
        </p:spPr>
      </p:pic>
      <p:pic>
        <p:nvPicPr>
          <p:cNvPr id="6" name="Picture 5">
            <a:extLst>
              <a:ext uri="{FF2B5EF4-FFF2-40B4-BE49-F238E27FC236}">
                <a16:creationId xmlns:a16="http://schemas.microsoft.com/office/drawing/2014/main" id="{D87D042F-E482-CB68-7E40-68F25B54BF63}"/>
              </a:ext>
            </a:extLst>
          </p:cNvPr>
          <p:cNvPicPr>
            <a:picLocks noChangeAspect="1"/>
          </p:cNvPicPr>
          <p:nvPr/>
        </p:nvPicPr>
        <p:blipFill>
          <a:blip r:embed="rId3"/>
          <a:stretch>
            <a:fillRect/>
          </a:stretch>
        </p:blipFill>
        <p:spPr>
          <a:xfrm>
            <a:off x="375046" y="3348568"/>
            <a:ext cx="1760373" cy="1097375"/>
          </a:xfrm>
          <a:prstGeom prst="rect">
            <a:avLst/>
          </a:prstGeom>
        </p:spPr>
      </p:pic>
      <p:grpSp>
        <p:nvGrpSpPr>
          <p:cNvPr id="7" name="Group 6">
            <a:extLst>
              <a:ext uri="{FF2B5EF4-FFF2-40B4-BE49-F238E27FC236}">
                <a16:creationId xmlns:a16="http://schemas.microsoft.com/office/drawing/2014/main" id="{15D59178-47C3-A365-F00E-EF23E886F5BC}"/>
              </a:ext>
            </a:extLst>
          </p:cNvPr>
          <p:cNvGrpSpPr/>
          <p:nvPr/>
        </p:nvGrpSpPr>
        <p:grpSpPr>
          <a:xfrm>
            <a:off x="2688503" y="2041700"/>
            <a:ext cx="6814994" cy="3231654"/>
            <a:chOff x="2652210" y="2149512"/>
            <a:chExt cx="6814994" cy="3231654"/>
          </a:xfrm>
        </p:grpSpPr>
        <p:sp>
          <p:nvSpPr>
            <p:cNvPr id="8" name="TextBox 7">
              <a:extLst>
                <a:ext uri="{FF2B5EF4-FFF2-40B4-BE49-F238E27FC236}">
                  <a16:creationId xmlns:a16="http://schemas.microsoft.com/office/drawing/2014/main" id="{8C2C0970-AFCC-3753-726B-8CF78BDE5673}"/>
                </a:ext>
              </a:extLst>
            </p:cNvPr>
            <p:cNvSpPr txBox="1"/>
            <p:nvPr/>
          </p:nvSpPr>
          <p:spPr>
            <a:xfrm>
              <a:off x="2652210" y="2149512"/>
              <a:ext cx="6814994" cy="3231654"/>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If you have benefited from </a:t>
              </a:r>
              <a:br>
                <a:rPr lang="en-US" sz="3600" dirty="0">
                  <a:latin typeface="Arial" panose="020B0604020202020204" pitchFamily="34" charset="0"/>
                  <a:cs typeface="Arial" panose="020B0604020202020204" pitchFamily="34" charset="0"/>
                </a:rPr>
              </a:br>
              <a:r>
                <a:rPr lang="en-US" sz="4000" dirty="0">
                  <a:solidFill>
                    <a:srgbClr val="005DAA"/>
                  </a:solidFill>
                  <a:latin typeface="Arial" panose="020B0604020202020204" pitchFamily="34" charset="0"/>
                  <a:cs typeface="Arial" panose="020B0604020202020204" pitchFamily="34" charset="0"/>
                </a:rPr>
                <a:t>B</a:t>
              </a:r>
              <a:r>
                <a:rPr lang="en-US" sz="3800" cap="small" dirty="0">
                  <a:solidFill>
                    <a:srgbClr val="005DAA"/>
                  </a:solidFill>
                  <a:latin typeface="Arial" panose="020B0604020202020204" pitchFamily="34" charset="0"/>
                  <a:cs typeface="Arial" panose="020B0604020202020204" pitchFamily="34" charset="0"/>
                </a:rPr>
                <a:t>etter</a:t>
              </a:r>
              <a:r>
                <a:rPr lang="en-US" sz="4000" dirty="0">
                  <a:solidFill>
                    <a:srgbClr val="59B052"/>
                  </a:solidFill>
                  <a:latin typeface="Arial" panose="020B0604020202020204" pitchFamily="34" charset="0"/>
                  <a:cs typeface="Arial" panose="020B0604020202020204" pitchFamily="34" charset="0"/>
                </a:rPr>
                <a:t>I</a:t>
              </a:r>
              <a:r>
                <a:rPr lang="en-US" sz="3800" cap="small" dirty="0">
                  <a:solidFill>
                    <a:srgbClr val="59B052"/>
                  </a:solidFill>
                  <a:latin typeface="Arial" panose="020B0604020202020204" pitchFamily="34" charset="0"/>
                  <a:cs typeface="Arial" panose="020B0604020202020204" pitchFamily="34" charset="0"/>
                </a:rPr>
                <a:t>nvesting</a:t>
              </a:r>
              <a:endParaRPr lang="en-US" sz="3800" baseline="300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share some BetterInvesting materials and introduce others to this dynamic investment education opportunity!</a:t>
              </a:r>
            </a:p>
          </p:txBody>
        </p:sp>
        <p:sp>
          <p:nvSpPr>
            <p:cNvPr id="9" name="TextBox 8">
              <a:extLst>
                <a:ext uri="{FF2B5EF4-FFF2-40B4-BE49-F238E27FC236}">
                  <a16:creationId xmlns:a16="http://schemas.microsoft.com/office/drawing/2014/main" id="{BBD91ED6-0C8A-F846-BAF9-DEA0BC8E9ADB}"/>
                </a:ext>
              </a:extLst>
            </p:cNvPr>
            <p:cNvSpPr txBox="1"/>
            <p:nvPr/>
          </p:nvSpPr>
          <p:spPr>
            <a:xfrm>
              <a:off x="7794166" y="2836083"/>
              <a:ext cx="674463"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TM</a:t>
              </a:r>
            </a:p>
          </p:txBody>
        </p:sp>
      </p:grpSp>
      <p:pic>
        <p:nvPicPr>
          <p:cNvPr id="10" name="Picture 9">
            <a:extLst>
              <a:ext uri="{FF2B5EF4-FFF2-40B4-BE49-F238E27FC236}">
                <a16:creationId xmlns:a16="http://schemas.microsoft.com/office/drawing/2014/main" id="{CD420359-622C-BFDA-57F0-AE89E875445E}"/>
              </a:ext>
            </a:extLst>
          </p:cNvPr>
          <p:cNvPicPr>
            <a:picLocks noChangeAspect="1"/>
          </p:cNvPicPr>
          <p:nvPr/>
        </p:nvPicPr>
        <p:blipFill>
          <a:blip r:embed="rId4"/>
          <a:stretch>
            <a:fillRect/>
          </a:stretch>
        </p:blipFill>
        <p:spPr>
          <a:xfrm>
            <a:off x="10153403" y="1890023"/>
            <a:ext cx="1698994" cy="2009725"/>
          </a:xfrm>
          <a:prstGeom prst="rect">
            <a:avLst/>
          </a:prstGeom>
        </p:spPr>
      </p:pic>
      <p:pic>
        <p:nvPicPr>
          <p:cNvPr id="11" name="Picture 10">
            <a:extLst>
              <a:ext uri="{FF2B5EF4-FFF2-40B4-BE49-F238E27FC236}">
                <a16:creationId xmlns:a16="http://schemas.microsoft.com/office/drawing/2014/main" id="{51F3C2E8-0AF0-FDD0-F843-E88D1D0B320D}"/>
              </a:ext>
            </a:extLst>
          </p:cNvPr>
          <p:cNvPicPr>
            <a:picLocks noChangeAspect="1"/>
          </p:cNvPicPr>
          <p:nvPr/>
        </p:nvPicPr>
        <p:blipFill>
          <a:blip r:embed="rId5"/>
          <a:stretch>
            <a:fillRect/>
          </a:stretch>
        </p:blipFill>
        <p:spPr>
          <a:xfrm>
            <a:off x="259121" y="2034919"/>
            <a:ext cx="2578343" cy="901279"/>
          </a:xfrm>
          <a:prstGeom prst="rect">
            <a:avLst/>
          </a:prstGeom>
        </p:spPr>
      </p:pic>
      <p:pic>
        <p:nvPicPr>
          <p:cNvPr id="12" name="Picture 11">
            <a:extLst>
              <a:ext uri="{FF2B5EF4-FFF2-40B4-BE49-F238E27FC236}">
                <a16:creationId xmlns:a16="http://schemas.microsoft.com/office/drawing/2014/main" id="{8E3ABB84-CFF6-3003-F454-8186F0B752E2}"/>
              </a:ext>
            </a:extLst>
          </p:cNvPr>
          <p:cNvPicPr>
            <a:picLocks noChangeAspect="1"/>
          </p:cNvPicPr>
          <p:nvPr/>
        </p:nvPicPr>
        <p:blipFill>
          <a:blip r:embed="rId6"/>
          <a:stretch>
            <a:fillRect/>
          </a:stretch>
        </p:blipFill>
        <p:spPr>
          <a:xfrm>
            <a:off x="375046" y="4737322"/>
            <a:ext cx="1689488" cy="589821"/>
          </a:xfrm>
          <a:prstGeom prst="rect">
            <a:avLst/>
          </a:prstGeom>
        </p:spPr>
      </p:pic>
      <p:pic>
        <p:nvPicPr>
          <p:cNvPr id="13" name="Picture 12">
            <a:extLst>
              <a:ext uri="{FF2B5EF4-FFF2-40B4-BE49-F238E27FC236}">
                <a16:creationId xmlns:a16="http://schemas.microsoft.com/office/drawing/2014/main" id="{035526A0-2BFA-AA39-B174-F2BBD743754C}"/>
              </a:ext>
            </a:extLst>
          </p:cNvPr>
          <p:cNvPicPr>
            <a:picLocks noChangeAspect="1"/>
          </p:cNvPicPr>
          <p:nvPr/>
        </p:nvPicPr>
        <p:blipFill>
          <a:blip r:embed="rId7"/>
          <a:stretch>
            <a:fillRect/>
          </a:stretch>
        </p:blipFill>
        <p:spPr>
          <a:xfrm>
            <a:off x="407301" y="5489889"/>
            <a:ext cx="1760374" cy="657488"/>
          </a:xfrm>
          <a:prstGeom prst="rect">
            <a:avLst/>
          </a:prstGeom>
        </p:spPr>
      </p:pic>
      <p:sp>
        <p:nvSpPr>
          <p:cNvPr id="14" name="TextBox 13">
            <a:extLst>
              <a:ext uri="{FF2B5EF4-FFF2-40B4-BE49-F238E27FC236}">
                <a16:creationId xmlns:a16="http://schemas.microsoft.com/office/drawing/2014/main" id="{11447277-F639-C194-0B00-F05FB2458E64}"/>
              </a:ext>
            </a:extLst>
          </p:cNvPr>
          <p:cNvSpPr txBox="1"/>
          <p:nvPr/>
        </p:nvSpPr>
        <p:spPr>
          <a:xfrm>
            <a:off x="832104" y="808074"/>
            <a:ext cx="10524744" cy="769441"/>
          </a:xfrm>
          <a:prstGeom prst="rect">
            <a:avLst/>
          </a:prstGeom>
          <a:noFill/>
        </p:spPr>
        <p:txBody>
          <a:bodyPr wrap="square" rtlCol="0">
            <a:spAutoFit/>
          </a:bodyPr>
          <a:lstStyle/>
          <a:p>
            <a:pPr algn="ctr"/>
            <a:r>
              <a:rPr lang="en-US" sz="4400" b="1" dirty="0"/>
              <a:t>Make a Difference in Someone’s Life</a:t>
            </a:r>
          </a:p>
        </p:txBody>
      </p:sp>
    </p:spTree>
    <p:extLst>
      <p:ext uri="{BB962C8B-B14F-4D97-AF65-F5344CB8AC3E}">
        <p14:creationId xmlns:p14="http://schemas.microsoft.com/office/powerpoint/2010/main" val="4156709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1D8E-8109-F267-B2B9-96AF3146A8BD}"/>
              </a:ext>
            </a:extLst>
          </p:cNvPr>
          <p:cNvSpPr>
            <a:spLocks noGrp="1"/>
          </p:cNvSpPr>
          <p:nvPr>
            <p:ph type="title"/>
          </p:nvPr>
        </p:nvSpPr>
        <p:spPr/>
        <p:txBody>
          <a:bodyPr/>
          <a:lstStyle/>
          <a:p>
            <a:r>
              <a:rPr lang="en-US" dirty="0"/>
              <a:t>Save the Date</a:t>
            </a:r>
          </a:p>
        </p:txBody>
      </p:sp>
      <p:sp>
        <p:nvSpPr>
          <p:cNvPr id="3" name="Content Placeholder 2">
            <a:extLst>
              <a:ext uri="{FF2B5EF4-FFF2-40B4-BE49-F238E27FC236}">
                <a16:creationId xmlns:a16="http://schemas.microsoft.com/office/drawing/2014/main" id="{9A86617C-AC64-B972-CC73-FC2FF754EDD0}"/>
              </a:ext>
            </a:extLst>
          </p:cNvPr>
          <p:cNvSpPr>
            <a:spLocks noGrp="1"/>
          </p:cNvSpPr>
          <p:nvPr>
            <p:ph idx="1"/>
          </p:nvPr>
        </p:nvSpPr>
        <p:spPr>
          <a:xfrm>
            <a:off x="2525457" y="1795054"/>
            <a:ext cx="7075743" cy="4351338"/>
          </a:xfrm>
        </p:spPr>
        <p:txBody>
          <a:bodyPr/>
          <a:lstStyle/>
          <a:p>
            <a:r>
              <a:rPr lang="en-US" dirty="0"/>
              <a:t>Upcoming Events</a:t>
            </a:r>
          </a:p>
        </p:txBody>
      </p:sp>
      <p:pic>
        <p:nvPicPr>
          <p:cNvPr id="7" name="Picture 6">
            <a:extLst>
              <a:ext uri="{FF2B5EF4-FFF2-40B4-BE49-F238E27FC236}">
                <a16:creationId xmlns:a16="http://schemas.microsoft.com/office/drawing/2014/main" id="{59B2959D-56D2-3016-2254-1498FB93161E}"/>
              </a:ext>
            </a:extLst>
          </p:cNvPr>
          <p:cNvPicPr>
            <a:picLocks noChangeAspect="1"/>
          </p:cNvPicPr>
          <p:nvPr/>
        </p:nvPicPr>
        <p:blipFill>
          <a:blip r:embed="rId2"/>
          <a:stretch>
            <a:fillRect/>
          </a:stretch>
        </p:blipFill>
        <p:spPr>
          <a:xfrm>
            <a:off x="151412" y="457201"/>
            <a:ext cx="2374044" cy="1773382"/>
          </a:xfrm>
          <a:prstGeom prst="rect">
            <a:avLst/>
          </a:prstGeom>
        </p:spPr>
      </p:pic>
    </p:spTree>
    <p:extLst>
      <p:ext uri="{BB962C8B-B14F-4D97-AF65-F5344CB8AC3E}">
        <p14:creationId xmlns:p14="http://schemas.microsoft.com/office/powerpoint/2010/main" val="244791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4F091-0450-0A69-CF1E-37208453673C}"/>
              </a:ext>
            </a:extLst>
          </p:cNvPr>
          <p:cNvSpPr/>
          <p:nvPr/>
        </p:nvSpPr>
        <p:spPr>
          <a:xfrm>
            <a:off x="4575392" y="457200"/>
            <a:ext cx="3041217" cy="769441"/>
          </a:xfrm>
          <a:prstGeom prst="rect">
            <a:avLst/>
          </a:prstGeom>
        </p:spPr>
        <p:txBody>
          <a:bodyPr wrap="none" anchor="b">
            <a:spAutoFit/>
          </a:bodyPr>
          <a:lstStyle/>
          <a:p>
            <a:pPr algn="ctr"/>
            <a:r>
              <a:rPr lang="en-US" sz="4400" b="1" dirty="0">
                <a:solidFill>
                  <a:srgbClr val="002445"/>
                </a:solidFill>
                <a:latin typeface="Arial" panose="020B0604020202020204" pitchFamily="34" charset="0"/>
                <a:cs typeface="Arial" panose="020B0604020202020204" pitchFamily="34" charset="0"/>
              </a:rPr>
              <a:t>Disclaimer</a:t>
            </a:r>
          </a:p>
        </p:txBody>
      </p:sp>
      <p:sp>
        <p:nvSpPr>
          <p:cNvPr id="3" name="Rectangle 2">
            <a:extLst>
              <a:ext uri="{FF2B5EF4-FFF2-40B4-BE49-F238E27FC236}">
                <a16:creationId xmlns:a16="http://schemas.microsoft.com/office/drawing/2014/main" id="{7DACF922-163D-FF41-7D0E-337820EC7D7B}"/>
              </a:ext>
            </a:extLst>
          </p:cNvPr>
          <p:cNvSpPr/>
          <p:nvPr/>
        </p:nvSpPr>
        <p:spPr>
          <a:xfrm>
            <a:off x="234002" y="1237527"/>
            <a:ext cx="11805598" cy="5579989"/>
          </a:xfrm>
          <a:prstGeom prst="rect">
            <a:avLst/>
          </a:prstGeom>
        </p:spPr>
        <p:txBody>
          <a:bodyPr wrap="square">
            <a:spAutoFit/>
          </a:bodyPr>
          <a:lstStyle/>
          <a:p>
            <a:pPr marL="285750" marR="0" lvl="0" indent="-285750" algn="l" defTabSz="914400" rtl="0" eaLnBrk="1" fontAlgn="auto" latinLnBrk="0" hangingPunct="1">
              <a:lnSpc>
                <a:spcPct val="88000"/>
              </a:lnSpc>
              <a:spcBef>
                <a:spcPts val="600"/>
              </a:spcBef>
              <a:spcAft>
                <a:spcPts val="0"/>
              </a:spcAft>
              <a:buClrTx/>
              <a:buSzTx/>
              <a:buFont typeface="Arial" panose="020B0604020202020204" pitchFamily="34" charset="0"/>
              <a:buChar char="•"/>
              <a:tabLst/>
              <a:defRPr/>
            </a:pPr>
            <a:r>
              <a:rPr lang="en-US" sz="2200" kern="1200" dirty="0">
                <a:solidFill>
                  <a:srgbClr val="212121"/>
                </a:solidFill>
                <a:effectLst/>
                <a:latin typeface="Arial Narrow" panose="020B0606020202030204" pitchFamily="34" charset="0"/>
                <a:ea typeface="+mn-ea"/>
                <a:cs typeface="+mn-cs"/>
              </a:rPr>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 / National Association of Investors™. The views expressed are those of the instructors, commentators, guests and participants, as the case may be, and do not necessarily represent those of BetterInvesting. Investors should conduct their own review and analysis of any company of interest before making an investment decision.</a:t>
            </a:r>
          </a:p>
          <a:p>
            <a:pPr marL="285750" indent="-285750">
              <a:lnSpc>
                <a:spcPct val="88000"/>
              </a:lnSpc>
              <a:spcBef>
                <a:spcPts val="600"/>
              </a:spcBef>
              <a:buFont typeface="Arial" panose="020B0604020202020204" pitchFamily="34" charset="0"/>
              <a:buChar char="•"/>
            </a:pPr>
            <a:r>
              <a:rPr lang="en-US" sz="2200" kern="1200" dirty="0">
                <a:solidFill>
                  <a:srgbClr val="212121"/>
                </a:solidFill>
                <a:effectLst/>
                <a:latin typeface="Arial Narrow" panose="020B0606020202030204" pitchFamily="34" charset="0"/>
                <a:ea typeface="+mn-ea"/>
                <a:cs typeface="+mn-cs"/>
              </a:rPr>
              <a:t>Securities discussed may be held by the instructors in their own personal portfolios or in those of their clients. BetterInvesting presenters and volunteers are held to a strict code of conduct that precludes benefitting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a:t>
            </a:r>
            <a:r>
              <a:rPr lang="en-US" sz="2200" dirty="0">
                <a:solidFill>
                  <a:srgbClr val="212121"/>
                </a:solidFill>
                <a:effectLst/>
                <a:latin typeface="Arial Narrow" panose="020B0606020202030204" pitchFamily="34" charset="0"/>
              </a:rPr>
              <a:t> </a:t>
            </a:r>
            <a:r>
              <a:rPr lang="en-US" sz="2200" kern="1200" dirty="0">
                <a:solidFill>
                  <a:srgbClr val="212121"/>
                </a:solidFill>
                <a:effectLst/>
                <a:latin typeface="Arial Narrow" panose="020B0606020202030204" pitchFamily="34" charset="0"/>
                <a:ea typeface="+mn-ea"/>
                <a:cs typeface="+mn-cs"/>
              </a:rPr>
              <a:t> </a:t>
            </a:r>
          </a:p>
          <a:p>
            <a:pPr marL="285750" marR="0" lvl="0" indent="-285750" algn="l" defTabSz="914400" rtl="0" eaLnBrk="1" fontAlgn="auto" latinLnBrk="0" hangingPunct="1">
              <a:lnSpc>
                <a:spcPct val="88000"/>
              </a:lnSpc>
              <a:spcBef>
                <a:spcPts val="600"/>
              </a:spcBef>
              <a:spcAft>
                <a:spcPts val="0"/>
              </a:spcAft>
              <a:buClrTx/>
              <a:buSzTx/>
              <a:buFont typeface="Arial" panose="020B0604020202020204" pitchFamily="34" charset="0"/>
              <a:buChar char="•"/>
              <a:tabLst/>
              <a:defRPr/>
            </a:pPr>
            <a:r>
              <a:rPr lang="en-US" sz="2200" kern="1200" dirty="0">
                <a:solidFill>
                  <a:srgbClr val="212121"/>
                </a:solidFill>
                <a:effectLst/>
                <a:latin typeface="Arial Narrow" panose="020B0606020202030204" pitchFamily="34" charset="0"/>
                <a:ea typeface="+mn-ea"/>
                <a:cs typeface="+mn-cs"/>
              </a:rPr>
              <a:t>This presentation may contain images of websites and products or services not endorsed by BetterInvesting. The presenter is not endorsing or promoting the use of these websites, products or services.</a:t>
            </a:r>
          </a:p>
          <a:p>
            <a:pPr marL="285750" marR="0" lvl="0" indent="-285750" algn="l" defTabSz="914400" rtl="0" eaLnBrk="1" fontAlgn="auto" latinLnBrk="0" hangingPunct="1">
              <a:lnSpc>
                <a:spcPct val="88000"/>
              </a:lnSpc>
              <a:spcBef>
                <a:spcPts val="600"/>
              </a:spcBef>
              <a:spcAft>
                <a:spcPts val="0"/>
              </a:spcAft>
              <a:buClrTx/>
              <a:buSzTx/>
              <a:buFont typeface="Arial" panose="020B0604020202020204" pitchFamily="34" charset="0"/>
              <a:buChar char="•"/>
              <a:tabLst/>
              <a:defRPr/>
            </a:pPr>
            <a:r>
              <a:rPr lang="en-US" sz="2200" dirty="0">
                <a:solidFill>
                  <a:srgbClr val="212121"/>
                </a:solidFill>
                <a:latin typeface="Arial Narrow" panose="020B0606020202030204" pitchFamily="34" charset="0"/>
              </a:rPr>
              <a:t>National Association of Investors™, </a:t>
            </a:r>
            <a:r>
              <a:rPr lang="en-US" sz="2200" dirty="0" err="1">
                <a:solidFill>
                  <a:srgbClr val="212121"/>
                </a:solidFill>
                <a:latin typeface="Arial Narrow" panose="020B0606020202030204" pitchFamily="34" charset="0"/>
              </a:rPr>
              <a:t>BetterInvesting</a:t>
            </a:r>
            <a:r>
              <a:rPr lang="en-US" sz="2200" dirty="0">
                <a:solidFill>
                  <a:srgbClr val="212121"/>
                </a:solidFill>
                <a:latin typeface="Arial Narrow" panose="020B0606020202030204" pitchFamily="34" charset="0"/>
              </a:rPr>
              <a:t>™ and the </a:t>
            </a:r>
            <a:r>
              <a:rPr lang="en-US" sz="2200" dirty="0" err="1">
                <a:solidFill>
                  <a:srgbClr val="212121"/>
                </a:solidFill>
                <a:latin typeface="Arial Narrow" panose="020B0606020202030204" pitchFamily="34" charset="0"/>
              </a:rPr>
              <a:t>BetterInvesting</a:t>
            </a:r>
            <a:r>
              <a:rPr lang="en-US" sz="2200" dirty="0">
                <a:solidFill>
                  <a:srgbClr val="212121"/>
                </a:solidFill>
                <a:latin typeface="Arial Narrow" panose="020B0606020202030204" pitchFamily="34" charset="0"/>
              </a:rPr>
              <a:t>™ Icon are trademarks/registered trademarks. All rights reserved. </a:t>
            </a:r>
            <a:r>
              <a:rPr lang="en-US" sz="2200" b="0" i="0" kern="1200" dirty="0">
                <a:solidFill>
                  <a:srgbClr val="212121"/>
                </a:solidFill>
                <a:effectLst/>
                <a:latin typeface="Arial Narrow" panose="020B0606020202030204" pitchFamily="34" charset="0"/>
                <a:ea typeface="+mn-ea"/>
                <a:cs typeface="+mn-cs"/>
              </a:rPr>
              <a:t>© 2021 </a:t>
            </a:r>
            <a:r>
              <a:rPr lang="en-US" sz="2200" b="0" i="0" kern="1200" dirty="0" err="1">
                <a:solidFill>
                  <a:srgbClr val="212121"/>
                </a:solidFill>
                <a:effectLst/>
                <a:latin typeface="Arial Narrow" panose="020B0606020202030204" pitchFamily="34" charset="0"/>
                <a:ea typeface="+mn-ea"/>
                <a:cs typeface="+mn-cs"/>
              </a:rPr>
              <a:t>BetterInvesting</a:t>
            </a:r>
            <a:r>
              <a:rPr lang="en-US" sz="2200" dirty="0">
                <a:solidFill>
                  <a:srgbClr val="212121"/>
                </a:solidFill>
                <a:latin typeface="Arial Narrow" panose="020B0606020202030204" pitchFamily="34" charset="0"/>
              </a:rPr>
              <a:t>™</a:t>
            </a:r>
            <a:r>
              <a:rPr lang="en-US" sz="2200" b="0" i="0" kern="1200" dirty="0">
                <a:solidFill>
                  <a:srgbClr val="212121"/>
                </a:solidFill>
                <a:effectLst/>
                <a:latin typeface="Arial Narrow" panose="020B0606020202030204" pitchFamily="34" charset="0"/>
                <a:ea typeface="+mn-ea"/>
                <a:cs typeface="+mn-cs"/>
              </a:rPr>
              <a:t>.</a:t>
            </a:r>
            <a:r>
              <a:rPr lang="en-US" sz="2200" dirty="0">
                <a:solidFill>
                  <a:srgbClr val="212121"/>
                </a:solidFill>
                <a:latin typeface="Arial Narrow" panose="020B0606020202030204" pitchFamily="34" charset="0"/>
              </a:rPr>
              <a:t>  </a:t>
            </a:r>
            <a:endParaRPr lang="en-US" sz="2200" kern="1200" dirty="0">
              <a:solidFill>
                <a:srgbClr val="212121"/>
              </a:solidFill>
              <a:effectLst/>
              <a:latin typeface="Arial Narrow" panose="020B0606020202030204" pitchFamily="34" charset="0"/>
              <a:ea typeface="+mn-ea"/>
              <a:cs typeface="+mn-cs"/>
            </a:endParaRPr>
          </a:p>
          <a:p>
            <a:pPr marL="285750" marR="0" lvl="0" indent="-285750" algn="l" defTabSz="914400" rtl="0" eaLnBrk="1" fontAlgn="auto" latinLnBrk="0" hangingPunct="1">
              <a:lnSpc>
                <a:spcPct val="88000"/>
              </a:lnSpc>
              <a:spcBef>
                <a:spcPts val="600"/>
              </a:spcBef>
              <a:spcAft>
                <a:spcPts val="0"/>
              </a:spcAft>
              <a:buClrTx/>
              <a:buSzTx/>
              <a:buFont typeface="Arial" panose="020B0604020202020204" pitchFamily="34" charset="0"/>
              <a:buChar char="•"/>
              <a:tabLst/>
              <a:defRPr/>
            </a:pPr>
            <a:r>
              <a:rPr lang="en-US" sz="2200" b="1" kern="1200" dirty="0">
                <a:solidFill>
                  <a:srgbClr val="212121"/>
                </a:solidFill>
                <a:effectLst/>
                <a:latin typeface="Arial Narrow" panose="020B0606020202030204" pitchFamily="34" charset="0"/>
                <a:ea typeface="+mn-ea"/>
                <a:cs typeface="+mn-cs"/>
              </a:rPr>
              <a:t>We may be recording this session for our future use. </a:t>
            </a:r>
            <a:endParaRPr lang="en-US" sz="1800" dirty="0">
              <a:solidFill>
                <a:schemeClr val="bg1">
                  <a:lumMod val="10000"/>
                </a:schemeClr>
              </a:solidFill>
              <a:latin typeface="+mn-lt"/>
            </a:endParaRPr>
          </a:p>
        </p:txBody>
      </p:sp>
    </p:spTree>
    <p:extLst>
      <p:ext uri="{BB962C8B-B14F-4D97-AF65-F5344CB8AC3E}">
        <p14:creationId xmlns:p14="http://schemas.microsoft.com/office/powerpoint/2010/main" val="3883066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2623-1998-3540-EA77-3D7361D75293}"/>
              </a:ext>
            </a:extLst>
          </p:cNvPr>
          <p:cNvSpPr>
            <a:spLocks noGrp="1"/>
          </p:cNvSpPr>
          <p:nvPr>
            <p:ph type="title"/>
          </p:nvPr>
        </p:nvSpPr>
        <p:spPr/>
        <p:txBody>
          <a:bodyPr/>
          <a:lstStyle/>
          <a:p>
            <a:r>
              <a:rPr lang="en-US" dirty="0"/>
              <a:t>Email Questions or Comments </a:t>
            </a:r>
            <a:br>
              <a:rPr lang="en-US" dirty="0"/>
            </a:br>
            <a:r>
              <a:rPr lang="en-US" dirty="0"/>
              <a:t>to a Presenter…</a:t>
            </a:r>
          </a:p>
        </p:txBody>
      </p:sp>
      <p:sp>
        <p:nvSpPr>
          <p:cNvPr id="3" name="Content Placeholder 2">
            <a:extLst>
              <a:ext uri="{FF2B5EF4-FFF2-40B4-BE49-F238E27FC236}">
                <a16:creationId xmlns:a16="http://schemas.microsoft.com/office/drawing/2014/main" id="{07F4A85B-238C-0CF4-7213-CEAD406050B4}"/>
              </a:ext>
            </a:extLst>
          </p:cNvPr>
          <p:cNvSpPr txBox="1">
            <a:spLocks/>
          </p:cNvSpPr>
          <p:nvPr/>
        </p:nvSpPr>
        <p:spPr>
          <a:xfrm>
            <a:off x="1843595" y="3488228"/>
            <a:ext cx="9782348" cy="2874808"/>
          </a:xfrm>
          <a:prstGeom prst="rect">
            <a:avLst/>
          </a:prstGeom>
        </p:spPr>
        <p:txBody>
          <a:bodyPr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685800" indent="-365760" algn="l" defTabSz="914400" rtl="0" eaLnBrk="1" latinLnBrk="0" hangingPunct="1">
              <a:lnSpc>
                <a:spcPct val="90000"/>
              </a:lnSpc>
              <a:spcBef>
                <a:spcPts val="500"/>
              </a:spcBef>
              <a:buSzPct val="13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365760" algn="l" defTabSz="914400" rtl="0" eaLnBrk="1" latinLnBrk="0" hangingPunct="1">
              <a:lnSpc>
                <a:spcPct val="90000"/>
              </a:lnSpc>
              <a:spcBef>
                <a:spcPts val="500"/>
              </a:spcBef>
              <a:buSzPct val="85000"/>
              <a:buFont typeface="Courier New" panose="02070309020205020404" pitchFamily="49" charset="0"/>
              <a:buChar char="o"/>
              <a:defRPr sz="2600" kern="1200">
                <a:solidFill>
                  <a:schemeClr val="tx1"/>
                </a:solidFill>
                <a:latin typeface="Arial" panose="020B0604020202020204" pitchFamily="34" charset="0"/>
                <a:ea typeface="+mn-ea"/>
                <a:cs typeface="Arial" panose="020B0604020202020204" pitchFamily="34" charset="0"/>
              </a:defRPr>
            </a:lvl3pPr>
            <a:lvl4pPr marL="1600200" indent="-365760" algn="l" defTabSz="914400" rtl="0" eaLnBrk="1" latinLnBrk="0" hangingPunct="1">
              <a:lnSpc>
                <a:spcPct val="90000"/>
              </a:lnSpc>
              <a:spcBef>
                <a:spcPts val="500"/>
              </a:spcBef>
              <a:buSzPct val="12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4pPr>
            <a:lvl5pPr marL="2057400" indent="-365760" algn="l" defTabSz="914400" rtl="0" eaLnBrk="1" latinLnBrk="0" hangingPunct="1">
              <a:lnSpc>
                <a:spcPct val="90000"/>
              </a:lnSpc>
              <a:spcBef>
                <a:spcPts val="500"/>
              </a:spcBef>
              <a:buSzPct val="60000"/>
              <a:buFont typeface="Wingdings" panose="05000000000000000000" pitchFamily="2" charset="2"/>
              <a:buChar char="q"/>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tabLst>
                <a:tab pos="1882775" algn="r"/>
                <a:tab pos="1947863" algn="l"/>
              </a:tabLst>
            </a:pPr>
            <a:r>
              <a:rPr lang="en-US" sz="2400" dirty="0"/>
              <a:t>	</a:t>
            </a:r>
            <a:r>
              <a:rPr lang="en-US" sz="2600" b="1" dirty="0"/>
              <a:t>Presenter: Christi Powell		</a:t>
            </a:r>
          </a:p>
          <a:p>
            <a:pPr>
              <a:lnSpc>
                <a:spcPct val="100000"/>
              </a:lnSpc>
              <a:spcBef>
                <a:spcPts val="0"/>
              </a:spcBef>
              <a:tabLst>
                <a:tab pos="1882775" algn="r"/>
                <a:tab pos="1947863" algn="l"/>
              </a:tabLst>
            </a:pPr>
            <a:r>
              <a:rPr lang="en-US" sz="2600" b="1" dirty="0"/>
              <a:t>	Email Addr.:	</a:t>
            </a:r>
            <a:r>
              <a:rPr lang="en-US" sz="2600" b="1" dirty="0">
                <a:hlinkClick r:id="rId3"/>
              </a:rPr>
              <a:t>cpowell@falconfinancialok.com</a:t>
            </a:r>
            <a:endParaRPr lang="en-US" sz="2600" b="1" dirty="0"/>
          </a:p>
          <a:p>
            <a:pPr>
              <a:lnSpc>
                <a:spcPct val="100000"/>
              </a:lnSpc>
              <a:spcBef>
                <a:spcPts val="0"/>
              </a:spcBef>
              <a:tabLst>
                <a:tab pos="1882775" algn="r"/>
                <a:tab pos="1947863" algn="l"/>
              </a:tabLst>
            </a:pPr>
            <a:endParaRPr lang="en-US" sz="2600" b="1" u="sng" dirty="0">
              <a:solidFill>
                <a:srgbClr val="005DAB"/>
              </a:solidFill>
            </a:endParaRPr>
          </a:p>
          <a:p>
            <a:pPr>
              <a:lnSpc>
                <a:spcPct val="100000"/>
              </a:lnSpc>
              <a:spcBef>
                <a:spcPts val="1800"/>
              </a:spcBef>
              <a:tabLst>
                <a:tab pos="1882775" algn="r"/>
                <a:tab pos="1947863" algn="l"/>
              </a:tabLst>
            </a:pPr>
            <a:endParaRPr lang="en-US" sz="2600" b="1" dirty="0"/>
          </a:p>
          <a:p>
            <a:pPr>
              <a:lnSpc>
                <a:spcPct val="100000"/>
              </a:lnSpc>
              <a:spcBef>
                <a:spcPts val="1800"/>
              </a:spcBef>
              <a:tabLst>
                <a:tab pos="1882775" algn="r"/>
                <a:tab pos="1947863" algn="l"/>
              </a:tabLst>
            </a:pPr>
            <a:r>
              <a:rPr lang="en-US" sz="2600" b="1" dirty="0"/>
              <a:t>	</a:t>
            </a:r>
            <a:r>
              <a:rPr lang="en-US" sz="2400" dirty="0"/>
              <a:t>	</a:t>
            </a:r>
            <a:endParaRPr lang="en-US" sz="2400" b="1" dirty="0"/>
          </a:p>
        </p:txBody>
      </p:sp>
      <p:pic>
        <p:nvPicPr>
          <p:cNvPr id="4" name="Picture 3">
            <a:extLst>
              <a:ext uri="{FF2B5EF4-FFF2-40B4-BE49-F238E27FC236}">
                <a16:creationId xmlns:a16="http://schemas.microsoft.com/office/drawing/2014/main" id="{0E5795C5-7649-63AE-8B8B-3B6C14749598}"/>
              </a:ext>
            </a:extLst>
          </p:cNvPr>
          <p:cNvPicPr>
            <a:picLocks noChangeAspect="1"/>
          </p:cNvPicPr>
          <p:nvPr/>
        </p:nvPicPr>
        <p:blipFill>
          <a:blip r:embed="rId4"/>
          <a:stretch>
            <a:fillRect/>
          </a:stretch>
        </p:blipFill>
        <p:spPr>
          <a:xfrm rot="21045289">
            <a:off x="553" y="1230646"/>
            <a:ext cx="2782132" cy="1774481"/>
          </a:xfrm>
          <a:prstGeom prst="rect">
            <a:avLst/>
          </a:prstGeom>
        </p:spPr>
      </p:pic>
      <p:sp>
        <p:nvSpPr>
          <p:cNvPr id="5" name="TextBox 4">
            <a:extLst>
              <a:ext uri="{FF2B5EF4-FFF2-40B4-BE49-F238E27FC236}">
                <a16:creationId xmlns:a16="http://schemas.microsoft.com/office/drawing/2014/main" id="{6D0B7A8C-2F76-B697-19FD-E804690B96DD}"/>
              </a:ext>
            </a:extLst>
          </p:cNvPr>
          <p:cNvSpPr txBox="1"/>
          <p:nvPr/>
        </p:nvSpPr>
        <p:spPr>
          <a:xfrm>
            <a:off x="1843595" y="2344246"/>
            <a:ext cx="84803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Email Subject Line:  Roth Conversion Consortium class</a:t>
            </a:r>
          </a:p>
        </p:txBody>
      </p:sp>
      <p:pic>
        <p:nvPicPr>
          <p:cNvPr id="6" name="Picture 5">
            <a:extLst>
              <a:ext uri="{FF2B5EF4-FFF2-40B4-BE49-F238E27FC236}">
                <a16:creationId xmlns:a16="http://schemas.microsoft.com/office/drawing/2014/main" id="{E5D7ACAA-C77D-83D5-B9EC-828299CD4692}"/>
              </a:ext>
            </a:extLst>
          </p:cNvPr>
          <p:cNvPicPr>
            <a:picLocks noChangeAspect="1"/>
          </p:cNvPicPr>
          <p:nvPr/>
        </p:nvPicPr>
        <p:blipFill>
          <a:blip r:embed="rId5"/>
          <a:stretch>
            <a:fillRect/>
          </a:stretch>
        </p:blipFill>
        <p:spPr>
          <a:xfrm>
            <a:off x="10129345" y="703720"/>
            <a:ext cx="1579974" cy="2460842"/>
          </a:xfrm>
          <a:prstGeom prst="rect">
            <a:avLst/>
          </a:prstGeom>
        </p:spPr>
      </p:pic>
    </p:spTree>
    <p:extLst>
      <p:ext uri="{BB962C8B-B14F-4D97-AF65-F5344CB8AC3E}">
        <p14:creationId xmlns:p14="http://schemas.microsoft.com/office/powerpoint/2010/main" val="227878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746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8F1A22-5D3D-90A6-F4F1-2A0273410838}"/>
              </a:ext>
            </a:extLst>
          </p:cNvPr>
          <p:cNvSpPr/>
          <p:nvPr/>
        </p:nvSpPr>
        <p:spPr>
          <a:xfrm>
            <a:off x="2618125" y="2357735"/>
            <a:ext cx="6955750" cy="1754326"/>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Alternate/Additional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Question Slides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277135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30CE-9B8C-0B03-9E2B-3AAFB730F646}"/>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80B784FB-7E4E-83FC-AB7D-D28EF8DBE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276" y="1665515"/>
            <a:ext cx="4383447" cy="5009654"/>
          </a:xfrm>
          <a:prstGeom prst="rect">
            <a:avLst/>
          </a:prstGeom>
        </p:spPr>
      </p:pic>
    </p:spTree>
    <p:extLst>
      <p:ext uri="{BB962C8B-B14F-4D97-AF65-F5344CB8AC3E}">
        <p14:creationId xmlns:p14="http://schemas.microsoft.com/office/powerpoint/2010/main" val="452964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30CE-9B8C-0B03-9E2B-3AAFB730F646}"/>
              </a:ext>
            </a:extLst>
          </p:cNvPr>
          <p:cNvSpPr>
            <a:spLocks noGrp="1"/>
          </p:cNvSpPr>
          <p:nvPr>
            <p:ph type="title"/>
          </p:nvPr>
        </p:nvSpPr>
        <p:spPr/>
        <p:txBody>
          <a:bodyPr/>
          <a:lstStyle/>
          <a:p>
            <a:r>
              <a:rPr lang="en-US" dirty="0"/>
              <a:t>Questions</a:t>
            </a:r>
          </a:p>
        </p:txBody>
      </p:sp>
      <p:pic>
        <p:nvPicPr>
          <p:cNvPr id="5" name="Picture 4">
            <a:extLst>
              <a:ext uri="{FF2B5EF4-FFF2-40B4-BE49-F238E27FC236}">
                <a16:creationId xmlns:a16="http://schemas.microsoft.com/office/drawing/2014/main" id="{A94D7837-B425-F7FC-561F-1A021B73E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619" y="1643743"/>
            <a:ext cx="4562475" cy="5214257"/>
          </a:xfrm>
          <a:prstGeom prst="rect">
            <a:avLst/>
          </a:prstGeom>
        </p:spPr>
      </p:pic>
    </p:spTree>
    <p:extLst>
      <p:ext uri="{BB962C8B-B14F-4D97-AF65-F5344CB8AC3E}">
        <p14:creationId xmlns:p14="http://schemas.microsoft.com/office/powerpoint/2010/main" val="2075489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30CE-9B8C-0B03-9E2B-3AAFB730F646}"/>
              </a:ext>
            </a:extLst>
          </p:cNvPr>
          <p:cNvSpPr>
            <a:spLocks noGrp="1"/>
          </p:cNvSpPr>
          <p:nvPr>
            <p:ph type="title"/>
          </p:nvPr>
        </p:nvSpPr>
        <p:spPr/>
        <p:txBody>
          <a:bodyPr/>
          <a:lstStyle/>
          <a:p>
            <a:r>
              <a:rPr lang="en-US" dirty="0"/>
              <a:t>Questions</a:t>
            </a:r>
          </a:p>
        </p:txBody>
      </p:sp>
      <p:pic>
        <p:nvPicPr>
          <p:cNvPr id="3" name="Picture 2">
            <a:extLst>
              <a:ext uri="{FF2B5EF4-FFF2-40B4-BE49-F238E27FC236}">
                <a16:creationId xmlns:a16="http://schemas.microsoft.com/office/drawing/2014/main" id="{7A277943-61E3-FD05-CC7A-B7D6CE678579}"/>
              </a:ext>
            </a:extLst>
          </p:cNvPr>
          <p:cNvPicPr>
            <a:picLocks noChangeAspect="1"/>
          </p:cNvPicPr>
          <p:nvPr/>
        </p:nvPicPr>
        <p:blipFill>
          <a:blip r:embed="rId2"/>
          <a:stretch>
            <a:fillRect/>
          </a:stretch>
        </p:blipFill>
        <p:spPr>
          <a:xfrm>
            <a:off x="4052583" y="1741615"/>
            <a:ext cx="4010634" cy="4169328"/>
          </a:xfrm>
          <a:prstGeom prst="rect">
            <a:avLst/>
          </a:prstGeom>
        </p:spPr>
      </p:pic>
    </p:spTree>
    <p:extLst>
      <p:ext uri="{BB962C8B-B14F-4D97-AF65-F5344CB8AC3E}">
        <p14:creationId xmlns:p14="http://schemas.microsoft.com/office/powerpoint/2010/main" val="47914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8077-AE13-A709-5CE7-50F81D3DAC64}"/>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CC0996D1-A6AC-52EF-D68E-2A4A5C8FDD57}"/>
              </a:ext>
            </a:extLst>
          </p:cNvPr>
          <p:cNvSpPr>
            <a:spLocks noGrp="1"/>
          </p:cNvSpPr>
          <p:nvPr>
            <p:ph idx="1"/>
          </p:nvPr>
        </p:nvSpPr>
        <p:spPr>
          <a:xfrm>
            <a:off x="646699" y="1782763"/>
            <a:ext cx="8265947" cy="4351338"/>
          </a:xfrm>
        </p:spPr>
        <p:txBody>
          <a:bodyPr/>
          <a:lstStyle/>
          <a:p>
            <a:r>
              <a:rPr lang="en-US" dirty="0"/>
              <a:t>Answer questions from 2024 presentation.</a:t>
            </a:r>
          </a:p>
          <a:p>
            <a:r>
              <a:rPr lang="en-US" dirty="0"/>
              <a:t>Learn what a Roth conversion is and why you might consider doing one.</a:t>
            </a:r>
          </a:p>
          <a:p>
            <a:r>
              <a:rPr lang="en-US" dirty="0"/>
              <a:t>Learn what the tax ramifications are when you do a conversion.</a:t>
            </a:r>
          </a:p>
          <a:p>
            <a:r>
              <a:rPr lang="en-US" dirty="0"/>
              <a:t>Work through a Roth Conversion flow-chart.</a:t>
            </a:r>
          </a:p>
        </p:txBody>
      </p:sp>
      <p:pic>
        <p:nvPicPr>
          <p:cNvPr id="4" name="Picture 3">
            <a:extLst>
              <a:ext uri="{FF2B5EF4-FFF2-40B4-BE49-F238E27FC236}">
                <a16:creationId xmlns:a16="http://schemas.microsoft.com/office/drawing/2014/main" id="{B53D929F-E041-5A05-BB7E-CA688CFBAC15}"/>
              </a:ext>
            </a:extLst>
          </p:cNvPr>
          <p:cNvPicPr>
            <a:picLocks noChangeAspect="1"/>
          </p:cNvPicPr>
          <p:nvPr/>
        </p:nvPicPr>
        <p:blipFill>
          <a:blip r:embed="rId2"/>
          <a:stretch>
            <a:fillRect/>
          </a:stretch>
        </p:blipFill>
        <p:spPr>
          <a:xfrm>
            <a:off x="8383234" y="894287"/>
            <a:ext cx="2985806" cy="5069425"/>
          </a:xfrm>
          <a:prstGeom prst="rect">
            <a:avLst/>
          </a:prstGeom>
        </p:spPr>
      </p:pic>
    </p:spTree>
    <p:extLst>
      <p:ext uri="{BB962C8B-B14F-4D97-AF65-F5344CB8AC3E}">
        <p14:creationId xmlns:p14="http://schemas.microsoft.com/office/powerpoint/2010/main" val="196599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38BC4-6051-9011-5C92-5D4456E60187}"/>
              </a:ext>
            </a:extLst>
          </p:cNvPr>
          <p:cNvSpPr>
            <a:spLocks noGrp="1"/>
          </p:cNvSpPr>
          <p:nvPr>
            <p:ph type="title"/>
          </p:nvPr>
        </p:nvSpPr>
        <p:spPr/>
        <p:txBody>
          <a:bodyPr/>
          <a:lstStyle/>
          <a:p>
            <a:r>
              <a:rPr lang="en-US" dirty="0"/>
              <a:t>2024 Questions	</a:t>
            </a:r>
          </a:p>
        </p:txBody>
      </p:sp>
      <p:sp>
        <p:nvSpPr>
          <p:cNvPr id="5" name="Content Placeholder 4">
            <a:extLst>
              <a:ext uri="{FF2B5EF4-FFF2-40B4-BE49-F238E27FC236}">
                <a16:creationId xmlns:a16="http://schemas.microsoft.com/office/drawing/2014/main" id="{0A2D046B-F051-099C-3B1A-49EC369AB765}"/>
              </a:ext>
            </a:extLst>
          </p:cNvPr>
          <p:cNvSpPr>
            <a:spLocks noGrp="1"/>
          </p:cNvSpPr>
          <p:nvPr>
            <p:ph idx="1"/>
          </p:nvPr>
        </p:nvSpPr>
        <p:spPr/>
        <p:txBody>
          <a:bodyPr>
            <a:normAutofit lnSpcReduction="10000"/>
          </a:bodyPr>
          <a:lstStyle/>
          <a:p>
            <a:r>
              <a:rPr lang="en-US" dirty="0"/>
              <a:t>What do you mean by ‘taxable’, ‘tax-deferred’, and ‘tax-free’?</a:t>
            </a:r>
          </a:p>
          <a:p>
            <a:r>
              <a:rPr lang="en-US" dirty="0"/>
              <a:t>How does </a:t>
            </a:r>
            <a:r>
              <a:rPr lang="en-US" dirty="0" err="1"/>
              <a:t>muni</a:t>
            </a:r>
            <a:r>
              <a:rPr lang="en-US" dirty="0"/>
              <a:t> tax-exempt income affect IRMAA brackets?</a:t>
            </a:r>
          </a:p>
          <a:p>
            <a:r>
              <a:rPr lang="en-US" dirty="0"/>
              <a:t>What about </a:t>
            </a:r>
            <a:r>
              <a:rPr lang="en-US" dirty="0" err="1"/>
              <a:t>muni</a:t>
            </a:r>
            <a:r>
              <a:rPr lang="en-US" dirty="0"/>
              <a:t> bond income in retirement years?</a:t>
            </a:r>
          </a:p>
          <a:p>
            <a:r>
              <a:rPr lang="en-US" dirty="0"/>
              <a:t>How are transactions taxed in your retirement account?</a:t>
            </a:r>
          </a:p>
          <a:p>
            <a:r>
              <a:rPr lang="en-US" dirty="0"/>
              <a:t>How are inherited capital gains taxed? How about a trust account?</a:t>
            </a:r>
          </a:p>
          <a:p>
            <a:r>
              <a:rPr lang="en-US" dirty="0"/>
              <a:t>Should I/we prepay funeral expenses?</a:t>
            </a:r>
          </a:p>
        </p:txBody>
      </p:sp>
      <p:sp>
        <p:nvSpPr>
          <p:cNvPr id="3" name="Slide Number Placeholder 2">
            <a:extLst>
              <a:ext uri="{FF2B5EF4-FFF2-40B4-BE49-F238E27FC236}">
                <a16:creationId xmlns:a16="http://schemas.microsoft.com/office/drawing/2014/main" id="{C4247AC5-1FA6-3BDE-CB52-EF29B02B3983}"/>
              </a:ext>
            </a:extLst>
          </p:cNvPr>
          <p:cNvSpPr>
            <a:spLocks noGrp="1"/>
          </p:cNvSpPr>
          <p:nvPr>
            <p:ph type="sldNum" sz="quarter" idx="12"/>
          </p:nvPr>
        </p:nvSpPr>
        <p:spPr>
          <a:xfrm>
            <a:off x="10769600" y="18288"/>
            <a:ext cx="1422400" cy="329184"/>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7DEAE-B1FF-4F0D-9790-23B38FF51CAA}" type="slidenum">
              <a:rPr lang="en-US" smtClean="0"/>
              <a:pPr/>
              <a:t>5</a:t>
            </a:fld>
            <a:endParaRPr lang="en-US" dirty="0"/>
          </a:p>
        </p:txBody>
      </p:sp>
    </p:spTree>
    <p:extLst>
      <p:ext uri="{BB962C8B-B14F-4D97-AF65-F5344CB8AC3E}">
        <p14:creationId xmlns:p14="http://schemas.microsoft.com/office/powerpoint/2010/main" val="179995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2A5A-1C17-0B31-4FD1-DC79AB723EF7}"/>
              </a:ext>
            </a:extLst>
          </p:cNvPr>
          <p:cNvSpPr>
            <a:spLocks noGrp="1"/>
          </p:cNvSpPr>
          <p:nvPr>
            <p:ph type="title"/>
          </p:nvPr>
        </p:nvSpPr>
        <p:spPr>
          <a:xfrm>
            <a:off x="352539" y="457200"/>
            <a:ext cx="11314323" cy="1325563"/>
          </a:xfrm>
        </p:spPr>
        <p:txBody>
          <a:bodyPr/>
          <a:lstStyle/>
          <a:p>
            <a:r>
              <a:rPr lang="en-US" dirty="0"/>
              <a:t>Define ‘Taxable’, ‘Tax-deferred’, ‘Tax-free’</a:t>
            </a:r>
          </a:p>
        </p:txBody>
      </p:sp>
      <p:sp>
        <p:nvSpPr>
          <p:cNvPr id="3" name="Content Placeholder 2">
            <a:extLst>
              <a:ext uri="{FF2B5EF4-FFF2-40B4-BE49-F238E27FC236}">
                <a16:creationId xmlns:a16="http://schemas.microsoft.com/office/drawing/2014/main" id="{C74BCF53-7BDE-06E9-4E5E-ACBAB672AD77}"/>
              </a:ext>
            </a:extLst>
          </p:cNvPr>
          <p:cNvSpPr>
            <a:spLocks noGrp="1"/>
          </p:cNvSpPr>
          <p:nvPr>
            <p:ph idx="1"/>
          </p:nvPr>
        </p:nvSpPr>
        <p:spPr>
          <a:xfrm>
            <a:off x="845002" y="1553378"/>
            <a:ext cx="10515600" cy="4770304"/>
          </a:xfrm>
        </p:spPr>
        <p:txBody>
          <a:bodyPr>
            <a:normAutofit fontScale="92500" lnSpcReduction="10000"/>
          </a:bodyPr>
          <a:lstStyle/>
          <a:p>
            <a:r>
              <a:rPr lang="en-US" dirty="0"/>
              <a:t>A </a:t>
            </a:r>
            <a:r>
              <a:rPr lang="en-US" b="1" dirty="0"/>
              <a:t>taxable</a:t>
            </a:r>
            <a:r>
              <a:rPr lang="en-US" dirty="0"/>
              <a:t> account is any account that is </a:t>
            </a:r>
            <a:r>
              <a:rPr lang="en-US" u="sng" dirty="0"/>
              <a:t>not</a:t>
            </a:r>
            <a:r>
              <a:rPr lang="en-US" dirty="0"/>
              <a:t> a retirement account or an health savings account (HSA).</a:t>
            </a:r>
          </a:p>
          <a:p>
            <a:pPr lvl="1"/>
            <a:r>
              <a:rPr lang="en-US" dirty="0"/>
              <a:t>Regular brokerage account, trust account, TOD/POD/</a:t>
            </a:r>
            <a:r>
              <a:rPr lang="en-US" dirty="0" err="1"/>
              <a:t>DesigBen</a:t>
            </a:r>
            <a:r>
              <a:rPr lang="en-US" dirty="0"/>
              <a:t> account</a:t>
            </a:r>
          </a:p>
          <a:p>
            <a:r>
              <a:rPr lang="en-US" dirty="0"/>
              <a:t>A </a:t>
            </a:r>
            <a:r>
              <a:rPr lang="en-US" b="1" dirty="0"/>
              <a:t>tax-deferred</a:t>
            </a:r>
            <a:r>
              <a:rPr lang="en-US" dirty="0"/>
              <a:t> account is any retirement account where the contributions are pre-tax. Both contributions and growth/income are taxed as income when withdrawn.</a:t>
            </a:r>
          </a:p>
          <a:p>
            <a:pPr lvl="1"/>
            <a:r>
              <a:rPr lang="en-US" dirty="0"/>
              <a:t>Traditional IRA, 401[k], 403[b], 457, TSP, SIMPLE, SEP-IRA </a:t>
            </a:r>
          </a:p>
          <a:p>
            <a:r>
              <a:rPr lang="en-US" dirty="0"/>
              <a:t>A </a:t>
            </a:r>
            <a:r>
              <a:rPr lang="en-US" b="1" dirty="0"/>
              <a:t>tax-free</a:t>
            </a:r>
            <a:r>
              <a:rPr lang="en-US" dirty="0"/>
              <a:t> account is any retirement account where the contributions are post-tax and both contributions and growth are not taxed when withdrawn.</a:t>
            </a:r>
          </a:p>
          <a:p>
            <a:pPr lvl="1"/>
            <a:r>
              <a:rPr lang="en-US" dirty="0"/>
              <a:t>Roth, Roth 401[k], TSP Roth, HSA</a:t>
            </a:r>
          </a:p>
        </p:txBody>
      </p:sp>
      <p:sp>
        <p:nvSpPr>
          <p:cNvPr id="4" name="Slide Number Placeholder 3">
            <a:extLst>
              <a:ext uri="{FF2B5EF4-FFF2-40B4-BE49-F238E27FC236}">
                <a16:creationId xmlns:a16="http://schemas.microsoft.com/office/drawing/2014/main" id="{3976F4EE-8244-C3C3-CADB-B8986411F9B5}"/>
              </a:ext>
            </a:extLst>
          </p:cNvPr>
          <p:cNvSpPr>
            <a:spLocks noGrp="1"/>
          </p:cNvSpPr>
          <p:nvPr>
            <p:ph type="sldNum" sz="quarter" idx="12"/>
          </p:nvPr>
        </p:nvSpPr>
        <p:spPr>
          <a:xfrm>
            <a:off x="10769600" y="18288"/>
            <a:ext cx="1422400" cy="329184"/>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7DEAE-B1FF-4F0D-9790-23B38FF51CAA}" type="slidenum">
              <a:rPr lang="en-US" smtClean="0"/>
              <a:pPr/>
              <a:t>6</a:t>
            </a:fld>
            <a:endParaRPr lang="en-US" dirty="0"/>
          </a:p>
        </p:txBody>
      </p:sp>
    </p:spTree>
    <p:extLst>
      <p:ext uri="{BB962C8B-B14F-4D97-AF65-F5344CB8AC3E}">
        <p14:creationId xmlns:p14="http://schemas.microsoft.com/office/powerpoint/2010/main" val="365748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621B-75F8-9895-0794-E8E7C50CC058}"/>
              </a:ext>
            </a:extLst>
          </p:cNvPr>
          <p:cNvSpPr>
            <a:spLocks noGrp="1"/>
          </p:cNvSpPr>
          <p:nvPr>
            <p:ph type="title"/>
          </p:nvPr>
        </p:nvSpPr>
        <p:spPr/>
        <p:txBody>
          <a:bodyPr anchor="b">
            <a:normAutofit/>
          </a:bodyPr>
          <a:lstStyle/>
          <a:p>
            <a:r>
              <a:rPr lang="en-US" dirty="0"/>
              <a:t>Medicare IRMAA &amp; Muni Bond Income</a:t>
            </a:r>
          </a:p>
        </p:txBody>
      </p:sp>
      <p:sp>
        <p:nvSpPr>
          <p:cNvPr id="3" name="Content Placeholder 2">
            <a:extLst>
              <a:ext uri="{FF2B5EF4-FFF2-40B4-BE49-F238E27FC236}">
                <a16:creationId xmlns:a16="http://schemas.microsoft.com/office/drawing/2014/main" id="{204C80AA-AAE3-92DE-9AF2-D8B25C9C08FD}"/>
              </a:ext>
            </a:extLst>
          </p:cNvPr>
          <p:cNvSpPr>
            <a:spLocks noGrp="1"/>
          </p:cNvSpPr>
          <p:nvPr>
            <p:ph type="subTitle" idx="4294967295"/>
          </p:nvPr>
        </p:nvSpPr>
        <p:spPr>
          <a:xfrm>
            <a:off x="1377108" y="2767070"/>
            <a:ext cx="8534400" cy="1752600"/>
          </a:xfrm>
        </p:spPr>
        <p:txBody>
          <a:bodyPr>
            <a:normAutofit lnSpcReduction="10000"/>
          </a:bodyPr>
          <a:lstStyle/>
          <a:p>
            <a:r>
              <a:rPr lang="en-US" dirty="0"/>
              <a:t>Muni bond income is added back into your taxable income to establish your Medicare premiums. This new amount is your “Modified Adjusted Gross Income” or MAGI.</a:t>
            </a:r>
          </a:p>
        </p:txBody>
      </p:sp>
    </p:spTree>
    <p:extLst>
      <p:ext uri="{BB962C8B-B14F-4D97-AF65-F5344CB8AC3E}">
        <p14:creationId xmlns:p14="http://schemas.microsoft.com/office/powerpoint/2010/main" val="287146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5C6C-2BDD-8A3F-53DD-3163478B9FA1}"/>
              </a:ext>
            </a:extLst>
          </p:cNvPr>
          <p:cNvSpPr>
            <a:spLocks noGrp="1"/>
          </p:cNvSpPr>
          <p:nvPr>
            <p:ph type="title"/>
          </p:nvPr>
        </p:nvSpPr>
        <p:spPr>
          <a:xfrm>
            <a:off x="304800" y="381000"/>
            <a:ext cx="11582400" cy="1052513"/>
          </a:xfrm>
        </p:spPr>
        <p:txBody>
          <a:bodyPr anchor="ctr">
            <a:normAutofit/>
          </a:bodyPr>
          <a:lstStyle/>
          <a:p>
            <a:r>
              <a:rPr lang="en-US" dirty="0"/>
              <a:t>Muni Bond Income for Retirees</a:t>
            </a:r>
          </a:p>
        </p:txBody>
      </p:sp>
      <p:sp>
        <p:nvSpPr>
          <p:cNvPr id="4" name="Slide Number Placeholder 3">
            <a:extLst>
              <a:ext uri="{FF2B5EF4-FFF2-40B4-BE49-F238E27FC236}">
                <a16:creationId xmlns:a16="http://schemas.microsoft.com/office/drawing/2014/main" id="{2FE0858D-C21A-2B1B-CDB1-6805EFFEC235}"/>
              </a:ext>
            </a:extLst>
          </p:cNvPr>
          <p:cNvSpPr>
            <a:spLocks noGrp="1"/>
          </p:cNvSpPr>
          <p:nvPr>
            <p:ph type="sldNum" sz="quarter" idx="12"/>
          </p:nvPr>
        </p:nvSpPr>
        <p:spPr>
          <a:xfrm>
            <a:off x="10769600" y="18288"/>
            <a:ext cx="1422400" cy="329184"/>
          </a:xfrm>
          <a:prstGeom prst="rect">
            <a:avLst/>
          </a:prstGeom>
        </p:spPr>
        <p:txBody>
          <a:bodyPr vert="horz" lIns="91440" tIns="45720" rIns="91440" bIns="45720" rtlCol="0" anchor="ctr">
            <a:normAutofit lnSpcReduction="10000"/>
          </a:bodyP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B7C7DEAE-B1FF-4F0D-9790-23B38FF51CAA}" type="slidenum">
              <a:rPr lang="en-US" smtClean="0"/>
              <a:pPr>
                <a:lnSpc>
                  <a:spcPct val="90000"/>
                </a:lnSpc>
                <a:spcAft>
                  <a:spcPts val="600"/>
                </a:spcAft>
              </a:pPr>
              <a:t>8</a:t>
            </a:fld>
            <a:endParaRPr lang="en-US" sz="1700"/>
          </a:p>
        </p:txBody>
      </p:sp>
      <p:graphicFrame>
        <p:nvGraphicFramePr>
          <p:cNvPr id="6" name="Content Placeholder 2">
            <a:extLst>
              <a:ext uri="{FF2B5EF4-FFF2-40B4-BE49-F238E27FC236}">
                <a16:creationId xmlns:a16="http://schemas.microsoft.com/office/drawing/2014/main" id="{4611ECBF-2BB3-FD03-203A-5B9E716F196C}"/>
              </a:ext>
            </a:extLst>
          </p:cNvPr>
          <p:cNvGraphicFramePr>
            <a:graphicFrameLocks noGrp="1"/>
          </p:cNvGraphicFramePr>
          <p:nvPr>
            <p:ph idx="1"/>
            <p:extLst>
              <p:ext uri="{D42A27DB-BD31-4B8C-83A1-F6EECF244321}">
                <p14:modId xmlns:p14="http://schemas.microsoft.com/office/powerpoint/2010/main" val="1261792116"/>
              </p:ext>
            </p:extLst>
          </p:nvPr>
        </p:nvGraphicFramePr>
        <p:xfrm>
          <a:off x="609600" y="1447800"/>
          <a:ext cx="9481851"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52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4F02-7CDD-7CAE-DA86-8ABC9CD8CEA8}"/>
              </a:ext>
            </a:extLst>
          </p:cNvPr>
          <p:cNvSpPr>
            <a:spLocks noGrp="1"/>
          </p:cNvSpPr>
          <p:nvPr>
            <p:ph type="title"/>
          </p:nvPr>
        </p:nvSpPr>
        <p:spPr/>
        <p:txBody>
          <a:bodyPr/>
          <a:lstStyle/>
          <a:p>
            <a:r>
              <a:rPr lang="en-US" dirty="0"/>
              <a:t>Retirement Account Taxation</a:t>
            </a:r>
          </a:p>
        </p:txBody>
      </p:sp>
      <p:sp>
        <p:nvSpPr>
          <p:cNvPr id="3" name="Content Placeholder 2">
            <a:extLst>
              <a:ext uri="{FF2B5EF4-FFF2-40B4-BE49-F238E27FC236}">
                <a16:creationId xmlns:a16="http://schemas.microsoft.com/office/drawing/2014/main" id="{16DBD6A9-B7E2-BC01-7847-9DBD10E31673}"/>
              </a:ext>
            </a:extLst>
          </p:cNvPr>
          <p:cNvSpPr>
            <a:spLocks noGrp="1"/>
          </p:cNvSpPr>
          <p:nvPr>
            <p:ph idx="1"/>
          </p:nvPr>
        </p:nvSpPr>
        <p:spPr>
          <a:xfrm>
            <a:off x="338227" y="1780793"/>
            <a:ext cx="10515600" cy="4351338"/>
          </a:xfrm>
        </p:spPr>
        <p:txBody>
          <a:bodyPr/>
          <a:lstStyle/>
          <a:p>
            <a:r>
              <a:rPr lang="en-US" dirty="0"/>
              <a:t>Roth accounts are tax-free, both for owner and beneficiaries.</a:t>
            </a:r>
          </a:p>
          <a:p>
            <a:r>
              <a:rPr lang="en-US" dirty="0"/>
              <a:t>Any withdrawals from ALL other retirement accounts are taxed as ordinary income. Uncle Sam owns part of your tax-deferred retirement account(s).</a:t>
            </a:r>
          </a:p>
          <a:p>
            <a:pPr lvl="1"/>
            <a:r>
              <a:rPr lang="en-US" dirty="0"/>
              <a:t>Exceptions: </a:t>
            </a:r>
          </a:p>
          <a:p>
            <a:pPr lvl="2"/>
            <a:r>
              <a:rPr lang="en-US" dirty="0"/>
              <a:t>Qualified Charitable Distributions (QCDs)</a:t>
            </a:r>
          </a:p>
          <a:p>
            <a:pPr lvl="2"/>
            <a:r>
              <a:rPr lang="en-US" dirty="0"/>
              <a:t>Qualified Emergency Withdrawals (see Secure Act 2)</a:t>
            </a:r>
          </a:p>
          <a:p>
            <a:pPr lvl="2"/>
            <a:r>
              <a:rPr lang="en-US" dirty="0"/>
              <a:t>LTC premiums up to a limit (currently $2,500)</a:t>
            </a:r>
          </a:p>
        </p:txBody>
      </p:sp>
      <p:sp>
        <p:nvSpPr>
          <p:cNvPr id="4" name="Slide Number Placeholder 3">
            <a:extLst>
              <a:ext uri="{FF2B5EF4-FFF2-40B4-BE49-F238E27FC236}">
                <a16:creationId xmlns:a16="http://schemas.microsoft.com/office/drawing/2014/main" id="{6F5D1AC2-CEB5-CDEB-92BA-BF35838FFDC8}"/>
              </a:ext>
            </a:extLst>
          </p:cNvPr>
          <p:cNvSpPr>
            <a:spLocks noGrp="1"/>
          </p:cNvSpPr>
          <p:nvPr>
            <p:ph type="sldNum" sz="quarter" idx="12"/>
          </p:nvPr>
        </p:nvSpPr>
        <p:spPr>
          <a:xfrm>
            <a:off x="10769600" y="18288"/>
            <a:ext cx="1422400" cy="329184"/>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C7DEAE-B1FF-4F0D-9790-23B38FF51CAA}" type="slidenum">
              <a:rPr lang="en-US" smtClean="0"/>
              <a:pPr/>
              <a:t>9</a:t>
            </a:fld>
            <a:endParaRPr lang="en-US" dirty="0"/>
          </a:p>
        </p:txBody>
      </p:sp>
    </p:spTree>
    <p:extLst>
      <p:ext uri="{BB962C8B-B14F-4D97-AF65-F5344CB8AC3E}">
        <p14:creationId xmlns:p14="http://schemas.microsoft.com/office/powerpoint/2010/main" val="3081740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BetterInvesting PPT 2016">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1355</Words>
  <Application>Microsoft Office PowerPoint</Application>
  <PresentationFormat>Widescreen</PresentationFormat>
  <Paragraphs>131</Paragraphs>
  <Slides>35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Narrow</vt:lpstr>
      <vt:lpstr>Calibri</vt:lpstr>
      <vt:lpstr>Courier New</vt:lpstr>
      <vt:lpstr>Trebuchet MS</vt:lpstr>
      <vt:lpstr>Wingdings</vt:lpstr>
      <vt:lpstr>Office Theme</vt:lpstr>
      <vt:lpstr>PowerPoint Presentation</vt:lpstr>
      <vt:lpstr>Diving Into Roth Conversions  plus 2024 Q&amp;A Review</vt:lpstr>
      <vt:lpstr>PowerPoint Presentation</vt:lpstr>
      <vt:lpstr>Objectives</vt:lpstr>
      <vt:lpstr>2024 Questions </vt:lpstr>
      <vt:lpstr>Define ‘Taxable’, ‘Tax-deferred’, ‘Tax-free’</vt:lpstr>
      <vt:lpstr>Medicare IRMAA &amp; Muni Bond Income</vt:lpstr>
      <vt:lpstr>Muni Bond Income for Retirees</vt:lpstr>
      <vt:lpstr>Retirement Account Taxation</vt:lpstr>
      <vt:lpstr>Taxes on Inherited Assets</vt:lpstr>
      <vt:lpstr>Pre-Pay Funeral/Burial Expenses</vt:lpstr>
      <vt:lpstr>Roth Conversion Flowchart</vt:lpstr>
      <vt:lpstr>PowerPoint Presentation</vt:lpstr>
      <vt:lpstr>PowerPoint Presentation</vt:lpstr>
      <vt:lpstr>PowerPoint Presentation</vt:lpstr>
      <vt:lpstr>John &amp; Sally Smith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Strategies To Consider</vt:lpstr>
      <vt:lpstr>Summary</vt:lpstr>
      <vt:lpstr>Questions</vt:lpstr>
      <vt:lpstr>PowerPoint Presentation</vt:lpstr>
      <vt:lpstr>PowerPoint Presentation</vt:lpstr>
      <vt:lpstr>Save the Date</vt:lpstr>
      <vt:lpstr>Email Questions or Comments  to a Presenter…</vt:lpstr>
      <vt:lpstr>PowerPoint Presentation</vt:lpstr>
      <vt:lpstr>PowerPoint Presentation</vt:lpstr>
      <vt:lpstr>Questions</vt:lpstr>
      <vt:lpstr>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Treffry</dc:creator>
  <cp:lastModifiedBy>Pam Deisher</cp:lastModifiedBy>
  <cp:revision>67</cp:revision>
  <dcterms:created xsi:type="dcterms:W3CDTF">2024-01-08T03:19:03Z</dcterms:created>
  <dcterms:modified xsi:type="dcterms:W3CDTF">2025-05-12T23:08:20Z</dcterms:modified>
</cp:coreProperties>
</file>