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4"/>
  </p:sldMasterIdLst>
  <p:notesMasterIdLst>
    <p:notesMasterId r:id="rId44"/>
  </p:notesMasterIdLst>
  <p:handoutMasterIdLst>
    <p:handoutMasterId r:id="rId45"/>
  </p:handoutMasterIdLst>
  <p:sldIdLst>
    <p:sldId id="689" r:id="rId5"/>
    <p:sldId id="374" r:id="rId6"/>
    <p:sldId id="480" r:id="rId7"/>
    <p:sldId id="644" r:id="rId8"/>
    <p:sldId id="648" r:id="rId9"/>
    <p:sldId id="649" r:id="rId10"/>
    <p:sldId id="651" r:id="rId11"/>
    <p:sldId id="645" r:id="rId12"/>
    <p:sldId id="653" r:id="rId13"/>
    <p:sldId id="654" r:id="rId14"/>
    <p:sldId id="652" r:id="rId15"/>
    <p:sldId id="655" r:id="rId16"/>
    <p:sldId id="691" r:id="rId17"/>
    <p:sldId id="656" r:id="rId18"/>
    <p:sldId id="647" r:id="rId19"/>
    <p:sldId id="683" r:id="rId20"/>
    <p:sldId id="658" r:id="rId21"/>
    <p:sldId id="657" r:id="rId22"/>
    <p:sldId id="659" r:id="rId23"/>
    <p:sldId id="660" r:id="rId24"/>
    <p:sldId id="661" r:id="rId25"/>
    <p:sldId id="662" r:id="rId26"/>
    <p:sldId id="663" r:id="rId27"/>
    <p:sldId id="681" r:id="rId28"/>
    <p:sldId id="684" r:id="rId29"/>
    <p:sldId id="666" r:id="rId30"/>
    <p:sldId id="667" r:id="rId31"/>
    <p:sldId id="668" r:id="rId32"/>
    <p:sldId id="671" r:id="rId33"/>
    <p:sldId id="672" r:id="rId34"/>
    <p:sldId id="673" r:id="rId35"/>
    <p:sldId id="694" r:id="rId36"/>
    <p:sldId id="675" r:id="rId37"/>
    <p:sldId id="679" r:id="rId38"/>
    <p:sldId id="677" r:id="rId39"/>
    <p:sldId id="664" r:id="rId40"/>
    <p:sldId id="682" r:id="rId41"/>
    <p:sldId id="380" r:id="rId42"/>
    <p:sldId id="378" r:id="rId43"/>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C8D455-05D8-884D-B74B-C04C84A9771D}">
          <p14:sldIdLst>
            <p14:sldId id="689"/>
            <p14:sldId id="374"/>
            <p14:sldId id="480"/>
            <p14:sldId id="644"/>
            <p14:sldId id="648"/>
            <p14:sldId id="649"/>
            <p14:sldId id="651"/>
            <p14:sldId id="645"/>
            <p14:sldId id="653"/>
            <p14:sldId id="654"/>
            <p14:sldId id="652"/>
            <p14:sldId id="655"/>
            <p14:sldId id="691"/>
            <p14:sldId id="656"/>
            <p14:sldId id="647"/>
            <p14:sldId id="683"/>
            <p14:sldId id="658"/>
            <p14:sldId id="657"/>
            <p14:sldId id="659"/>
            <p14:sldId id="660"/>
            <p14:sldId id="661"/>
            <p14:sldId id="662"/>
            <p14:sldId id="663"/>
            <p14:sldId id="681"/>
            <p14:sldId id="684"/>
            <p14:sldId id="666"/>
            <p14:sldId id="667"/>
            <p14:sldId id="668"/>
            <p14:sldId id="671"/>
            <p14:sldId id="672"/>
            <p14:sldId id="673"/>
            <p14:sldId id="694"/>
            <p14:sldId id="675"/>
            <p14:sldId id="679"/>
            <p14:sldId id="677"/>
            <p14:sldId id="664"/>
            <p14:sldId id="682"/>
            <p14:sldId id="380"/>
            <p14:sldId id="37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Farrell" initials="JF" lastIdx="1" clrIdx="0">
    <p:extLst>
      <p:ext uri="{19B8F6BF-5375-455C-9EA6-DF929625EA0E}">
        <p15:presenceInfo xmlns:p15="http://schemas.microsoft.com/office/powerpoint/2012/main" userId="51b3dec3f7e65264" providerId="Windows Live"/>
      </p:ext>
    </p:extLst>
  </p:cmAuthor>
  <p:cmAuthor id="2" name="Craig Braemer" initials="CB" lastIdx="1" clrIdx="1">
    <p:extLst>
      <p:ext uri="{19B8F6BF-5375-455C-9EA6-DF929625EA0E}">
        <p15:presenceInfo xmlns:p15="http://schemas.microsoft.com/office/powerpoint/2012/main" userId="c5cc7f1824b56c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F6E"/>
    <a:srgbClr val="415D75"/>
    <a:srgbClr val="1B3D6D"/>
    <a:srgbClr val="3A5771"/>
    <a:srgbClr val="003468"/>
    <a:srgbClr val="49A942"/>
    <a:srgbClr val="00579E"/>
    <a:srgbClr val="013B6E"/>
    <a:srgbClr val="00458A"/>
    <a:srgbClr val="00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C00BE-189F-4574-9AD4-25056054F93A}" v="16" dt="2025-09-23T05:50:23.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30" autoAdjust="0"/>
    <p:restoredTop sz="96617" autoAdjust="0"/>
  </p:normalViewPr>
  <p:slideViewPr>
    <p:cSldViewPr>
      <p:cViewPr varScale="1">
        <p:scale>
          <a:sx n="78" d="100"/>
          <a:sy n="78" d="100"/>
        </p:scale>
        <p:origin x="1090" y="43"/>
      </p:cViewPr>
      <p:guideLst>
        <p:guide orient="horz" pos="2160"/>
        <p:guide pos="2880"/>
      </p:guideLst>
    </p:cSldViewPr>
  </p:slideViewPr>
  <p:notesTextViewPr>
    <p:cViewPr>
      <p:scale>
        <a:sx n="1" d="1"/>
        <a:sy n="1" d="1"/>
      </p:scale>
      <p:origin x="0" y="0"/>
    </p:cViewPr>
  </p:notesTextViewPr>
  <p:sorterViewPr>
    <p:cViewPr varScale="1">
      <p:scale>
        <a:sx n="1" d="1"/>
        <a:sy n="1" d="1"/>
      </p:scale>
      <p:origin x="0" y="-6453"/>
    </p:cViewPr>
  </p:sorterViewPr>
  <p:notesViewPr>
    <p:cSldViewPr>
      <p:cViewPr varScale="1">
        <p:scale>
          <a:sx n="102" d="100"/>
          <a:sy n="102" d="100"/>
        </p:scale>
        <p:origin x="1629" y="69"/>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bwMode="auto">
          <a:xfrm>
            <a:off x="2" y="1"/>
            <a:ext cx="7086600" cy="739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1" tIns="49142" rIns="98281" bIns="49142" numCol="1" anchor="t" anchorCtr="0" compatLnSpc="1">
            <a:prstTxWarp prst="textNoShape">
              <a:avLst/>
            </a:prstTxWarp>
          </a:bodyPr>
          <a:lstStyle>
            <a:lvl1pPr algn="ctr">
              <a:defRPr sz="1300"/>
            </a:lvl1pPr>
          </a:lstStyle>
          <a:p>
            <a:r>
              <a:rPr lang="en-US" dirty="0"/>
              <a:t>Trim or Sell? Which Is Better for Your Portfolio?</a:t>
            </a:r>
          </a:p>
          <a:p>
            <a:r>
              <a:rPr lang="en-US" dirty="0"/>
              <a:t>Craig </a:t>
            </a:r>
            <a:r>
              <a:rPr lang="en-US" dirty="0" err="1"/>
              <a:t>Braemer</a:t>
            </a:r>
            <a:endParaRPr lang="en-US" sz="1100" dirty="0"/>
          </a:p>
        </p:txBody>
      </p:sp>
      <p:sp>
        <p:nvSpPr>
          <p:cNvPr id="7" name="Rectangle 4"/>
          <p:cNvSpPr>
            <a:spLocks noGrp="1" noChangeArrowheads="1"/>
          </p:cNvSpPr>
          <p:nvPr>
            <p:ph type="ftr" sz="quarter" idx="2"/>
          </p:nvPr>
        </p:nvSpPr>
        <p:spPr bwMode="auto">
          <a:xfrm>
            <a:off x="2" y="8591194"/>
            <a:ext cx="7086600" cy="49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1" tIns="49142" rIns="98281" bIns="49142" numCol="1" anchor="b" anchorCtr="0" compatLnSpc="1">
            <a:prstTxWarp prst="textNoShape">
              <a:avLst/>
            </a:prstTxWarp>
          </a:bodyPr>
          <a:lstStyle>
            <a:lvl1pPr algn="ctr">
              <a:defRPr sz="1100"/>
            </a:lvl1pPr>
          </a:lstStyle>
          <a:p>
            <a:r>
              <a:rPr lang="en-US" dirty="0"/>
              <a:t>www.BetterInvesting.org </a:t>
            </a:r>
          </a:p>
        </p:txBody>
      </p:sp>
      <p:sp>
        <p:nvSpPr>
          <p:cNvPr id="8" name="Rectangle 5"/>
          <p:cNvSpPr>
            <a:spLocks noGrp="1" noChangeArrowheads="1"/>
          </p:cNvSpPr>
          <p:nvPr>
            <p:ph type="sldNum" sz="quarter" idx="3"/>
          </p:nvPr>
        </p:nvSpPr>
        <p:spPr bwMode="auto">
          <a:xfrm>
            <a:off x="6104369" y="8592051"/>
            <a:ext cx="982233" cy="49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1" tIns="49142" rIns="98281" bIns="49142"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val="36965884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0860" cy="468630"/>
          </a:xfrm>
          <a:prstGeom prst="rect">
            <a:avLst/>
          </a:prstGeom>
        </p:spPr>
        <p:txBody>
          <a:bodyPr vert="horz" lIns="94036" tIns="47018" rIns="94036" bIns="47018" rtlCol="0"/>
          <a:lstStyle>
            <a:lvl1pPr algn="l">
              <a:defRPr sz="1200"/>
            </a:lvl1pPr>
          </a:lstStyle>
          <a:p>
            <a:endParaRPr lang="en-US" dirty="0"/>
          </a:p>
        </p:txBody>
      </p:sp>
      <p:sp>
        <p:nvSpPr>
          <p:cNvPr id="3" name="Date Placeholder 2"/>
          <p:cNvSpPr>
            <a:spLocks noGrp="1"/>
          </p:cNvSpPr>
          <p:nvPr>
            <p:ph type="dt" idx="1"/>
          </p:nvPr>
        </p:nvSpPr>
        <p:spPr>
          <a:xfrm>
            <a:off x="4014102" y="0"/>
            <a:ext cx="3070860" cy="468630"/>
          </a:xfrm>
          <a:prstGeom prst="rect">
            <a:avLst/>
          </a:prstGeom>
        </p:spPr>
        <p:txBody>
          <a:bodyPr vert="horz" lIns="94036" tIns="47018" rIns="94036" bIns="47018" rtlCol="0"/>
          <a:lstStyle>
            <a:lvl1pPr algn="r">
              <a:defRPr sz="1200"/>
            </a:lvl1pPr>
          </a:lstStyle>
          <a:p>
            <a:fld id="{E52113C5-E00A-4258-B6C8-79E2386AC8A6}" type="datetimeFigureOut">
              <a:rPr lang="en-US" smtClean="0"/>
              <a:t>10/4/2025</a:t>
            </a:fld>
            <a:endParaRPr 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36" tIns="47018" rIns="94036" bIns="47018" rtlCol="0" anchor="ctr"/>
          <a:lstStyle/>
          <a:p>
            <a:endParaRPr lang="en-US"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36" tIns="47018" rIns="94036" bIns="470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02344"/>
            <a:ext cx="3070860" cy="468630"/>
          </a:xfrm>
          <a:prstGeom prst="rect">
            <a:avLst/>
          </a:prstGeom>
        </p:spPr>
        <p:txBody>
          <a:bodyPr vert="horz" lIns="94036" tIns="47018" rIns="94036" bIns="47018" rtlCol="0" anchor="b"/>
          <a:lstStyle>
            <a:lvl1pPr algn="l">
              <a:defRPr sz="1200"/>
            </a:lvl1pPr>
          </a:lstStyle>
          <a:p>
            <a:r>
              <a:rPr lang="en-US" dirty="0"/>
              <a:t>www.BetterInvesting.org </a:t>
            </a:r>
          </a:p>
        </p:txBody>
      </p:sp>
      <p:sp>
        <p:nvSpPr>
          <p:cNvPr id="7" name="Slide Number Placeholder 6"/>
          <p:cNvSpPr>
            <a:spLocks noGrp="1"/>
          </p:cNvSpPr>
          <p:nvPr>
            <p:ph type="sldNum" sz="quarter" idx="5"/>
          </p:nvPr>
        </p:nvSpPr>
        <p:spPr>
          <a:xfrm>
            <a:off x="4014102" y="8902344"/>
            <a:ext cx="3070860" cy="468630"/>
          </a:xfrm>
          <a:prstGeom prst="rect">
            <a:avLst/>
          </a:prstGeom>
        </p:spPr>
        <p:txBody>
          <a:bodyPr vert="horz" lIns="94036" tIns="47018" rIns="94036" bIns="47018" rtlCol="0" anchor="b"/>
          <a:lstStyle>
            <a:lvl1pPr algn="r">
              <a:defRPr sz="1200"/>
            </a:lvl1pPr>
          </a:lstStyle>
          <a:p>
            <a:fld id="{4D607DF2-17BE-4C2C-AFE5-F620D71543FC}" type="slidenum">
              <a:rPr lang="en-US" smtClean="0"/>
              <a:t>‹#›</a:t>
            </a:fld>
            <a:endParaRPr lang="en-US" dirty="0"/>
          </a:p>
        </p:txBody>
      </p:sp>
    </p:spTree>
    <p:extLst>
      <p:ext uri="{BB962C8B-B14F-4D97-AF65-F5344CB8AC3E}">
        <p14:creationId xmlns:p14="http://schemas.microsoft.com/office/powerpoint/2010/main" val="17906680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www.BetterInvesting.org </a:t>
            </a:r>
          </a:p>
        </p:txBody>
      </p:sp>
      <p:sp>
        <p:nvSpPr>
          <p:cNvPr id="5" name="Slide Number Placeholder 4"/>
          <p:cNvSpPr>
            <a:spLocks noGrp="1"/>
          </p:cNvSpPr>
          <p:nvPr>
            <p:ph type="sldNum" sz="quarter" idx="5"/>
          </p:nvPr>
        </p:nvSpPr>
        <p:spPr/>
        <p:txBody>
          <a:bodyPr/>
          <a:lstStyle/>
          <a:p>
            <a:fld id="{4D607DF2-17BE-4C2C-AFE5-F620D71543FC}" type="slidenum">
              <a:rPr lang="en-US" smtClean="0"/>
              <a:t>2</a:t>
            </a:fld>
            <a:endParaRPr lang="en-US" dirty="0"/>
          </a:p>
        </p:txBody>
      </p:sp>
    </p:spTree>
    <p:extLst>
      <p:ext uri="{BB962C8B-B14F-4D97-AF65-F5344CB8AC3E}">
        <p14:creationId xmlns:p14="http://schemas.microsoft.com/office/powerpoint/2010/main" val="409466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14</a:t>
            </a:fld>
            <a:endParaRPr lang="en-US" dirty="0"/>
          </a:p>
        </p:txBody>
      </p:sp>
    </p:spTree>
    <p:extLst>
      <p:ext uri="{BB962C8B-B14F-4D97-AF65-F5344CB8AC3E}">
        <p14:creationId xmlns:p14="http://schemas.microsoft.com/office/powerpoint/2010/main" val="344280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It becomes a very large size in your portfolio – this is a real risk. Congrats on the winner – you want this problem.</a:t>
            </a:r>
          </a:p>
          <a:p>
            <a:pPr defTabSz="944448">
              <a:defRPr/>
            </a:pP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16</a:t>
            </a:fld>
            <a:endParaRPr lang="en-US" dirty="0"/>
          </a:p>
        </p:txBody>
      </p:sp>
    </p:spTree>
    <p:extLst>
      <p:ext uri="{BB962C8B-B14F-4D97-AF65-F5344CB8AC3E}">
        <p14:creationId xmlns:p14="http://schemas.microsoft.com/office/powerpoint/2010/main" val="157211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endParaRPr lang="en-US" dirty="0"/>
          </a:p>
          <a:p>
            <a:pPr defTabSz="944448">
              <a:defRPr/>
            </a:pPr>
            <a:r>
              <a:rPr lang="en-US" dirty="0"/>
              <a:t>Many of these stocks have wide moats.</a:t>
            </a:r>
          </a:p>
        </p:txBody>
      </p:sp>
      <p:sp>
        <p:nvSpPr>
          <p:cNvPr id="4" name="Slide Number Placeholder 3"/>
          <p:cNvSpPr>
            <a:spLocks noGrp="1"/>
          </p:cNvSpPr>
          <p:nvPr>
            <p:ph type="sldNum" sz="quarter" idx="10"/>
          </p:nvPr>
        </p:nvSpPr>
        <p:spPr/>
        <p:txBody>
          <a:bodyPr/>
          <a:lstStyle/>
          <a:p>
            <a:fld id="{4D607DF2-17BE-4C2C-AFE5-F620D71543FC}" type="slidenum">
              <a:rPr lang="en-US" smtClean="0"/>
              <a:t>17</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and every company is a castle and how big is their moat?  A company is like a castle with a moat.</a:t>
            </a:r>
          </a:p>
          <a:p>
            <a:pPr defTabSz="944448">
              <a:defRPr/>
            </a:pPr>
            <a:endParaRPr lang="en-US" dirty="0"/>
          </a:p>
          <a:p>
            <a:pPr defTabSz="944448">
              <a:defRPr/>
            </a:pPr>
            <a:r>
              <a:rPr lang="en-US" dirty="0"/>
              <a:t>Roughly 200 wide moat stocks out of 1,500.</a:t>
            </a:r>
          </a:p>
        </p:txBody>
      </p:sp>
      <p:sp>
        <p:nvSpPr>
          <p:cNvPr id="4" name="Slide Number Placeholder 3"/>
          <p:cNvSpPr>
            <a:spLocks noGrp="1"/>
          </p:cNvSpPr>
          <p:nvPr>
            <p:ph type="sldNum" sz="quarter" idx="10"/>
          </p:nvPr>
        </p:nvSpPr>
        <p:spPr/>
        <p:txBody>
          <a:bodyPr/>
          <a:lstStyle/>
          <a:p>
            <a:fld id="{4D607DF2-17BE-4C2C-AFE5-F620D71543FC}" type="slidenum">
              <a:rPr lang="en-US" smtClean="0"/>
              <a:t>18</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19</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841375" y="722313"/>
            <a:ext cx="4770438" cy="3578225"/>
          </a:xfrm>
          <a:ln/>
        </p:spPr>
      </p:sp>
      <p:sp>
        <p:nvSpPr>
          <p:cNvPr id="24579" name="Notes Placeholder 2"/>
          <p:cNvSpPr>
            <a:spLocks noGrp="1"/>
          </p:cNvSpPr>
          <p:nvPr>
            <p:ph type="body" idx="1"/>
          </p:nvPr>
        </p:nvSpPr>
        <p:spPr>
          <a:noFill/>
        </p:spPr>
        <p:txBody>
          <a:bodyPr/>
          <a:lstStyle/>
          <a:p>
            <a:r>
              <a:rPr lang="en-US" altLang="en-US" dirty="0"/>
              <a:t>Think of every company as a castle.  Some might be wide and others narrow or No economic moat.</a:t>
            </a:r>
          </a:p>
          <a:p>
            <a:r>
              <a:rPr lang="en-US" altLang="en-US" dirty="0"/>
              <a:t>“No moat” stocks can do well, you might have to trade it more frequently. </a:t>
            </a:r>
          </a:p>
          <a:p>
            <a:r>
              <a:rPr lang="en-US" altLang="en-US" dirty="0"/>
              <a:t>Buffett likes companies</a:t>
            </a:r>
            <a:r>
              <a:rPr lang="en-US" altLang="en-US" baseline="0" dirty="0"/>
              <a:t> with strong economic moats.</a:t>
            </a:r>
            <a:endParaRPr lang="en-US" altLang="en-US" dirty="0"/>
          </a:p>
          <a:p>
            <a:r>
              <a:rPr lang="en-US" altLang="en-US" dirty="0"/>
              <a:t>3 categories </a:t>
            </a:r>
          </a:p>
          <a:p>
            <a:r>
              <a:rPr lang="en-US" altLang="en-US" dirty="0"/>
              <a:t>A wide moat will show on Section 2 as representative of a good business model. </a:t>
            </a:r>
          </a:p>
          <a:p>
            <a:r>
              <a:rPr lang="en-US" altLang="en-US" dirty="0"/>
              <a:t>By doing this work it can help:</a:t>
            </a:r>
          </a:p>
          <a:p>
            <a:r>
              <a:rPr lang="en-US" altLang="en-US" dirty="0"/>
              <a:t>Hold stocks longer of good, quality companies.</a:t>
            </a:r>
          </a:p>
          <a:p>
            <a:r>
              <a:rPr lang="en-US" altLang="en-US" dirty="0"/>
              <a:t>You to understand the SSG numbers.</a:t>
            </a:r>
          </a:p>
          <a:p>
            <a:r>
              <a:rPr lang="en-US" altLang="en-US" dirty="0"/>
              <a:t>Generate better returns over long time periods.</a:t>
            </a:r>
          </a:p>
          <a:p>
            <a:r>
              <a:rPr lang="en-US" altLang="en-US" dirty="0"/>
              <a:t>Only 200/1500 companies considered wide.</a:t>
            </a:r>
          </a:p>
          <a:p>
            <a:endParaRPr lang="en-US" altLang="en-US" dirty="0"/>
          </a:p>
          <a:p>
            <a:r>
              <a:rPr lang="en-US" altLang="en-US" dirty="0"/>
              <a:t>ROE is similar to ROIC – Return on Invested Capital.</a:t>
            </a:r>
          </a:p>
          <a:p>
            <a:endParaRPr lang="en-US" altLang="en-US" dirty="0"/>
          </a:p>
        </p:txBody>
      </p:sp>
      <p:sp>
        <p:nvSpPr>
          <p:cNvPr id="24580" name="Slide Number Placeholder 3"/>
          <p:cNvSpPr>
            <a:spLocks noGrp="1"/>
          </p:cNvSpPr>
          <p:nvPr>
            <p:ph type="sldNum" sz="quarter" idx="5"/>
          </p:nvPr>
        </p:nvSpPr>
        <p:spPr>
          <a:noFill/>
        </p:spPr>
        <p:txBody>
          <a:bodyPr/>
          <a:lstStyle>
            <a:lvl1pPr defTabSz="936251">
              <a:defRPr sz="2400" baseline="-25000">
                <a:solidFill>
                  <a:schemeClr val="tx1"/>
                </a:solidFill>
                <a:latin typeface="Arial" charset="0"/>
                <a:ea typeface="ヒラギノ角ゴ Pro W3" pitchFamily="16" charset="-128"/>
              </a:defRPr>
            </a:lvl1pPr>
            <a:lvl2pPr marL="752609" indent="-288581" defTabSz="936251">
              <a:defRPr sz="2400" baseline="-25000">
                <a:solidFill>
                  <a:schemeClr val="tx1"/>
                </a:solidFill>
                <a:latin typeface="Arial" charset="0"/>
                <a:ea typeface="ヒラギノ角ゴ Pro W3" pitchFamily="16" charset="-128"/>
              </a:defRPr>
            </a:lvl2pPr>
            <a:lvl3pPr marL="1159246" indent="-229554" defTabSz="936251">
              <a:defRPr sz="2400" baseline="-25000">
                <a:solidFill>
                  <a:schemeClr val="tx1"/>
                </a:solidFill>
                <a:latin typeface="Arial" charset="0"/>
                <a:ea typeface="ヒラギノ角ゴ Pro W3" pitchFamily="16" charset="-128"/>
              </a:defRPr>
            </a:lvl3pPr>
            <a:lvl4pPr marL="1623271" indent="-229554" defTabSz="936251">
              <a:defRPr sz="2400" baseline="-25000">
                <a:solidFill>
                  <a:schemeClr val="tx1"/>
                </a:solidFill>
                <a:latin typeface="Arial" charset="0"/>
                <a:ea typeface="ヒラギノ角ゴ Pro W3" pitchFamily="16" charset="-128"/>
              </a:defRPr>
            </a:lvl4pPr>
            <a:lvl5pPr marL="2087298" indent="-229554" defTabSz="936251">
              <a:defRPr sz="2400" baseline="-25000">
                <a:solidFill>
                  <a:schemeClr val="tx1"/>
                </a:solidFill>
                <a:latin typeface="Arial" charset="0"/>
                <a:ea typeface="ヒラギノ角ゴ Pro W3" pitchFamily="16" charset="-128"/>
              </a:defRPr>
            </a:lvl5pPr>
            <a:lvl6pPr marL="2559522" indent="-229554" defTabSz="936251"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31747" indent="-229554" defTabSz="936251"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03971" indent="-229554" defTabSz="936251"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3976196" indent="-229554" defTabSz="936251"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87A7F31D-37DD-44BF-84F7-B2C8A918B1C7}" type="slidenum">
              <a:rPr lang="en-US" altLang="en-US" sz="1400" baseline="0"/>
              <a:pPr/>
              <a:t>20</a:t>
            </a:fld>
            <a:endParaRPr lang="en-US" altLang="en-US" sz="1400" baseline="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year time</a:t>
            </a:r>
            <a:r>
              <a:rPr lang="en-US" baseline="0" dirty="0"/>
              <a:t> period – </a:t>
            </a:r>
            <a:r>
              <a:rPr lang="en-US" dirty="0"/>
              <a:t>Universe return is 6.8%</a:t>
            </a:r>
          </a:p>
          <a:p>
            <a:r>
              <a:rPr lang="en-US" dirty="0"/>
              <a:t>Wide Moat is almost 2x the universe, Narrow moat has</a:t>
            </a:r>
            <a:r>
              <a:rPr lang="en-US" baseline="0" dirty="0"/>
              <a:t> strong performance too.</a:t>
            </a:r>
            <a:endParaRPr lang="en-US" dirty="0"/>
          </a:p>
          <a:p>
            <a:r>
              <a:rPr lang="en-US" dirty="0"/>
              <a:t>No Moat</a:t>
            </a:r>
            <a:r>
              <a:rPr lang="en-US" baseline="0" dirty="0"/>
              <a:t> is 25% of the market average</a:t>
            </a:r>
            <a:endParaRPr lang="en-US" dirty="0"/>
          </a:p>
        </p:txBody>
      </p:sp>
      <p:sp>
        <p:nvSpPr>
          <p:cNvPr id="4" name="Slide Number Placeholder 3"/>
          <p:cNvSpPr>
            <a:spLocks noGrp="1"/>
          </p:cNvSpPr>
          <p:nvPr>
            <p:ph type="sldNum" sz="quarter" idx="10"/>
          </p:nvPr>
        </p:nvSpPr>
        <p:spPr/>
        <p:txBody>
          <a:bodyPr/>
          <a:lstStyle/>
          <a:p>
            <a:fld id="{69C87B1C-6947-41D1-82D4-E235CB8B8571}" type="slidenum">
              <a:rPr lang="en-US" smtClean="0"/>
              <a:t>21</a:t>
            </a:fld>
            <a:endParaRPr lang="en-US" dirty="0"/>
          </a:p>
        </p:txBody>
      </p:sp>
    </p:spTree>
    <p:extLst>
      <p:ext uri="{BB962C8B-B14F-4D97-AF65-F5344CB8AC3E}">
        <p14:creationId xmlns:p14="http://schemas.microsoft.com/office/powerpoint/2010/main" val="210413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36613" y="714375"/>
            <a:ext cx="4779962" cy="3586163"/>
          </a:xfrm>
          <a:ln/>
        </p:spPr>
      </p:sp>
      <p:sp>
        <p:nvSpPr>
          <p:cNvPr id="28675" name="Notes Placeholder 2"/>
          <p:cNvSpPr>
            <a:spLocks noGrp="1"/>
          </p:cNvSpPr>
          <p:nvPr>
            <p:ph type="body" idx="1"/>
          </p:nvPr>
        </p:nvSpPr>
        <p:spPr>
          <a:noFill/>
        </p:spPr>
        <p:txBody>
          <a:bodyPr/>
          <a:lstStyle/>
          <a:p>
            <a:r>
              <a:rPr lang="en-US" altLang="en-US"/>
              <a:t>3 categories – only 209 Wide moat stocks</a:t>
            </a:r>
          </a:p>
        </p:txBody>
      </p:sp>
      <p:sp>
        <p:nvSpPr>
          <p:cNvPr id="28676" name="Slide Number Placeholder 3"/>
          <p:cNvSpPr>
            <a:spLocks noGrp="1"/>
          </p:cNvSpPr>
          <p:nvPr>
            <p:ph type="sldNum" sz="quarter" idx="5"/>
          </p:nvPr>
        </p:nvSpPr>
        <p:spPr>
          <a:noFill/>
        </p:spPr>
        <p:txBody>
          <a:bodyPr/>
          <a:lstStyle>
            <a:lvl1pPr defTabSz="964126">
              <a:defRPr sz="2400" baseline="-25000">
                <a:solidFill>
                  <a:schemeClr val="tx1"/>
                </a:solidFill>
                <a:latin typeface="Arial" charset="0"/>
                <a:ea typeface="ヒラギノ角ゴ Pro W3" pitchFamily="16" charset="-128"/>
              </a:defRPr>
            </a:lvl1pPr>
            <a:lvl2pPr marL="775563" indent="-298419" defTabSz="964126">
              <a:defRPr sz="2400" baseline="-25000">
                <a:solidFill>
                  <a:schemeClr val="tx1"/>
                </a:solidFill>
                <a:latin typeface="Arial" charset="0"/>
                <a:ea typeface="ヒラギノ角ゴ Pro W3" pitchFamily="16" charset="-128"/>
              </a:defRPr>
            </a:lvl2pPr>
            <a:lvl3pPr marL="1193678" indent="-237753" defTabSz="964126">
              <a:defRPr sz="2400" baseline="-25000">
                <a:solidFill>
                  <a:schemeClr val="tx1"/>
                </a:solidFill>
                <a:latin typeface="Arial" charset="0"/>
                <a:ea typeface="ヒラギノ角ゴ Pro W3" pitchFamily="16" charset="-128"/>
              </a:defRPr>
            </a:lvl3pPr>
            <a:lvl4pPr marL="1670823" indent="-237753" defTabSz="964126">
              <a:defRPr sz="2400" baseline="-25000">
                <a:solidFill>
                  <a:schemeClr val="tx1"/>
                </a:solidFill>
                <a:latin typeface="Arial" charset="0"/>
                <a:ea typeface="ヒラギノ角ゴ Pro W3" pitchFamily="16" charset="-128"/>
              </a:defRPr>
            </a:lvl4pPr>
            <a:lvl5pPr marL="2149604" indent="-237753" defTabSz="964126">
              <a:defRPr sz="2400" baseline="-25000">
                <a:solidFill>
                  <a:schemeClr val="tx1"/>
                </a:solidFill>
                <a:latin typeface="Arial" charset="0"/>
                <a:ea typeface="ヒラギノ角ゴ Pro W3" pitchFamily="16" charset="-128"/>
              </a:defRPr>
            </a:lvl5pPr>
            <a:lvl6pPr marL="262182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20561BFF-B326-4BA0-840D-33DDA77CACAB}" type="slidenum">
              <a:rPr lang="en-US" altLang="en-US" sz="1300" baseline="0"/>
              <a:pPr/>
              <a:t>22</a:t>
            </a:fld>
            <a:endParaRPr lang="en-US" altLang="en-US" sz="1300" baseline="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836613" y="714375"/>
            <a:ext cx="4779962" cy="3586163"/>
          </a:xfrm>
          <a:ln/>
        </p:spPr>
      </p:sp>
      <p:sp>
        <p:nvSpPr>
          <p:cNvPr id="27651" name="Notes Placeholder 2"/>
          <p:cNvSpPr>
            <a:spLocks noGrp="1"/>
          </p:cNvSpPr>
          <p:nvPr>
            <p:ph type="body" idx="1"/>
          </p:nvPr>
        </p:nvSpPr>
        <p:spPr>
          <a:noFill/>
        </p:spPr>
        <p:txBody>
          <a:bodyPr/>
          <a:lstStyle/>
          <a:p>
            <a:r>
              <a:rPr lang="en-US" altLang="en-US"/>
              <a:t>ULTA, V – Put new SSG section2 in here.</a:t>
            </a:r>
          </a:p>
          <a:p>
            <a:r>
              <a:rPr lang="en-US" altLang="en-US"/>
              <a:t>By doing industry studies versus just a single stock you might find industry consistency </a:t>
            </a:r>
          </a:p>
          <a:p>
            <a:endParaRPr lang="en-US" altLang="en-US"/>
          </a:p>
        </p:txBody>
      </p:sp>
      <p:sp>
        <p:nvSpPr>
          <p:cNvPr id="27652" name="Slide Number Placeholder 3"/>
          <p:cNvSpPr>
            <a:spLocks noGrp="1"/>
          </p:cNvSpPr>
          <p:nvPr>
            <p:ph type="sldNum" sz="quarter" idx="5"/>
          </p:nvPr>
        </p:nvSpPr>
        <p:spPr>
          <a:noFill/>
        </p:spPr>
        <p:txBody>
          <a:bodyPr/>
          <a:lstStyle>
            <a:lvl1pPr defTabSz="964126">
              <a:defRPr sz="2400" baseline="-25000">
                <a:solidFill>
                  <a:schemeClr val="tx1"/>
                </a:solidFill>
                <a:latin typeface="Arial" charset="0"/>
                <a:ea typeface="ヒラギノ角ゴ Pro W3" pitchFamily="16" charset="-128"/>
              </a:defRPr>
            </a:lvl1pPr>
            <a:lvl2pPr marL="767365" indent="-295141" defTabSz="964126">
              <a:defRPr sz="2400" baseline="-25000">
                <a:solidFill>
                  <a:schemeClr val="tx1"/>
                </a:solidFill>
                <a:latin typeface="Arial" charset="0"/>
                <a:ea typeface="ヒラギノ角ゴ Pro W3" pitchFamily="16" charset="-128"/>
              </a:defRPr>
            </a:lvl2pPr>
            <a:lvl3pPr marL="1180560" indent="-236113" defTabSz="964126">
              <a:defRPr sz="2400" baseline="-25000">
                <a:solidFill>
                  <a:schemeClr val="tx1"/>
                </a:solidFill>
                <a:latin typeface="Arial" charset="0"/>
                <a:ea typeface="ヒラギノ角ゴ Pro W3" pitchFamily="16" charset="-128"/>
              </a:defRPr>
            </a:lvl3pPr>
            <a:lvl4pPr marL="1652784" indent="-236113" defTabSz="964126">
              <a:defRPr sz="2400" baseline="-25000">
                <a:solidFill>
                  <a:schemeClr val="tx1"/>
                </a:solidFill>
                <a:latin typeface="Arial" charset="0"/>
                <a:ea typeface="ヒラギノ角ゴ Pro W3" pitchFamily="16" charset="-128"/>
              </a:defRPr>
            </a:lvl4pPr>
            <a:lvl5pPr marL="2125010" indent="-236113" defTabSz="964126">
              <a:defRPr sz="2400" baseline="-25000">
                <a:solidFill>
                  <a:schemeClr val="tx1"/>
                </a:solidFill>
                <a:latin typeface="Arial" charset="0"/>
                <a:ea typeface="ヒラギノ角ゴ Pro W3" pitchFamily="16" charset="-128"/>
              </a:defRPr>
            </a:lvl5pPr>
            <a:lvl6pPr marL="2597233" indent="-23611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69457" indent="-23611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41681" indent="-23611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13907" indent="-23611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66AB4BAA-903E-40E3-AC25-D368D3FB9E8F}" type="slidenum">
              <a:rPr lang="en-US" altLang="en-US" sz="1300" baseline="0"/>
              <a:pPr/>
              <a:t>23</a:t>
            </a:fld>
            <a:endParaRPr lang="en-US" altLang="en-US" sz="1300" baseline="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xfrm>
            <a:off x="836613" y="714375"/>
            <a:ext cx="4779962" cy="3586163"/>
          </a:xfrm>
          <a:ln/>
        </p:spPr>
      </p:sp>
      <p:sp>
        <p:nvSpPr>
          <p:cNvPr id="33795" name="Notes Placeholder 2"/>
          <p:cNvSpPr>
            <a:spLocks noGrp="1" noChangeArrowheads="1"/>
          </p:cNvSpPr>
          <p:nvPr>
            <p:ph type="body" idx="1"/>
          </p:nvPr>
        </p:nvSpPr>
        <p:spPr>
          <a:noFill/>
        </p:spPr>
        <p:txBody>
          <a:bodyPr/>
          <a:lstStyle/>
          <a:p>
            <a:endParaRPr lang="en-US" altLang="en-US"/>
          </a:p>
        </p:txBody>
      </p:sp>
      <p:sp>
        <p:nvSpPr>
          <p:cNvPr id="33796" name="Slide Number Placeholder 3"/>
          <p:cNvSpPr>
            <a:spLocks noGrp="1"/>
          </p:cNvSpPr>
          <p:nvPr>
            <p:ph type="sldNum" sz="quarter" idx="5"/>
          </p:nvPr>
        </p:nvSpPr>
        <p:spPr>
          <a:noFill/>
        </p:spPr>
        <p:txBody>
          <a:bodyPr/>
          <a:lstStyle>
            <a:lvl1pPr defTabSz="954286">
              <a:defRPr sz="2400" baseline="-25000">
                <a:solidFill>
                  <a:schemeClr val="tx1"/>
                </a:solidFill>
                <a:latin typeface="Arial" charset="0"/>
                <a:ea typeface="ヒラギノ角ゴ Pro W3" pitchFamily="16" charset="-128"/>
              </a:defRPr>
            </a:lvl1pPr>
            <a:lvl2pPr marL="775563" indent="-298419" defTabSz="954286">
              <a:defRPr sz="2400" baseline="-25000">
                <a:solidFill>
                  <a:schemeClr val="tx1"/>
                </a:solidFill>
                <a:latin typeface="Arial" charset="0"/>
                <a:ea typeface="ヒラギノ角ゴ Pro W3" pitchFamily="16" charset="-128"/>
              </a:defRPr>
            </a:lvl2pPr>
            <a:lvl3pPr marL="1193678" indent="-237753" defTabSz="954286">
              <a:defRPr sz="2400" baseline="-25000">
                <a:solidFill>
                  <a:schemeClr val="tx1"/>
                </a:solidFill>
                <a:latin typeface="Arial" charset="0"/>
                <a:ea typeface="ヒラギノ角ゴ Pro W3" pitchFamily="16" charset="-128"/>
              </a:defRPr>
            </a:lvl3pPr>
            <a:lvl4pPr marL="1670823" indent="-237753" defTabSz="954286">
              <a:defRPr sz="2400" baseline="-25000">
                <a:solidFill>
                  <a:schemeClr val="tx1"/>
                </a:solidFill>
                <a:latin typeface="Arial" charset="0"/>
                <a:ea typeface="ヒラギノ角ゴ Pro W3" pitchFamily="16" charset="-128"/>
              </a:defRPr>
            </a:lvl4pPr>
            <a:lvl5pPr marL="2149604" indent="-237753" defTabSz="954286">
              <a:defRPr sz="2400" baseline="-25000">
                <a:solidFill>
                  <a:schemeClr val="tx1"/>
                </a:solidFill>
                <a:latin typeface="Arial" charset="0"/>
                <a:ea typeface="ヒラギノ角ゴ Pro W3" pitchFamily="16" charset="-128"/>
              </a:defRPr>
            </a:lvl5pPr>
            <a:lvl6pPr marL="2621829"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pPr eaLnBrk="1" hangingPunct="1"/>
            <a:fld id="{C6E2BD71-7131-4D38-9BE8-E0A2527DFD4B}" type="slidenum">
              <a:rPr lang="en-US" altLang="en-US" sz="1400" baseline="0">
                <a:solidFill>
                  <a:srgbClr val="000000"/>
                </a:solidFill>
              </a:rPr>
              <a:pPr eaLnBrk="1" hangingPunct="1"/>
              <a:t>24</a:t>
            </a:fld>
            <a:endParaRPr lang="en-US" altLang="en-US" sz="1400" baseline="0">
              <a:solidFill>
                <a:srgbClr val="000000"/>
              </a:solidFill>
            </a:endParaRPr>
          </a:p>
        </p:txBody>
      </p:sp>
    </p:spTree>
    <p:extLst>
      <p:ext uri="{BB962C8B-B14F-4D97-AF65-F5344CB8AC3E}">
        <p14:creationId xmlns:p14="http://schemas.microsoft.com/office/powerpoint/2010/main" val="4239684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4</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xfrm>
            <a:off x="836613" y="714375"/>
            <a:ext cx="4779962" cy="3586163"/>
          </a:xfrm>
          <a:ln/>
        </p:spPr>
      </p:sp>
      <p:sp>
        <p:nvSpPr>
          <p:cNvPr id="29699" name="Notes Placeholder 2"/>
          <p:cNvSpPr>
            <a:spLocks noGrp="1" noChangeArrowheads="1"/>
          </p:cNvSpPr>
          <p:nvPr>
            <p:ph type="body" idx="1"/>
          </p:nvPr>
        </p:nvSpPr>
        <p:spPr>
          <a:noFill/>
        </p:spPr>
        <p:txBody>
          <a:bodyPr/>
          <a:lstStyle/>
          <a:p>
            <a:endParaRPr lang="en-US" altLang="en-US"/>
          </a:p>
        </p:txBody>
      </p:sp>
      <p:sp>
        <p:nvSpPr>
          <p:cNvPr id="29700" name="Slide Number Placeholder 3"/>
          <p:cNvSpPr>
            <a:spLocks noGrp="1"/>
          </p:cNvSpPr>
          <p:nvPr>
            <p:ph type="sldNum" sz="quarter" idx="5"/>
          </p:nvPr>
        </p:nvSpPr>
        <p:spPr>
          <a:noFill/>
        </p:spPr>
        <p:txBody>
          <a:bodyPr/>
          <a:lstStyle>
            <a:lvl1pPr defTabSz="964126">
              <a:defRPr sz="2400" baseline="-25000">
                <a:solidFill>
                  <a:schemeClr val="tx1"/>
                </a:solidFill>
                <a:latin typeface="Arial" charset="0"/>
                <a:ea typeface="ヒラギノ角ゴ Pro W3" pitchFamily="16" charset="-128"/>
              </a:defRPr>
            </a:lvl1pPr>
            <a:lvl2pPr marL="775563" indent="-298419" defTabSz="964126">
              <a:defRPr sz="2400" baseline="-25000">
                <a:solidFill>
                  <a:schemeClr val="tx1"/>
                </a:solidFill>
                <a:latin typeface="Arial" charset="0"/>
                <a:ea typeface="ヒラギノ角ゴ Pro W3" pitchFamily="16" charset="-128"/>
              </a:defRPr>
            </a:lvl2pPr>
            <a:lvl3pPr marL="1193678" indent="-237753" defTabSz="964126">
              <a:defRPr sz="2400" baseline="-25000">
                <a:solidFill>
                  <a:schemeClr val="tx1"/>
                </a:solidFill>
                <a:latin typeface="Arial" charset="0"/>
                <a:ea typeface="ヒラギノ角ゴ Pro W3" pitchFamily="16" charset="-128"/>
              </a:defRPr>
            </a:lvl3pPr>
            <a:lvl4pPr marL="1670823" indent="-237753" defTabSz="964126">
              <a:defRPr sz="2400" baseline="-25000">
                <a:solidFill>
                  <a:schemeClr val="tx1"/>
                </a:solidFill>
                <a:latin typeface="Arial" charset="0"/>
                <a:ea typeface="ヒラギノ角ゴ Pro W3" pitchFamily="16" charset="-128"/>
              </a:defRPr>
            </a:lvl4pPr>
            <a:lvl5pPr marL="2149604" indent="-237753" defTabSz="964126">
              <a:defRPr sz="2400" baseline="-25000">
                <a:solidFill>
                  <a:schemeClr val="tx1"/>
                </a:solidFill>
                <a:latin typeface="Arial" charset="0"/>
                <a:ea typeface="ヒラギノ角ゴ Pro W3" pitchFamily="16" charset="-128"/>
              </a:defRPr>
            </a:lvl5pPr>
            <a:lvl6pPr marL="262182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1ACAFFFA-B43D-4577-89B7-B14541DF0E89}" type="slidenum">
              <a:rPr lang="en-US" altLang="en-US" sz="1300" baseline="0"/>
              <a:pPr/>
              <a:t>25</a:t>
            </a:fld>
            <a:endParaRPr lang="en-US" altLang="en-US" sz="1300" baseline="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and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26</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I prefer mechanical,</a:t>
            </a:r>
            <a:r>
              <a:rPr lang="en-US" altLang="en-US" baseline="0" dirty="0"/>
              <a:t> meaning we see that the Selling System has been triggered and we discuss is there any reason to not due the sale and what percentage do we want to do.</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27</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28</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29</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dirty="0"/>
              <a:t>Target price is not related to the SSG,</a:t>
            </a:r>
            <a:r>
              <a:rPr lang="en-US" baseline="0" dirty="0"/>
              <a:t> but you could, it just wouldn’t make it automatic</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30</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and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31</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r>
              <a:rPr lang="en-US" dirty="0"/>
              <a:t>Don’t forget the charts of AMGN, NOK, etc.</a:t>
            </a:r>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33</a:t>
            </a:fld>
            <a:endParaRPr lang="en-US" dirty="0"/>
          </a:p>
        </p:txBody>
      </p:sp>
    </p:spTree>
    <p:extLst>
      <p:ext uri="{BB962C8B-B14F-4D97-AF65-F5344CB8AC3E}">
        <p14:creationId xmlns:p14="http://schemas.microsoft.com/office/powerpoint/2010/main" val="3069443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xfrm>
            <a:off x="836613" y="714375"/>
            <a:ext cx="4779962" cy="3586163"/>
          </a:xfrm>
          <a:ln/>
        </p:spPr>
      </p:sp>
      <p:sp>
        <p:nvSpPr>
          <p:cNvPr id="33795" name="Notes Placeholder 2"/>
          <p:cNvSpPr>
            <a:spLocks noGrp="1" noChangeArrowheads="1"/>
          </p:cNvSpPr>
          <p:nvPr>
            <p:ph type="body" idx="1"/>
          </p:nvPr>
        </p:nvSpPr>
        <p:spPr>
          <a:noFill/>
        </p:spPr>
        <p:txBody>
          <a:bodyPr/>
          <a:lstStyle/>
          <a:p>
            <a:pPr defTabSz="927868">
              <a:defRPr/>
            </a:pPr>
            <a:r>
              <a:rPr lang="en-US" altLang="en-US" dirty="0"/>
              <a:t>Focusing on US companies.</a:t>
            </a:r>
          </a:p>
          <a:p>
            <a:pPr defTabSz="927868">
              <a:defRPr/>
            </a:pPr>
            <a:r>
              <a:rPr lang="en-US" altLang="en-US" dirty="0"/>
              <a:t>The diamonds are for</a:t>
            </a:r>
            <a:r>
              <a:rPr lang="en-US" altLang="en-US" baseline="0" dirty="0"/>
              <a:t> 4 decades – most people would not think of Exxon.</a:t>
            </a:r>
          </a:p>
          <a:p>
            <a:pPr defTabSz="927868">
              <a:defRPr/>
            </a:pPr>
            <a:r>
              <a:rPr lang="en-US" altLang="en-US" dirty="0"/>
              <a:t>The circles are 3 decades. - MSFT</a:t>
            </a:r>
          </a:p>
          <a:p>
            <a:r>
              <a:rPr lang="en-US" altLang="en-US" dirty="0"/>
              <a:t>The</a:t>
            </a:r>
            <a:r>
              <a:rPr lang="en-US" altLang="en-US" baseline="0" dirty="0"/>
              <a:t> squares are in only 2 decades. – AAPL, WMT, IBM</a:t>
            </a:r>
          </a:p>
          <a:p>
            <a:r>
              <a:rPr lang="en-US" altLang="en-US" baseline="0" dirty="0"/>
              <a:t>Purple is for technology sector.</a:t>
            </a:r>
          </a:p>
          <a:p>
            <a:r>
              <a:rPr lang="en-US" altLang="en-US" baseline="0" dirty="0"/>
              <a:t>Red is for telecom.</a:t>
            </a:r>
          </a:p>
          <a:p>
            <a:r>
              <a:rPr lang="en-US" altLang="en-US" baseline="0" dirty="0"/>
              <a:t>Orange is for Consumer Discretionary.</a:t>
            </a:r>
          </a:p>
          <a:p>
            <a:endParaRPr lang="en-US" altLang="en-US" dirty="0"/>
          </a:p>
        </p:txBody>
      </p:sp>
      <p:sp>
        <p:nvSpPr>
          <p:cNvPr id="33796" name="Slide Number Placeholder 3"/>
          <p:cNvSpPr>
            <a:spLocks noGrp="1"/>
          </p:cNvSpPr>
          <p:nvPr>
            <p:ph type="sldNum" sz="quarter" idx="5"/>
          </p:nvPr>
        </p:nvSpPr>
        <p:spPr>
          <a:noFill/>
        </p:spPr>
        <p:txBody>
          <a:bodyPr/>
          <a:lstStyle>
            <a:lvl1pPr defTabSz="954286">
              <a:defRPr sz="2400" baseline="-25000">
                <a:solidFill>
                  <a:schemeClr val="tx1"/>
                </a:solidFill>
                <a:latin typeface="Arial" charset="0"/>
                <a:ea typeface="ヒラギノ角ゴ Pro W3" pitchFamily="16" charset="-128"/>
              </a:defRPr>
            </a:lvl1pPr>
            <a:lvl2pPr marL="775563" indent="-298419" defTabSz="954286">
              <a:defRPr sz="2400" baseline="-25000">
                <a:solidFill>
                  <a:schemeClr val="tx1"/>
                </a:solidFill>
                <a:latin typeface="Arial" charset="0"/>
                <a:ea typeface="ヒラギノ角ゴ Pro W3" pitchFamily="16" charset="-128"/>
              </a:defRPr>
            </a:lvl2pPr>
            <a:lvl3pPr marL="1193678" indent="-237753" defTabSz="954286">
              <a:defRPr sz="2400" baseline="-25000">
                <a:solidFill>
                  <a:schemeClr val="tx1"/>
                </a:solidFill>
                <a:latin typeface="Arial" charset="0"/>
                <a:ea typeface="ヒラギノ角ゴ Pro W3" pitchFamily="16" charset="-128"/>
              </a:defRPr>
            </a:lvl3pPr>
            <a:lvl4pPr marL="1670823" indent="-237753" defTabSz="954286">
              <a:defRPr sz="2400" baseline="-25000">
                <a:solidFill>
                  <a:schemeClr val="tx1"/>
                </a:solidFill>
                <a:latin typeface="Arial" charset="0"/>
                <a:ea typeface="ヒラギノ角ゴ Pro W3" pitchFamily="16" charset="-128"/>
              </a:defRPr>
            </a:lvl4pPr>
            <a:lvl5pPr marL="2149604" indent="-237753" defTabSz="954286">
              <a:defRPr sz="2400" baseline="-25000">
                <a:solidFill>
                  <a:schemeClr val="tx1"/>
                </a:solidFill>
                <a:latin typeface="Arial" charset="0"/>
                <a:ea typeface="ヒラギノ角ゴ Pro W3" pitchFamily="16" charset="-128"/>
              </a:defRPr>
            </a:lvl5pPr>
            <a:lvl6pPr marL="2621829"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5428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pPr eaLnBrk="1" hangingPunct="1"/>
            <a:fld id="{C6E2BD71-7131-4D38-9BE8-E0A2527DFD4B}" type="slidenum">
              <a:rPr lang="en-US" altLang="en-US" sz="1400" baseline="0">
                <a:solidFill>
                  <a:srgbClr val="000000"/>
                </a:solidFill>
              </a:rPr>
              <a:pPr eaLnBrk="1" hangingPunct="1"/>
              <a:t>35</a:t>
            </a:fld>
            <a:endParaRPr lang="en-US" altLang="en-US" sz="1400" baseline="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and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36</a:t>
            </a:fld>
            <a:endParaRPr lang="en-US" dirty="0"/>
          </a:p>
        </p:txBody>
      </p:sp>
    </p:spTree>
    <p:extLst>
      <p:ext uri="{BB962C8B-B14F-4D97-AF65-F5344CB8AC3E}">
        <p14:creationId xmlns:p14="http://schemas.microsoft.com/office/powerpoint/2010/main" val="53312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good things to have happen.</a:t>
            </a:r>
          </a:p>
        </p:txBody>
      </p:sp>
      <p:sp>
        <p:nvSpPr>
          <p:cNvPr id="4" name="Slide Number Placeholder 3"/>
          <p:cNvSpPr>
            <a:spLocks noGrp="1"/>
          </p:cNvSpPr>
          <p:nvPr>
            <p:ph type="sldNum" sz="quarter" idx="10"/>
          </p:nvPr>
        </p:nvSpPr>
        <p:spPr/>
        <p:txBody>
          <a:bodyPr/>
          <a:lstStyle/>
          <a:p>
            <a:fld id="{69C87B1C-6947-41D1-82D4-E235CB8B8571}" type="slidenum">
              <a:rPr lang="en-US" smtClean="0"/>
              <a:t>5</a:t>
            </a:fld>
            <a:endParaRPr lang="en-US" dirty="0"/>
          </a:p>
        </p:txBody>
      </p:sp>
    </p:spTree>
    <p:extLst>
      <p:ext uri="{BB962C8B-B14F-4D97-AF65-F5344CB8AC3E}">
        <p14:creationId xmlns:p14="http://schemas.microsoft.com/office/powerpoint/2010/main" val="2401963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836613" y="714375"/>
            <a:ext cx="4779962" cy="3586163"/>
          </a:xfrm>
          <a:ln/>
        </p:spPr>
      </p:sp>
      <p:sp>
        <p:nvSpPr>
          <p:cNvPr id="34819" name="Notes Placeholder 2"/>
          <p:cNvSpPr>
            <a:spLocks noGrp="1" noChangeArrowheads="1"/>
          </p:cNvSpPr>
          <p:nvPr>
            <p:ph type="body" idx="1"/>
          </p:nvPr>
        </p:nvSpPr>
        <p:spPr>
          <a:noFill/>
        </p:spPr>
        <p:txBody>
          <a:bodyPr/>
          <a:lstStyle/>
          <a:p>
            <a:r>
              <a:rPr lang="en-US" altLang="en-US" dirty="0"/>
              <a:t>By learning more I can understand the stock’s long term business model and if it has a sustainable competitive advantage. Buffett</a:t>
            </a:r>
          </a:p>
          <a:p>
            <a:pPr eaLnBrk="1" hangingPunct="1"/>
            <a:r>
              <a:rPr lang="en-US" altLang="en-US" dirty="0"/>
              <a:t>Compounding money over time is easier with quality versus trading value stocks.  </a:t>
            </a:r>
          </a:p>
          <a:p>
            <a:r>
              <a:rPr lang="en-US" altLang="en-US" dirty="0"/>
              <a:t>An economic moat (competitive advantage) allows a company to fend off competitors and earn sustainable excess economic profits.</a:t>
            </a:r>
          </a:p>
          <a:p>
            <a:endParaRPr lang="en-US" altLang="en-US" dirty="0"/>
          </a:p>
          <a:p>
            <a:r>
              <a:rPr lang="en-US" altLang="en-US" dirty="0"/>
              <a:t>Trimming might</a:t>
            </a:r>
            <a:r>
              <a:rPr lang="en-US" altLang="en-US" baseline="0" dirty="0"/>
              <a:t> </a:t>
            </a:r>
            <a:r>
              <a:rPr lang="en-US" altLang="en-US" baseline="0"/>
              <a:t>be easier to do.</a:t>
            </a:r>
            <a:endParaRPr lang="en-US" altLang="en-US"/>
          </a:p>
          <a:p>
            <a:endParaRPr lang="en-US" altLang="en-US" dirty="0"/>
          </a:p>
        </p:txBody>
      </p:sp>
      <p:sp>
        <p:nvSpPr>
          <p:cNvPr id="34820" name="Slide Number Placeholder 3"/>
          <p:cNvSpPr>
            <a:spLocks noGrp="1"/>
          </p:cNvSpPr>
          <p:nvPr>
            <p:ph type="sldNum" sz="quarter" idx="5"/>
          </p:nvPr>
        </p:nvSpPr>
        <p:spPr>
          <a:noFill/>
        </p:spPr>
        <p:txBody>
          <a:bodyPr/>
          <a:lstStyle>
            <a:lvl1pPr defTabSz="964126">
              <a:defRPr sz="2400" baseline="-25000">
                <a:solidFill>
                  <a:schemeClr val="tx1"/>
                </a:solidFill>
                <a:latin typeface="Arial" charset="0"/>
                <a:ea typeface="ヒラギノ角ゴ Pro W3" pitchFamily="16" charset="-128"/>
              </a:defRPr>
            </a:lvl1pPr>
            <a:lvl2pPr marL="775563" indent="-298419" defTabSz="964126">
              <a:defRPr sz="2400" baseline="-25000">
                <a:solidFill>
                  <a:schemeClr val="tx1"/>
                </a:solidFill>
                <a:latin typeface="Arial" charset="0"/>
                <a:ea typeface="ヒラギノ角ゴ Pro W3" pitchFamily="16" charset="-128"/>
              </a:defRPr>
            </a:lvl2pPr>
            <a:lvl3pPr marL="1193678" indent="-237753" defTabSz="964126">
              <a:defRPr sz="2400" baseline="-25000">
                <a:solidFill>
                  <a:schemeClr val="tx1"/>
                </a:solidFill>
                <a:latin typeface="Arial" charset="0"/>
                <a:ea typeface="ヒラギノ角ゴ Pro W3" pitchFamily="16" charset="-128"/>
              </a:defRPr>
            </a:lvl3pPr>
            <a:lvl4pPr marL="1670823" indent="-237753" defTabSz="964126">
              <a:defRPr sz="2400" baseline="-25000">
                <a:solidFill>
                  <a:schemeClr val="tx1"/>
                </a:solidFill>
                <a:latin typeface="Arial" charset="0"/>
                <a:ea typeface="ヒラギノ角ゴ Pro W3" pitchFamily="16" charset="-128"/>
              </a:defRPr>
            </a:lvl4pPr>
            <a:lvl5pPr marL="2149604" indent="-237753" defTabSz="964126">
              <a:defRPr sz="2400" baseline="-25000">
                <a:solidFill>
                  <a:schemeClr val="tx1"/>
                </a:solidFill>
                <a:latin typeface="Arial" charset="0"/>
                <a:ea typeface="ヒラギノ角ゴ Pro W3" pitchFamily="16" charset="-128"/>
              </a:defRPr>
            </a:lvl5pPr>
            <a:lvl6pPr marL="262182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C0E1D6F8-0E14-4E63-AFA9-49B15C8079B3}" type="slidenum">
              <a:rPr lang="en-US" altLang="en-US" sz="1300" baseline="0"/>
              <a:pPr/>
              <a:t>37</a:t>
            </a:fld>
            <a:endParaRPr lang="en-US" altLang="en-US" sz="1300" baseline="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r>
              <a:rPr lang="en-US" dirty="0"/>
              <a:t>I owned this stock and trimmed it twice (green arrows)</a:t>
            </a:r>
            <a:r>
              <a:rPr lang="en-US" baseline="0" dirty="0"/>
              <a:t> </a:t>
            </a:r>
            <a:r>
              <a:rPr lang="en-US" dirty="0"/>
              <a:t>before</a:t>
            </a:r>
            <a:r>
              <a:rPr lang="en-US" baseline="0" dirty="0"/>
              <a:t> it went into its 10 year slump.</a:t>
            </a:r>
          </a:p>
          <a:p>
            <a:endParaRPr lang="en-US" baseline="0" dirty="0"/>
          </a:p>
          <a:p>
            <a:r>
              <a:rPr lang="en-US" baseline="0" dirty="0"/>
              <a:t>Unfortunately, I did not have the patience to wait and missed the 5x fold</a:t>
            </a:r>
            <a:endParaRPr lang="en-US" dirty="0"/>
          </a:p>
        </p:txBody>
      </p:sp>
      <p:sp>
        <p:nvSpPr>
          <p:cNvPr id="4" name="Footer Placeholder 3"/>
          <p:cNvSpPr>
            <a:spLocks noGrp="1"/>
          </p:cNvSpPr>
          <p:nvPr>
            <p:ph type="ftr" sz="quarter" idx="10"/>
          </p:nvPr>
        </p:nvSpPr>
        <p:spPr/>
        <p:txBody>
          <a:bodyPr/>
          <a:lstStyle/>
          <a:p>
            <a:r>
              <a:rPr lang="en-US"/>
              <a:t>www.BetterInvesting.org </a:t>
            </a:r>
            <a:endParaRPr lang="en-US" dirty="0"/>
          </a:p>
        </p:txBody>
      </p:sp>
      <p:sp>
        <p:nvSpPr>
          <p:cNvPr id="5" name="Slide Number Placeholder 4"/>
          <p:cNvSpPr>
            <a:spLocks noGrp="1"/>
          </p:cNvSpPr>
          <p:nvPr>
            <p:ph type="sldNum" sz="quarter" idx="11"/>
          </p:nvPr>
        </p:nvSpPr>
        <p:spPr/>
        <p:txBody>
          <a:bodyPr/>
          <a:lstStyle/>
          <a:p>
            <a:fld id="{4D607DF2-17BE-4C2C-AFE5-F620D71543FC}" type="slidenum">
              <a:rPr lang="en-US" smtClean="0"/>
              <a:t>7</a:t>
            </a:fld>
            <a:endParaRPr lang="en-US" dirty="0"/>
          </a:p>
        </p:txBody>
      </p:sp>
    </p:spTree>
    <p:extLst>
      <p:ext uri="{BB962C8B-B14F-4D97-AF65-F5344CB8AC3E}">
        <p14:creationId xmlns:p14="http://schemas.microsoft.com/office/powerpoint/2010/main" val="85209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are not going to address two of the options:</a:t>
            </a:r>
          </a:p>
          <a:p>
            <a:endParaRPr lang="en-US" altLang="en-US" dirty="0"/>
          </a:p>
          <a:p>
            <a:pPr lvl="1"/>
            <a:r>
              <a:rPr lang="en-US" altLang="en-US" dirty="0"/>
              <a:t>Buy more shares</a:t>
            </a:r>
          </a:p>
          <a:p>
            <a:pPr lvl="1"/>
            <a:r>
              <a:rPr lang="en-US" altLang="en-US" dirty="0"/>
              <a:t>Nothing</a:t>
            </a:r>
          </a:p>
          <a:p>
            <a:endParaRPr lang="en-US" dirty="0"/>
          </a:p>
        </p:txBody>
      </p:sp>
      <p:sp>
        <p:nvSpPr>
          <p:cNvPr id="4" name="Slide Number Placeholder 3"/>
          <p:cNvSpPr>
            <a:spLocks noGrp="1"/>
          </p:cNvSpPr>
          <p:nvPr>
            <p:ph type="sldNum" sz="quarter" idx="10"/>
          </p:nvPr>
        </p:nvSpPr>
        <p:spPr/>
        <p:txBody>
          <a:bodyPr/>
          <a:lstStyle/>
          <a:p>
            <a:fld id="{69C87B1C-6947-41D1-82D4-E235CB8B8571}" type="slidenum">
              <a:rPr lang="en-US" smtClean="0"/>
              <a:t>8</a:t>
            </a:fld>
            <a:endParaRPr lang="en-US" dirty="0"/>
          </a:p>
        </p:txBody>
      </p:sp>
    </p:spTree>
    <p:extLst>
      <p:ext uri="{BB962C8B-B14F-4D97-AF65-F5344CB8AC3E}">
        <p14:creationId xmlns:p14="http://schemas.microsoft.com/office/powerpoint/2010/main" val="245505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assumption</a:t>
            </a:r>
            <a:r>
              <a:rPr lang="en-US" baseline="0" dirty="0"/>
              <a:t> that this is a high quality company with a strong SSG.</a:t>
            </a:r>
          </a:p>
          <a:p>
            <a:r>
              <a:rPr lang="en-US" baseline="0" dirty="0"/>
              <a:t>Consult your SSG for analysis.</a:t>
            </a:r>
            <a:endParaRPr lang="en-US" dirty="0"/>
          </a:p>
        </p:txBody>
      </p:sp>
      <p:sp>
        <p:nvSpPr>
          <p:cNvPr id="4" name="Slide Number Placeholder 3"/>
          <p:cNvSpPr>
            <a:spLocks noGrp="1"/>
          </p:cNvSpPr>
          <p:nvPr>
            <p:ph type="sldNum" sz="quarter" idx="10"/>
          </p:nvPr>
        </p:nvSpPr>
        <p:spPr/>
        <p:txBody>
          <a:bodyPr/>
          <a:lstStyle/>
          <a:p>
            <a:fld id="{69C87B1C-6947-41D1-82D4-E235CB8B8571}" type="slidenum">
              <a:rPr lang="en-US" smtClean="0"/>
              <a:t>9</a:t>
            </a:fld>
            <a:endParaRPr lang="en-US" dirty="0"/>
          </a:p>
        </p:txBody>
      </p:sp>
    </p:spTree>
    <p:extLst>
      <p:ext uri="{BB962C8B-B14F-4D97-AF65-F5344CB8AC3E}">
        <p14:creationId xmlns:p14="http://schemas.microsoft.com/office/powerpoint/2010/main" val="201633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836613" y="714375"/>
            <a:ext cx="4779962" cy="3586163"/>
          </a:xfrm>
          <a:ln/>
        </p:spPr>
      </p:sp>
      <p:sp>
        <p:nvSpPr>
          <p:cNvPr id="25603" name="Notes Placeholder 2"/>
          <p:cNvSpPr>
            <a:spLocks noGrp="1"/>
          </p:cNvSpPr>
          <p:nvPr>
            <p:ph type="body" idx="1"/>
          </p:nvPr>
        </p:nvSpPr>
        <p:spPr>
          <a:noFill/>
        </p:spPr>
        <p:txBody>
          <a:bodyPr/>
          <a:lstStyle/>
          <a:p>
            <a:r>
              <a:rPr lang="en-US" altLang="en-US"/>
              <a:t>However you can’t just buy wide moats.</a:t>
            </a:r>
          </a:p>
        </p:txBody>
      </p:sp>
      <p:sp>
        <p:nvSpPr>
          <p:cNvPr id="25604" name="Slide Number Placeholder 3"/>
          <p:cNvSpPr>
            <a:spLocks noGrp="1"/>
          </p:cNvSpPr>
          <p:nvPr>
            <p:ph type="sldNum" sz="quarter" idx="5"/>
          </p:nvPr>
        </p:nvSpPr>
        <p:spPr>
          <a:noFill/>
        </p:spPr>
        <p:txBody>
          <a:bodyPr/>
          <a:lstStyle>
            <a:lvl1pPr defTabSz="964126">
              <a:defRPr sz="2400" baseline="-25000">
                <a:solidFill>
                  <a:schemeClr val="tx1"/>
                </a:solidFill>
                <a:latin typeface="Arial" charset="0"/>
                <a:ea typeface="ヒラギノ角ゴ Pro W3" pitchFamily="16" charset="-128"/>
              </a:defRPr>
            </a:lvl1pPr>
            <a:lvl2pPr marL="775563" indent="-298419" defTabSz="964126">
              <a:defRPr sz="2400" baseline="-25000">
                <a:solidFill>
                  <a:schemeClr val="tx1"/>
                </a:solidFill>
                <a:latin typeface="Arial" charset="0"/>
                <a:ea typeface="ヒラギノ角ゴ Pro W3" pitchFamily="16" charset="-128"/>
              </a:defRPr>
            </a:lvl2pPr>
            <a:lvl3pPr marL="1193678" indent="-237753" defTabSz="964126">
              <a:defRPr sz="2400" baseline="-25000">
                <a:solidFill>
                  <a:schemeClr val="tx1"/>
                </a:solidFill>
                <a:latin typeface="Arial" charset="0"/>
                <a:ea typeface="ヒラギノ角ゴ Pro W3" pitchFamily="16" charset="-128"/>
              </a:defRPr>
            </a:lvl3pPr>
            <a:lvl4pPr marL="1670823" indent="-237753" defTabSz="964126">
              <a:defRPr sz="2400" baseline="-25000">
                <a:solidFill>
                  <a:schemeClr val="tx1"/>
                </a:solidFill>
                <a:latin typeface="Arial" charset="0"/>
                <a:ea typeface="ヒラギノ角ゴ Pro W3" pitchFamily="16" charset="-128"/>
              </a:defRPr>
            </a:lvl4pPr>
            <a:lvl5pPr marL="2149604" indent="-237753" defTabSz="964126">
              <a:defRPr sz="2400" baseline="-25000">
                <a:solidFill>
                  <a:schemeClr val="tx1"/>
                </a:solidFill>
                <a:latin typeface="Arial" charset="0"/>
                <a:ea typeface="ヒラギノ角ゴ Pro W3" pitchFamily="16" charset="-128"/>
              </a:defRPr>
            </a:lvl5pPr>
            <a:lvl6pPr marL="262182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6pPr>
            <a:lvl7pPr marL="3094053"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7pPr>
            <a:lvl8pPr marL="3566279"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8pPr>
            <a:lvl9pPr marL="4038502" indent="-237753" defTabSz="964126" eaLnBrk="0" fontAlgn="base" hangingPunct="0">
              <a:spcBef>
                <a:spcPct val="0"/>
              </a:spcBef>
              <a:spcAft>
                <a:spcPct val="0"/>
              </a:spcAft>
              <a:defRPr sz="2400" baseline="-25000">
                <a:solidFill>
                  <a:schemeClr val="tx1"/>
                </a:solidFill>
                <a:latin typeface="Arial" charset="0"/>
                <a:ea typeface="ヒラギノ角ゴ Pro W3" pitchFamily="16" charset="-128"/>
              </a:defRPr>
            </a:lvl9pPr>
          </a:lstStyle>
          <a:p>
            <a:fld id="{592B7554-B2EB-4800-ACA7-E1CE7C0D7649}" type="slidenum">
              <a:rPr lang="en-US" altLang="en-US" sz="1300" baseline="0"/>
              <a:pPr/>
              <a:t>11</a:t>
            </a:fld>
            <a:endParaRPr lang="en-US" altLang="en-US" sz="1300" baseline="0"/>
          </a:p>
        </p:txBody>
      </p:sp>
    </p:spTree>
    <p:extLst>
      <p:ext uri="{BB962C8B-B14F-4D97-AF65-F5344CB8AC3E}">
        <p14:creationId xmlns:p14="http://schemas.microsoft.com/office/powerpoint/2010/main" val="191656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and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12</a:t>
            </a:fld>
            <a:endParaRPr lang="en-US" dirty="0"/>
          </a:p>
        </p:txBody>
      </p:sp>
    </p:spTree>
    <p:extLst>
      <p:ext uri="{BB962C8B-B14F-4D97-AF65-F5344CB8AC3E}">
        <p14:creationId xmlns:p14="http://schemas.microsoft.com/office/powerpoint/2010/main" val="13341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714375"/>
            <a:ext cx="4779962" cy="3586163"/>
          </a:xfrm>
        </p:spPr>
      </p:sp>
      <p:sp>
        <p:nvSpPr>
          <p:cNvPr id="3" name="Notes Placeholder 2"/>
          <p:cNvSpPr>
            <a:spLocks noGrp="1"/>
          </p:cNvSpPr>
          <p:nvPr>
            <p:ph type="body" idx="1"/>
          </p:nvPr>
        </p:nvSpPr>
        <p:spPr/>
        <p:txBody>
          <a:bodyPr/>
          <a:lstStyle/>
          <a:p>
            <a:pPr defTabSz="944448">
              <a:defRPr/>
            </a:pPr>
            <a:r>
              <a:rPr lang="en-US" altLang="en-US" dirty="0"/>
              <a:t>Go into Moats and castles and that moats are competitive advantages that helps protect them from competition.  Every company is a castle and how big is their moat?  A company is like a castle with a moat.</a:t>
            </a:r>
            <a:endParaRPr lang="en-US" dirty="0"/>
          </a:p>
        </p:txBody>
      </p:sp>
      <p:sp>
        <p:nvSpPr>
          <p:cNvPr id="4" name="Slide Number Placeholder 3"/>
          <p:cNvSpPr>
            <a:spLocks noGrp="1"/>
          </p:cNvSpPr>
          <p:nvPr>
            <p:ph type="sldNum" sz="quarter" idx="10"/>
          </p:nvPr>
        </p:nvSpPr>
        <p:spPr/>
        <p:txBody>
          <a:bodyPr/>
          <a:lstStyle/>
          <a:p>
            <a:fld id="{4D607DF2-17BE-4C2C-AFE5-F620D71543FC}" type="slidenum">
              <a:rPr lang="en-US" smtClean="0"/>
              <a:t>13</a:t>
            </a:fld>
            <a:endParaRPr lang="en-US" dirty="0"/>
          </a:p>
        </p:txBody>
      </p:sp>
    </p:spTree>
    <p:extLst>
      <p:ext uri="{BB962C8B-B14F-4D97-AF65-F5344CB8AC3E}">
        <p14:creationId xmlns:p14="http://schemas.microsoft.com/office/powerpoint/2010/main" val="303098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claim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6A7C9A-074B-C346-BA21-499C4B1B4394}"/>
              </a:ext>
            </a:extLst>
          </p:cNvPr>
          <p:cNvSpPr/>
          <p:nvPr userDrawn="1"/>
        </p:nvSpPr>
        <p:spPr>
          <a:xfrm>
            <a:off x="412173" y="712711"/>
            <a:ext cx="8127622" cy="447814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 / National Association of Investors™. The views expressed are those of the instructors, commentators, guests and participants, as the case may be, and do not necessarily represent those of BetterInvesting. Investors should conduct their own review and analysis of any company of interest before making an investment decision.</a:t>
            </a:r>
          </a:p>
          <a:p>
            <a:pPr marL="285750" indent="-285750">
              <a:buFont typeface="Arial" panose="020B0604020202020204" pitchFamily="34" charset="0"/>
              <a:buChar char="•"/>
            </a:pPr>
            <a:r>
              <a:rPr lang="en-US" sz="1500" kern="1200" dirty="0">
                <a:solidFill>
                  <a:schemeClr val="tx1"/>
                </a:solidFill>
                <a:effectLst/>
                <a:latin typeface="+mn-lt"/>
                <a:ea typeface="+mn-ea"/>
                <a:cs typeface="+mn-cs"/>
              </a:rPr>
              <a:t>Securities discussed may be held by the instructors in their own personal portfolios or in those of their clients. BetterInvesting presenters and volunteers are held to a strict code of conduct that precludes benefitting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a:t>
            </a:r>
            <a:r>
              <a:rPr lang="en-US" sz="1500" dirty="0">
                <a:solidFill>
                  <a:schemeClr val="tx1"/>
                </a:solidFill>
                <a:effectLst/>
              </a:rPr>
              <a:t> </a:t>
            </a:r>
            <a:r>
              <a:rPr lang="en-US" sz="1500" kern="1200" dirty="0">
                <a:solidFill>
                  <a:schemeClr val="tx1"/>
                </a:solidFill>
                <a:effectLst/>
                <a:latin typeface="+mn-l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tx1"/>
                </a:solidFill>
                <a:effectLst/>
                <a:latin typeface="+mn-lt"/>
                <a:ea typeface="+mn-ea"/>
                <a:cs typeface="+mn-cs"/>
              </a:rPr>
              <a:t>This presentation may contain images of websites and products or services not endorsed by BetterInvesting. The presenter is not endorsing or promoting the use of these websites, products or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1" kern="1200" dirty="0">
                <a:solidFill>
                  <a:schemeClr val="tx1"/>
                </a:solidFill>
                <a:effectLst/>
                <a:latin typeface="+mn-lt"/>
                <a:ea typeface="+mn-ea"/>
                <a:cs typeface="+mn-cs"/>
              </a:rPr>
              <a:t>We may be recording this session for our future use. </a:t>
            </a:r>
            <a:endParaRPr lang="en-US" sz="1500" dirty="0">
              <a:solidFill>
                <a:schemeClr val="tx1"/>
              </a:solidFill>
              <a:latin typeface="+mn-lt"/>
            </a:endParaRPr>
          </a:p>
        </p:txBody>
      </p:sp>
      <p:sp>
        <p:nvSpPr>
          <p:cNvPr id="5" name="Slide Number Placeholder 4">
            <a:extLst>
              <a:ext uri="{FF2B5EF4-FFF2-40B4-BE49-F238E27FC236}">
                <a16:creationId xmlns:a16="http://schemas.microsoft.com/office/drawing/2014/main" id="{F7D26308-166A-544D-B64E-1126B628B40E}"/>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cxnSp>
        <p:nvCxnSpPr>
          <p:cNvPr id="7" name="Straight Connector 6">
            <a:extLst>
              <a:ext uri="{FF2B5EF4-FFF2-40B4-BE49-F238E27FC236}">
                <a16:creationId xmlns:a16="http://schemas.microsoft.com/office/drawing/2014/main" id="{DDF095E5-812D-044B-8475-78D012EDA222}"/>
              </a:ext>
            </a:extLst>
          </p:cNvPr>
          <p:cNvCxnSpPr>
            <a:cxnSpLocks/>
          </p:cNvCxnSpPr>
          <p:nvPr userDrawn="1"/>
        </p:nvCxnSpPr>
        <p:spPr>
          <a:xfrm>
            <a:off x="3633654" y="712711"/>
            <a:ext cx="1752600" cy="0"/>
          </a:xfrm>
          <a:prstGeom prst="line">
            <a:avLst/>
          </a:prstGeom>
          <a:ln w="38100">
            <a:solidFill>
              <a:srgbClr val="49A94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F98F31E-AE73-0045-A70A-B33E711747A7}"/>
              </a:ext>
            </a:extLst>
          </p:cNvPr>
          <p:cNvSpPr txBox="1"/>
          <p:nvPr userDrawn="1"/>
        </p:nvSpPr>
        <p:spPr>
          <a:xfrm>
            <a:off x="2189984" y="115669"/>
            <a:ext cx="4572000" cy="646331"/>
          </a:xfrm>
          <a:prstGeom prst="rect">
            <a:avLst/>
          </a:prstGeom>
          <a:noFill/>
        </p:spPr>
        <p:txBody>
          <a:bodyPr wrap="square" rtlCol="0">
            <a:spAutoFit/>
          </a:bodyPr>
          <a:lstStyle/>
          <a:p>
            <a:pPr algn="ctr"/>
            <a:r>
              <a:rPr lang="en-US" sz="3600" b="1" dirty="0">
                <a:solidFill>
                  <a:srgbClr val="1B3F6E"/>
                </a:solidFill>
                <a:latin typeface="+mj-lt"/>
              </a:rPr>
              <a:t>Disclaimer</a:t>
            </a:r>
          </a:p>
        </p:txBody>
      </p:sp>
      <p:sp>
        <p:nvSpPr>
          <p:cNvPr id="9" name="TextBox 8">
            <a:extLst>
              <a:ext uri="{FF2B5EF4-FFF2-40B4-BE49-F238E27FC236}">
                <a16:creationId xmlns:a16="http://schemas.microsoft.com/office/drawing/2014/main" id="{8D898568-794E-B64A-8B28-785A975EC9E4}"/>
              </a:ext>
            </a:extLst>
          </p:cNvPr>
          <p:cNvSpPr txBox="1"/>
          <p:nvPr userDrawn="1"/>
        </p:nvSpPr>
        <p:spPr>
          <a:xfrm>
            <a:off x="0" y="5789804"/>
            <a:ext cx="9144000" cy="430887"/>
          </a:xfrm>
          <a:prstGeom prst="rect">
            <a:avLst/>
          </a:prstGeom>
          <a:noFill/>
        </p:spPr>
        <p:txBody>
          <a:bodyPr wrap="square" rtlCol="0" anchor="ctr">
            <a:spAutoFit/>
          </a:bodyPr>
          <a:lstStyle/>
          <a:p>
            <a:pPr algn="ctr"/>
            <a:r>
              <a:rPr lang="en-US" sz="1100" dirty="0">
                <a:solidFill>
                  <a:schemeClr val="bg1">
                    <a:lumMod val="10000"/>
                  </a:schemeClr>
                </a:solidFill>
              </a:rPr>
              <a:t>National Association of Investors™, BetterInvesting™ and the BetterInvesting™ Icon are trademarks/registered trademarks. </a:t>
            </a:r>
          </a:p>
          <a:p>
            <a:pPr algn="ctr"/>
            <a:r>
              <a:rPr lang="en-US" sz="1100" dirty="0">
                <a:solidFill>
                  <a:schemeClr val="bg1">
                    <a:lumMod val="10000"/>
                  </a:schemeClr>
                </a:solidFill>
              </a:rPr>
              <a:t>All rights reserved. </a:t>
            </a:r>
            <a:r>
              <a:rPr lang="en-US" sz="1100" b="0" i="0" kern="1200" dirty="0">
                <a:solidFill>
                  <a:schemeClr val="bg1">
                    <a:lumMod val="10000"/>
                  </a:schemeClr>
                </a:solidFill>
                <a:effectLst/>
                <a:latin typeface="+mn-lt"/>
                <a:ea typeface="+mn-ea"/>
                <a:cs typeface="+mn-cs"/>
              </a:rPr>
              <a:t>© 2022 BetterInvesting</a:t>
            </a:r>
            <a:r>
              <a:rPr lang="en-US" sz="1100" dirty="0">
                <a:solidFill>
                  <a:schemeClr val="bg1">
                    <a:lumMod val="10000"/>
                  </a:schemeClr>
                </a:solidFill>
              </a:rPr>
              <a:t>™</a:t>
            </a:r>
            <a:r>
              <a:rPr lang="en-US" sz="1100" b="0" i="0" kern="1200" dirty="0">
                <a:solidFill>
                  <a:schemeClr val="bg1">
                    <a:lumMod val="10000"/>
                  </a:schemeClr>
                </a:solidFill>
                <a:effectLst/>
                <a:latin typeface="+mn-lt"/>
                <a:ea typeface="+mn-ea"/>
                <a:cs typeface="+mn-cs"/>
              </a:rPr>
              <a:t>.</a:t>
            </a:r>
            <a:r>
              <a:rPr lang="en-US" sz="1100" dirty="0">
                <a:solidFill>
                  <a:schemeClr val="bg1">
                    <a:lumMod val="10000"/>
                  </a:schemeClr>
                </a:solidFill>
              </a:rPr>
              <a:t>  </a:t>
            </a:r>
          </a:p>
        </p:txBody>
      </p:sp>
    </p:spTree>
    <p:extLst>
      <p:ext uri="{BB962C8B-B14F-4D97-AF65-F5344CB8AC3E}">
        <p14:creationId xmlns:p14="http://schemas.microsoft.com/office/powerpoint/2010/main" val="108297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B3F6E"/>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sz="2800">
                <a:solidFill>
                  <a:schemeClr val="tx1"/>
                </a:solidFill>
              </a:defRPr>
            </a:lvl1pPr>
            <a:lvl2pPr>
              <a:buClrTx/>
              <a:defRPr sz="2400">
                <a:solidFill>
                  <a:schemeClr val="tx1"/>
                </a:solidFill>
              </a:defRPr>
            </a:lvl2pPr>
            <a:lvl3pPr>
              <a:buClrTx/>
              <a:defRPr sz="2400">
                <a:solidFill>
                  <a:schemeClr val="tx1"/>
                </a:solidFill>
              </a:defRPr>
            </a:lvl3pPr>
            <a:lvl4pPr>
              <a:buClrTx/>
              <a:defRPr sz="1800"/>
            </a:lvl4pPr>
            <a:lvl5pPr>
              <a:buClrTx/>
              <a:defRPr sz="16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B7C7DEAE-B1FF-4F0D-9790-23B38FF51CAA}" type="slidenum">
              <a:rPr lang="en-US" smtClean="0"/>
              <a:t>‹#›</a:t>
            </a:fld>
            <a:endParaRPr lang="en-US" dirty="0"/>
          </a:p>
        </p:txBody>
      </p:sp>
    </p:spTree>
    <p:extLst>
      <p:ext uri="{BB962C8B-B14F-4D97-AF65-F5344CB8AC3E}">
        <p14:creationId xmlns:p14="http://schemas.microsoft.com/office/powerpoint/2010/main" val="58987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Chart ">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60A6BC-421E-234F-8A78-EBBC92478882}"/>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sp>
        <p:nvSpPr>
          <p:cNvPr id="6" name="Text Placeholder 5">
            <a:extLst>
              <a:ext uri="{FF2B5EF4-FFF2-40B4-BE49-F238E27FC236}">
                <a16:creationId xmlns:a16="http://schemas.microsoft.com/office/drawing/2014/main" id="{D1CC8666-F07D-9847-80E7-64B6EF8B07DE}"/>
              </a:ext>
            </a:extLst>
          </p:cNvPr>
          <p:cNvSpPr>
            <a:spLocks noGrp="1"/>
          </p:cNvSpPr>
          <p:nvPr>
            <p:ph type="body" sz="quarter" idx="13"/>
          </p:nvPr>
        </p:nvSpPr>
        <p:spPr>
          <a:xfrm>
            <a:off x="628650" y="1295400"/>
            <a:ext cx="394335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2">
            <a:extLst>
              <a:ext uri="{FF2B5EF4-FFF2-40B4-BE49-F238E27FC236}">
                <a16:creationId xmlns:a16="http://schemas.microsoft.com/office/drawing/2014/main" id="{5A5F1675-787B-5241-8EB9-2B6CE69235B2}"/>
              </a:ext>
            </a:extLst>
          </p:cNvPr>
          <p:cNvSpPr>
            <a:spLocks noGrp="1"/>
          </p:cNvSpPr>
          <p:nvPr>
            <p:ph type="title"/>
          </p:nvPr>
        </p:nvSpPr>
        <p:spPr>
          <a:xfrm>
            <a:off x="628650" y="304800"/>
            <a:ext cx="7886700" cy="838200"/>
          </a:xfrm>
        </p:spPr>
        <p:txBody>
          <a:bodyPr/>
          <a:lstStyle>
            <a:lvl1pPr>
              <a:defRPr>
                <a:solidFill>
                  <a:srgbClr val="1B3F6E"/>
                </a:solidFill>
              </a:defRPr>
            </a:lvl1pPr>
          </a:lstStyle>
          <a:p>
            <a:r>
              <a:rPr lang="en-US" dirty="0"/>
              <a:t>Click to edit Master title style</a:t>
            </a:r>
          </a:p>
        </p:txBody>
      </p:sp>
    </p:spTree>
    <p:extLst>
      <p:ext uri="{BB962C8B-B14F-4D97-AF65-F5344CB8AC3E}">
        <p14:creationId xmlns:p14="http://schemas.microsoft.com/office/powerpoint/2010/main" val="15708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Up Content w/line">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60A6BC-421E-234F-8A78-EBBC92478882}"/>
              </a:ext>
            </a:extLst>
          </p:cNvPr>
          <p:cNvSpPr>
            <a:spLocks noGrp="1"/>
          </p:cNvSpPr>
          <p:nvPr>
            <p:ph type="sldNum" sz="quarter" idx="12"/>
          </p:nvPr>
        </p:nvSpPr>
        <p:spPr/>
        <p:txBody>
          <a:bodyPr/>
          <a:lstStyle>
            <a:lvl1pPr>
              <a:defRPr b="1"/>
            </a:lvl1pPr>
          </a:lstStyle>
          <a:p>
            <a:fld id="{B7C7DEAE-B1FF-4F0D-9790-23B38FF51CAA}" type="slidenum">
              <a:rPr lang="en-US" smtClean="0"/>
              <a:pPr/>
              <a:t>‹#›</a:t>
            </a:fld>
            <a:endParaRPr lang="en-US" sz="1350" dirty="0"/>
          </a:p>
        </p:txBody>
      </p:sp>
      <p:sp>
        <p:nvSpPr>
          <p:cNvPr id="6" name="Text Placeholder 5">
            <a:extLst>
              <a:ext uri="{FF2B5EF4-FFF2-40B4-BE49-F238E27FC236}">
                <a16:creationId xmlns:a16="http://schemas.microsoft.com/office/drawing/2014/main" id="{D1CC8666-F07D-9847-80E7-64B6EF8B07DE}"/>
              </a:ext>
            </a:extLst>
          </p:cNvPr>
          <p:cNvSpPr>
            <a:spLocks noGrp="1"/>
          </p:cNvSpPr>
          <p:nvPr>
            <p:ph type="body" sz="quarter" idx="13"/>
          </p:nvPr>
        </p:nvSpPr>
        <p:spPr>
          <a:xfrm>
            <a:off x="628650" y="1295400"/>
            <a:ext cx="3846733"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5EF46A93-22A2-4E4D-A5CF-2F6C57696CE5}"/>
              </a:ext>
            </a:extLst>
          </p:cNvPr>
          <p:cNvSpPr>
            <a:spLocks noGrp="1"/>
          </p:cNvSpPr>
          <p:nvPr>
            <p:ph type="body" sz="quarter" idx="14"/>
          </p:nvPr>
        </p:nvSpPr>
        <p:spPr>
          <a:xfrm>
            <a:off x="4763866" y="1295400"/>
            <a:ext cx="3846734"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824BEC08-7511-AD48-86B5-7F0EECA6770C}"/>
              </a:ext>
            </a:extLst>
          </p:cNvPr>
          <p:cNvCxnSpPr>
            <a:cxnSpLocks/>
          </p:cNvCxnSpPr>
          <p:nvPr userDrawn="1"/>
        </p:nvCxnSpPr>
        <p:spPr>
          <a:xfrm flipH="1">
            <a:off x="4619111" y="1175827"/>
            <a:ext cx="514" cy="48439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itle 2">
            <a:extLst>
              <a:ext uri="{FF2B5EF4-FFF2-40B4-BE49-F238E27FC236}">
                <a16:creationId xmlns:a16="http://schemas.microsoft.com/office/drawing/2014/main" id="{EC8352C3-8125-7B47-9650-3A065625A786}"/>
              </a:ext>
            </a:extLst>
          </p:cNvPr>
          <p:cNvSpPr>
            <a:spLocks noGrp="1"/>
          </p:cNvSpPr>
          <p:nvPr>
            <p:ph type="title"/>
          </p:nvPr>
        </p:nvSpPr>
        <p:spPr>
          <a:xfrm>
            <a:off x="628650" y="304800"/>
            <a:ext cx="7886700" cy="838200"/>
          </a:xfrm>
        </p:spPr>
        <p:txBody>
          <a:bodyPr/>
          <a:lstStyle>
            <a:lvl1pPr>
              <a:defRPr>
                <a:solidFill>
                  <a:srgbClr val="1B3F6E"/>
                </a:solidFill>
              </a:defRPr>
            </a:lvl1pPr>
          </a:lstStyle>
          <a:p>
            <a:r>
              <a:rPr lang="en-US" dirty="0"/>
              <a:t>Click to edit Master title style</a:t>
            </a:r>
          </a:p>
        </p:txBody>
      </p:sp>
    </p:spTree>
    <p:extLst>
      <p:ext uri="{BB962C8B-B14F-4D97-AF65-F5344CB8AC3E}">
        <p14:creationId xmlns:p14="http://schemas.microsoft.com/office/powerpoint/2010/main" val="15149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Main Session Slide ">
    <p:bg>
      <p:bgRef idx="1001">
        <a:schemeClr val="bg1"/>
      </p:bgRef>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38E276E9-8F50-C84F-9891-60C6978D9654}"/>
              </a:ext>
            </a:extLst>
          </p:cNvPr>
          <p:cNvSpPr txBox="1"/>
          <p:nvPr userDrawn="1"/>
        </p:nvSpPr>
        <p:spPr>
          <a:xfrm>
            <a:off x="0" y="2609176"/>
            <a:ext cx="9144000" cy="707886"/>
          </a:xfrm>
          <a:prstGeom prst="rect">
            <a:avLst/>
          </a:prstGeom>
          <a:noFill/>
        </p:spPr>
        <p:txBody>
          <a:bodyPr wrap="square" rtlCol="0">
            <a:spAutoFit/>
          </a:bodyPr>
          <a:lstStyle/>
          <a:p>
            <a:pPr algn="ctr"/>
            <a:r>
              <a:rPr lang="en-US" sz="4000" b="1" dirty="0">
                <a:solidFill>
                  <a:srgbClr val="002060"/>
                </a:solidFill>
                <a:latin typeface="+mj-lt"/>
              </a:rPr>
              <a:t>Question or Comments?</a:t>
            </a:r>
          </a:p>
        </p:txBody>
      </p:sp>
      <p:cxnSp>
        <p:nvCxnSpPr>
          <p:cNvPr id="8" name="Straight Connector 7">
            <a:extLst>
              <a:ext uri="{FF2B5EF4-FFF2-40B4-BE49-F238E27FC236}">
                <a16:creationId xmlns:a16="http://schemas.microsoft.com/office/drawing/2014/main" id="{4D33A3CD-2750-FC4A-A0AB-3D22B1698C7C}"/>
              </a:ext>
            </a:extLst>
          </p:cNvPr>
          <p:cNvCxnSpPr>
            <a:cxnSpLocks/>
          </p:cNvCxnSpPr>
          <p:nvPr userDrawn="1"/>
        </p:nvCxnSpPr>
        <p:spPr>
          <a:xfrm>
            <a:off x="1752600" y="2362200"/>
            <a:ext cx="5791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B30FC69-68A6-1A40-8FE5-8F9D90DB1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56350"/>
            <a:ext cx="518626" cy="694003"/>
          </a:xfrm>
          <a:prstGeom prst="rect">
            <a:avLst/>
          </a:prstGeom>
        </p:spPr>
      </p:pic>
      <p:pic>
        <p:nvPicPr>
          <p:cNvPr id="12" name="Picture 11">
            <a:extLst>
              <a:ext uri="{FF2B5EF4-FFF2-40B4-BE49-F238E27FC236}">
                <a16:creationId xmlns:a16="http://schemas.microsoft.com/office/drawing/2014/main" id="{09DFC1B2-B796-4742-8F8E-FBF8EA53C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14128"/>
            <a:ext cx="9144000" cy="493606"/>
          </a:xfrm>
          <a:prstGeom prst="rect">
            <a:avLst/>
          </a:prstGeom>
        </p:spPr>
      </p:pic>
      <p:sp>
        <p:nvSpPr>
          <p:cNvPr id="11" name="TextBox 10">
            <a:extLst>
              <a:ext uri="{FF2B5EF4-FFF2-40B4-BE49-F238E27FC236}">
                <a16:creationId xmlns:a16="http://schemas.microsoft.com/office/drawing/2014/main" id="{EC5EA113-D70C-294C-8D3E-235658B83BD8}"/>
              </a:ext>
            </a:extLst>
          </p:cNvPr>
          <p:cNvSpPr txBox="1"/>
          <p:nvPr userDrawn="1"/>
        </p:nvSpPr>
        <p:spPr>
          <a:xfrm>
            <a:off x="-76200" y="6491654"/>
            <a:ext cx="9220200" cy="307777"/>
          </a:xfrm>
          <a:prstGeom prst="rect">
            <a:avLst/>
          </a:prstGeom>
          <a:noFill/>
        </p:spPr>
        <p:txBody>
          <a:bodyPr wrap="square" rtlCol="0">
            <a:spAutoFit/>
          </a:bodyPr>
          <a:lstStyle/>
          <a:p>
            <a:pPr algn="ctr"/>
            <a:r>
              <a:rPr lang="en-US" sz="1400" spc="300" dirty="0">
                <a:solidFill>
                  <a:schemeClr val="bg1"/>
                </a:solidFill>
                <a:latin typeface="+mn-lt"/>
              </a:rPr>
              <a:t>www.</a:t>
            </a:r>
            <a:r>
              <a:rPr lang="en-US" sz="1400" b="1" spc="300" dirty="0">
                <a:solidFill>
                  <a:schemeClr val="bg1"/>
                </a:solidFill>
                <a:latin typeface="+mj-lt"/>
              </a:rPr>
              <a:t>BetterInvesting</a:t>
            </a:r>
            <a:r>
              <a:rPr lang="en-US" sz="1400" spc="300" dirty="0">
                <a:solidFill>
                  <a:schemeClr val="bg1"/>
                </a:solidFill>
                <a:latin typeface="+mn-lt"/>
              </a:rPr>
              <a:t>.org</a:t>
            </a:r>
          </a:p>
        </p:txBody>
      </p:sp>
      <p:pic>
        <p:nvPicPr>
          <p:cNvPr id="13" name="Picture 12">
            <a:extLst>
              <a:ext uri="{FF2B5EF4-FFF2-40B4-BE49-F238E27FC236}">
                <a16:creationId xmlns:a16="http://schemas.microsoft.com/office/drawing/2014/main" id="{8D36F218-033A-1D4C-8FC9-ABA32D6E2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74" y="6324600"/>
            <a:ext cx="518626" cy="694003"/>
          </a:xfrm>
          <a:prstGeom prst="rect">
            <a:avLst/>
          </a:prstGeom>
        </p:spPr>
      </p:pic>
    </p:spTree>
    <p:extLst>
      <p:ext uri="{BB962C8B-B14F-4D97-AF65-F5344CB8AC3E}">
        <p14:creationId xmlns:p14="http://schemas.microsoft.com/office/powerpoint/2010/main" val="308821329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29C0AC-96BF-4C54-8680-5A640F316E85}" type="slidenum">
              <a:rPr lang="en-US" smtClean="0"/>
              <a:t>‹#›</a:t>
            </a:fld>
            <a:endParaRPr lang="en-US" dirty="0"/>
          </a:p>
        </p:txBody>
      </p:sp>
    </p:spTree>
    <p:extLst>
      <p:ext uri="{BB962C8B-B14F-4D97-AF65-F5344CB8AC3E}">
        <p14:creationId xmlns:p14="http://schemas.microsoft.com/office/powerpoint/2010/main" val="82219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187236" y="3862219"/>
            <a:ext cx="8763000" cy="557381"/>
          </a:xfrm>
        </p:spPr>
        <p:txBody>
          <a:bodyPr>
            <a:noAutofit/>
          </a:bodyPr>
          <a:lstStyle>
            <a:lvl1pPr marL="0" indent="0" algn="ctr">
              <a:buNone/>
              <a:defRPr sz="3600" b="1" baseline="0">
                <a:solidFill>
                  <a:schemeClr val="tx1"/>
                </a:solidFill>
              </a:defRPr>
            </a:lvl1pPr>
          </a:lstStyle>
          <a:p>
            <a:pPr lvl="0"/>
            <a:r>
              <a:rPr lang="en-US" dirty="0"/>
              <a:t>Presenter Name</a:t>
            </a:r>
          </a:p>
        </p:txBody>
      </p:sp>
      <p:sp>
        <p:nvSpPr>
          <p:cNvPr id="2" name="Title 1"/>
          <p:cNvSpPr>
            <a:spLocks noGrp="1"/>
          </p:cNvSpPr>
          <p:nvPr>
            <p:ph type="title" hasCustomPrompt="1"/>
          </p:nvPr>
        </p:nvSpPr>
        <p:spPr>
          <a:xfrm>
            <a:off x="0" y="-1"/>
            <a:ext cx="9144000" cy="1167911"/>
          </a:xfrm>
        </p:spPr>
        <p:txBody>
          <a:bodyPr>
            <a:normAutofit/>
          </a:bodyPr>
          <a:lstStyle>
            <a:lvl1pPr algn="ctr">
              <a:defRPr sz="4000">
                <a:solidFill>
                  <a:srgbClr val="1B3F6E"/>
                </a:solidFill>
              </a:defRPr>
            </a:lvl1pPr>
          </a:lstStyle>
          <a:p>
            <a:r>
              <a:rPr lang="en-US" dirty="0"/>
              <a:t>Presentation Title</a:t>
            </a:r>
          </a:p>
        </p:txBody>
      </p:sp>
      <p:sp>
        <p:nvSpPr>
          <p:cNvPr id="7" name="Slide Number Placeholder 6">
            <a:extLst>
              <a:ext uri="{FF2B5EF4-FFF2-40B4-BE49-F238E27FC236}">
                <a16:creationId xmlns:a16="http://schemas.microsoft.com/office/drawing/2014/main" id="{1BED5BEB-DA3B-B742-94CF-E5DAE19B3A34}"/>
              </a:ext>
            </a:extLst>
          </p:cNvPr>
          <p:cNvSpPr>
            <a:spLocks noGrp="1"/>
          </p:cNvSpPr>
          <p:nvPr>
            <p:ph type="sldNum" sz="quarter" idx="10"/>
          </p:nvPr>
        </p:nvSpPr>
        <p:spPr/>
        <p:txBody>
          <a:bodyPr/>
          <a:lstStyle/>
          <a:p>
            <a:pPr algn="ctr"/>
            <a:fld id="{B7C7DEAE-B1FF-4F0D-9790-23B38FF51CAA}" type="slidenum">
              <a:rPr lang="en-US" smtClean="0"/>
              <a:pPr/>
              <a:t>‹#›</a:t>
            </a:fld>
            <a:endParaRPr lang="en-US" dirty="0"/>
          </a:p>
        </p:txBody>
      </p:sp>
      <p:sp>
        <p:nvSpPr>
          <p:cNvPr id="5" name="Title 7">
            <a:extLst>
              <a:ext uri="{FF2B5EF4-FFF2-40B4-BE49-F238E27FC236}">
                <a16:creationId xmlns:a16="http://schemas.microsoft.com/office/drawing/2014/main" id="{B680E5D9-D95F-42A7-BBC4-69EC33BFE206}"/>
              </a:ext>
            </a:extLst>
          </p:cNvPr>
          <p:cNvSpPr txBox="1">
            <a:spLocks/>
          </p:cNvSpPr>
          <p:nvPr userDrawn="1"/>
        </p:nvSpPr>
        <p:spPr>
          <a:xfrm>
            <a:off x="0" y="9823"/>
            <a:ext cx="9144000" cy="1373187"/>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2800" b="1" kern="1200" spc="-53" baseline="0">
                <a:solidFill>
                  <a:srgbClr val="013B6E"/>
                </a:solidFill>
                <a:latin typeface="+mj-lt"/>
                <a:ea typeface="+mj-ea"/>
                <a:cs typeface="+mj-cs"/>
              </a:defRPr>
            </a:lvl1pPr>
          </a:lstStyle>
          <a:p>
            <a:pPr algn="ctr"/>
            <a:endParaRPr lang="en-US" sz="4000" dirty="0"/>
          </a:p>
        </p:txBody>
      </p:sp>
      <p:cxnSp>
        <p:nvCxnSpPr>
          <p:cNvPr id="10" name="Straight Connector 9">
            <a:extLst>
              <a:ext uri="{FF2B5EF4-FFF2-40B4-BE49-F238E27FC236}">
                <a16:creationId xmlns:a16="http://schemas.microsoft.com/office/drawing/2014/main" id="{DFAB197F-C1D6-AB4A-8089-D066E21C76BB}"/>
              </a:ext>
            </a:extLst>
          </p:cNvPr>
          <p:cNvCxnSpPr>
            <a:cxnSpLocks/>
          </p:cNvCxnSpPr>
          <p:nvPr userDrawn="1"/>
        </p:nvCxnSpPr>
        <p:spPr>
          <a:xfrm>
            <a:off x="1676400" y="2286000"/>
            <a:ext cx="57912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3" hasCustomPrompt="1"/>
          </p:nvPr>
        </p:nvSpPr>
        <p:spPr>
          <a:xfrm>
            <a:off x="187236" y="4402182"/>
            <a:ext cx="8763000" cy="457200"/>
          </a:xfrm>
        </p:spPr>
        <p:txBody>
          <a:bodyPr>
            <a:noAutofit/>
          </a:bodyPr>
          <a:lstStyle>
            <a:lvl1pPr marL="0" indent="0" algn="ctr">
              <a:buNone/>
              <a:defRPr sz="2800" baseline="0">
                <a:solidFill>
                  <a:schemeClr val="tx1"/>
                </a:solidFill>
              </a:defRPr>
            </a:lvl1pPr>
          </a:lstStyle>
          <a:p>
            <a:pPr lvl="0"/>
            <a:r>
              <a:rPr lang="en-US" dirty="0"/>
              <a:t>Presenter Title</a:t>
            </a:r>
          </a:p>
        </p:txBody>
      </p:sp>
    </p:spTree>
    <p:extLst>
      <p:ext uri="{BB962C8B-B14F-4D97-AF65-F5344CB8AC3E}">
        <p14:creationId xmlns:p14="http://schemas.microsoft.com/office/powerpoint/2010/main" val="259204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hare the Knowlege ">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5C6E81-0D5B-434E-9CCA-B9CA0B44A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724" y="3581401"/>
            <a:ext cx="7686551" cy="2989215"/>
          </a:xfrm>
          <a:prstGeom prst="rect">
            <a:avLst/>
          </a:prstGeom>
        </p:spPr>
      </p:pic>
      <p:pic>
        <p:nvPicPr>
          <p:cNvPr id="7" name="Picture 6">
            <a:extLst>
              <a:ext uri="{FF2B5EF4-FFF2-40B4-BE49-F238E27FC236}">
                <a16:creationId xmlns:a16="http://schemas.microsoft.com/office/drawing/2014/main" id="{12E3E0E3-D4ED-5043-90CC-2D2CDAA91F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724" y="287386"/>
            <a:ext cx="7686551" cy="2989214"/>
          </a:xfrm>
          <a:prstGeom prst="rect">
            <a:avLst/>
          </a:prstGeom>
        </p:spPr>
      </p:pic>
      <p:sp>
        <p:nvSpPr>
          <p:cNvPr id="2" name="Slide Number Placeholder 1">
            <a:extLst>
              <a:ext uri="{FF2B5EF4-FFF2-40B4-BE49-F238E27FC236}">
                <a16:creationId xmlns:a16="http://schemas.microsoft.com/office/drawing/2014/main" id="{76777D2D-FC3E-F908-0D91-D2CB96C26DC5}"/>
              </a:ext>
            </a:extLst>
          </p:cNvPr>
          <p:cNvSpPr>
            <a:spLocks noGrp="1"/>
          </p:cNvSpPr>
          <p:nvPr>
            <p:ph type="sldNum" sz="quarter" idx="10"/>
          </p:nvPr>
        </p:nvSpPr>
        <p:spPr/>
        <p:txBody>
          <a:bodyPr/>
          <a:lstStyle/>
          <a:p>
            <a:fld id="{B7C7DEAE-B1FF-4F0D-9790-23B38FF51CAA}" type="slidenum">
              <a:rPr lang="en-US" smtClean="0"/>
              <a:pPr/>
              <a:t>‹#›</a:t>
            </a:fld>
            <a:endParaRPr lang="en-US" dirty="0"/>
          </a:p>
        </p:txBody>
      </p:sp>
    </p:spTree>
    <p:extLst>
      <p:ext uri="{BB962C8B-B14F-4D97-AF65-F5344CB8AC3E}">
        <p14:creationId xmlns:p14="http://schemas.microsoft.com/office/powerpoint/2010/main" val="12280213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7FB46B-1ABE-5F4C-B9B4-5EC066AE46D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081" y="6397051"/>
            <a:ext cx="9144000" cy="493606"/>
          </a:xfrm>
          <a:prstGeom prst="rect">
            <a:avLst/>
          </a:prstGeom>
        </p:spPr>
      </p:pic>
      <p:sp>
        <p:nvSpPr>
          <p:cNvPr id="3" name="Text Placeholder 2"/>
          <p:cNvSpPr>
            <a:spLocks noGrp="1"/>
          </p:cNvSpPr>
          <p:nvPr>
            <p:ph type="body" idx="1"/>
          </p:nvPr>
        </p:nvSpPr>
        <p:spPr>
          <a:xfrm>
            <a:off x="615473" y="1302302"/>
            <a:ext cx="7886700" cy="5022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bwMode="white">
          <a:xfrm>
            <a:off x="8428327" y="6538912"/>
            <a:ext cx="485051" cy="292314"/>
          </a:xfrm>
          <a:prstGeom prst="rect">
            <a:avLst/>
          </a:prstGeom>
        </p:spPr>
        <p:txBody>
          <a:bodyPr vert="horz" lIns="91440" tIns="45720" rIns="91440" bIns="45720" rtlCol="0" anchor="ctr"/>
          <a:lstStyle>
            <a:lvl1pPr algn="ctr">
              <a:defRPr sz="1500" b="1">
                <a:solidFill>
                  <a:srgbClr val="FFFFFF"/>
                </a:solidFill>
              </a:defRPr>
            </a:lvl1pPr>
          </a:lstStyle>
          <a:p>
            <a:fld id="{B7C7DEAE-B1FF-4F0D-9790-23B38FF51CAA}" type="slidenum">
              <a:rPr lang="en-US" smtClean="0"/>
              <a:pPr/>
              <a:t>‹#›</a:t>
            </a:fld>
            <a:endParaRPr lang="en-US" dirty="0"/>
          </a:p>
        </p:txBody>
      </p:sp>
      <p:pic>
        <p:nvPicPr>
          <p:cNvPr id="12" name="Picture 11">
            <a:extLst>
              <a:ext uri="{FF2B5EF4-FFF2-40B4-BE49-F238E27FC236}">
                <a16:creationId xmlns:a16="http://schemas.microsoft.com/office/drawing/2014/main" id="{6F7058A8-41EB-2541-8F97-E6304647F09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0974" y="6324600"/>
            <a:ext cx="518626" cy="694003"/>
          </a:xfrm>
          <a:prstGeom prst="rect">
            <a:avLst/>
          </a:prstGeom>
        </p:spPr>
      </p:pic>
      <p:sp>
        <p:nvSpPr>
          <p:cNvPr id="7" name="Title Placeholder 6">
            <a:extLst>
              <a:ext uri="{FF2B5EF4-FFF2-40B4-BE49-F238E27FC236}">
                <a16:creationId xmlns:a16="http://schemas.microsoft.com/office/drawing/2014/main" id="{733E37E0-57C3-3C4A-AC04-48FC936FF7C3}"/>
              </a:ext>
            </a:extLst>
          </p:cNvPr>
          <p:cNvSpPr>
            <a:spLocks noGrp="1"/>
          </p:cNvSpPr>
          <p:nvPr>
            <p:ph type="title"/>
          </p:nvPr>
        </p:nvSpPr>
        <p:spPr>
          <a:xfrm>
            <a:off x="628650" y="277284"/>
            <a:ext cx="7886700" cy="838200"/>
          </a:xfrm>
          <a:prstGeom prst="rect">
            <a:avLst/>
          </a:prstGeom>
        </p:spPr>
        <p:txBody>
          <a:bodyPr vert="horz" lIns="91440" tIns="45720" rIns="91440" bIns="45720" rtlCol="0" anchor="ctr">
            <a:normAutofit/>
          </a:bodyPr>
          <a:lstStyle/>
          <a:p>
            <a:r>
              <a:rPr lang="en-US" dirty="0"/>
              <a:t>Click to edit Master title style</a:t>
            </a:r>
          </a:p>
        </p:txBody>
      </p:sp>
      <p:sp>
        <p:nvSpPr>
          <p:cNvPr id="16" name="Footer Placeholder 10">
            <a:extLst>
              <a:ext uri="{FF2B5EF4-FFF2-40B4-BE49-F238E27FC236}">
                <a16:creationId xmlns:a16="http://schemas.microsoft.com/office/drawing/2014/main" id="{2354009D-224F-584E-911A-3A2369B651AB}"/>
              </a:ext>
            </a:extLst>
          </p:cNvPr>
          <p:cNvSpPr txBox="1">
            <a:spLocks/>
          </p:cNvSpPr>
          <p:nvPr userDrawn="1"/>
        </p:nvSpPr>
        <p:spPr>
          <a:xfrm>
            <a:off x="-152400" y="6356350"/>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10">
            <a:extLst>
              <a:ext uri="{FF2B5EF4-FFF2-40B4-BE49-F238E27FC236}">
                <a16:creationId xmlns:a16="http://schemas.microsoft.com/office/drawing/2014/main" id="{EE15DD5D-C506-EB41-B944-E277FF67306B}"/>
              </a:ext>
            </a:extLst>
          </p:cNvPr>
          <p:cNvSpPr txBox="1">
            <a:spLocks/>
          </p:cNvSpPr>
          <p:nvPr userDrawn="1"/>
        </p:nvSpPr>
        <p:spPr>
          <a:xfrm>
            <a:off x="-1274" y="6492875"/>
            <a:ext cx="912019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SF Bay Area Chapter Education Day – October 25, 2025</a:t>
            </a:r>
          </a:p>
        </p:txBody>
      </p:sp>
    </p:spTree>
  </p:cSld>
  <p:clrMap bg1="lt1" tx1="dk1" bg2="lt2" tx2="dk2" accent1="accent1" accent2="accent2" accent3="accent3" accent4="accent4" accent5="accent5" accent6="accent6" hlink="hlink" folHlink="folHlink"/>
  <p:sldLayoutIdLst>
    <p:sldLayoutId id="2147484212" r:id="rId1"/>
    <p:sldLayoutId id="2147484224" r:id="rId2"/>
    <p:sldLayoutId id="2147484215" r:id="rId3"/>
    <p:sldLayoutId id="2147484217" r:id="rId4"/>
    <p:sldLayoutId id="2147484221" r:id="rId5"/>
    <p:sldLayoutId id="2147484226" r:id="rId6"/>
    <p:sldLayoutId id="2147484227" r:id="rId7"/>
    <p:sldLayoutId id="2147484228" r:id="rId8"/>
  </p:sldLayoutIdLst>
  <p:hf hdr="0" ftr="0" dt="0"/>
  <p:txStyles>
    <p:titleStyle>
      <a:lvl1pPr algn="l" defTabSz="685800" rtl="0" eaLnBrk="1" latinLnBrk="0" hangingPunct="1">
        <a:spcBef>
          <a:spcPct val="0"/>
        </a:spcBef>
        <a:buNone/>
        <a:defRPr sz="3600" b="1" kern="1200" spc="-53" baseline="0">
          <a:solidFill>
            <a:srgbClr val="1B3F6E"/>
          </a:solidFill>
          <a:latin typeface="+mj-lt"/>
          <a:ea typeface="+mj-ea"/>
          <a:cs typeface="+mj-cs"/>
        </a:defRPr>
      </a:lvl1pPr>
    </p:titleStyle>
    <p:bodyStyle>
      <a:lvl1pPr marL="137160" indent="-137160" algn="l" defTabSz="685800" rtl="0" eaLnBrk="1" latinLnBrk="0" hangingPunct="1">
        <a:spcBef>
          <a:spcPts val="600"/>
        </a:spcBef>
        <a:buClrTx/>
        <a:buSzPct val="85000"/>
        <a:buFont typeface="Arial" pitchFamily="34" charset="0"/>
        <a:buChar char="•"/>
        <a:defRPr sz="2100" kern="1200">
          <a:solidFill>
            <a:schemeClr val="tx1"/>
          </a:solidFill>
          <a:latin typeface="+mn-lt"/>
          <a:ea typeface="+mn-ea"/>
          <a:cs typeface="+mn-cs"/>
        </a:defRPr>
      </a:lvl1pPr>
      <a:lvl2pPr marL="342900" indent="-137160" algn="l" defTabSz="685800" rtl="0" eaLnBrk="1" latinLnBrk="0" hangingPunct="1">
        <a:spcBef>
          <a:spcPts val="563"/>
        </a:spcBef>
        <a:buClrTx/>
        <a:buSzPct val="85000"/>
        <a:buFont typeface="Arial" pitchFamily="34" charset="0"/>
        <a:buChar char="•"/>
        <a:defRPr sz="1800" kern="1200">
          <a:solidFill>
            <a:schemeClr val="tx1"/>
          </a:solidFill>
          <a:latin typeface="+mn-lt"/>
          <a:ea typeface="+mn-ea"/>
          <a:cs typeface="+mn-cs"/>
        </a:defRPr>
      </a:lvl2pPr>
      <a:lvl3pPr marL="548640" indent="-137160" algn="l" defTabSz="685800" rtl="0" eaLnBrk="1" latinLnBrk="0" hangingPunct="1">
        <a:spcBef>
          <a:spcPts val="525"/>
        </a:spcBef>
        <a:buClrTx/>
        <a:buSzPct val="90000"/>
        <a:buFont typeface="Arial" pitchFamily="34" charset="0"/>
        <a:buChar char="•"/>
        <a:defRPr sz="1800" kern="1200">
          <a:solidFill>
            <a:schemeClr val="tx1"/>
          </a:solidFill>
          <a:latin typeface="+mn-lt"/>
          <a:ea typeface="+mn-ea"/>
          <a:cs typeface="+mn-cs"/>
        </a:defRPr>
      </a:lvl3pPr>
      <a:lvl4pPr marL="754380" indent="-137160" algn="l" defTabSz="685800" rtl="0" eaLnBrk="1" latinLnBrk="0" hangingPunct="1">
        <a:spcBef>
          <a:spcPct val="20000"/>
        </a:spcBef>
        <a:buClrTx/>
        <a:buFont typeface="Arial" pitchFamily="34" charset="0"/>
        <a:buChar char="•"/>
        <a:defRPr sz="1350" kern="1200">
          <a:solidFill>
            <a:schemeClr val="tx1"/>
          </a:solidFill>
          <a:latin typeface="+mn-lt"/>
          <a:ea typeface="+mn-ea"/>
          <a:cs typeface="+mn-cs"/>
        </a:defRPr>
      </a:lvl4pPr>
      <a:lvl5pPr marL="891540" indent="-102870" algn="l" defTabSz="685800" rtl="0" eaLnBrk="1" latinLnBrk="0" hangingPunct="1">
        <a:spcBef>
          <a:spcPct val="20000"/>
        </a:spcBef>
        <a:buClrTx/>
        <a:buSzPct val="100000"/>
        <a:buFont typeface="Arial" pitchFamily="34" charset="0"/>
        <a:buChar char="•"/>
        <a:defRPr sz="120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161731" y="4364735"/>
            <a:ext cx="8763000" cy="557381"/>
          </a:xfrm>
        </p:spPr>
        <p:txBody>
          <a:bodyPr/>
          <a:lstStyle/>
          <a:p>
            <a:pPr algn="ctr"/>
            <a:r>
              <a:rPr lang="en-US" sz="3200" dirty="0">
                <a:latin typeface="Cambria" panose="02040503050406030204" pitchFamily="18" charset="0"/>
                <a:ea typeface="Cambria" panose="02040503050406030204" pitchFamily="18" charset="0"/>
              </a:rPr>
              <a:t>Craig Braemer  CFP® CFA®</a:t>
            </a:r>
          </a:p>
        </p:txBody>
      </p:sp>
      <p:sp>
        <p:nvSpPr>
          <p:cNvPr id="15" name="Text Placeholder 14"/>
          <p:cNvSpPr>
            <a:spLocks noGrp="1"/>
          </p:cNvSpPr>
          <p:nvPr>
            <p:ph type="body" sz="quarter" idx="13"/>
          </p:nvPr>
        </p:nvSpPr>
        <p:spPr>
          <a:xfrm>
            <a:off x="152400" y="4922116"/>
            <a:ext cx="8763000" cy="457200"/>
          </a:xfrm>
        </p:spPr>
        <p:txBody>
          <a:bodyPr/>
          <a:lstStyle/>
          <a:p>
            <a:pPr algn="ctr"/>
            <a:r>
              <a:rPr lang="en-US" sz="2800" dirty="0">
                <a:latin typeface="Cambria" panose="02040503050406030204" pitchFamily="18" charset="0"/>
                <a:ea typeface="Cambria" panose="02040503050406030204" pitchFamily="18" charset="0"/>
              </a:rPr>
              <a:t>Director, San Francisco Chapter</a:t>
            </a:r>
          </a:p>
        </p:txBody>
      </p:sp>
      <p:sp>
        <p:nvSpPr>
          <p:cNvPr id="6" name="Title 11">
            <a:extLst>
              <a:ext uri="{FF2B5EF4-FFF2-40B4-BE49-F238E27FC236}">
                <a16:creationId xmlns:a16="http://schemas.microsoft.com/office/drawing/2014/main" id="{C41CBF1A-FA30-FDAB-FD41-715756543DB6}"/>
              </a:ext>
            </a:extLst>
          </p:cNvPr>
          <p:cNvSpPr txBox="1">
            <a:spLocks/>
          </p:cNvSpPr>
          <p:nvPr/>
        </p:nvSpPr>
        <p:spPr>
          <a:xfrm>
            <a:off x="390331" y="2667000"/>
            <a:ext cx="8534400" cy="116791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4000" b="1" kern="1200" spc="-53" baseline="0">
                <a:solidFill>
                  <a:srgbClr val="1B3F6E"/>
                </a:solidFill>
                <a:latin typeface="+mj-lt"/>
                <a:ea typeface="+mj-ea"/>
                <a:cs typeface="+mj-cs"/>
              </a:defRPr>
            </a:lvl1pPr>
          </a:lstStyle>
          <a:p>
            <a:r>
              <a:rPr lang="en-US" sz="4800" dirty="0">
                <a:solidFill>
                  <a:schemeClr val="tx1"/>
                </a:solidFill>
                <a:latin typeface="Cambria"/>
                <a:ea typeface="Cambria"/>
              </a:rPr>
              <a:t>2025 SF Bay Area Chapter </a:t>
            </a:r>
          </a:p>
          <a:p>
            <a:r>
              <a:rPr lang="en-US" sz="4800" dirty="0">
                <a:solidFill>
                  <a:schemeClr val="tx1"/>
                </a:solidFill>
                <a:latin typeface="Cambria"/>
                <a:ea typeface="Cambria"/>
              </a:rPr>
              <a:t>Investor Education Day</a:t>
            </a:r>
          </a:p>
        </p:txBody>
      </p:sp>
      <p:sp>
        <p:nvSpPr>
          <p:cNvPr id="4" name="Title 11">
            <a:extLst>
              <a:ext uri="{FF2B5EF4-FFF2-40B4-BE49-F238E27FC236}">
                <a16:creationId xmlns:a16="http://schemas.microsoft.com/office/drawing/2014/main" id="{97827A45-10EC-2C14-7AEC-9DE08658C6B3}"/>
              </a:ext>
            </a:extLst>
          </p:cNvPr>
          <p:cNvSpPr>
            <a:spLocks noGrp="1"/>
          </p:cNvSpPr>
          <p:nvPr>
            <p:ph type="title"/>
          </p:nvPr>
        </p:nvSpPr>
        <p:spPr>
          <a:xfrm>
            <a:off x="-38100" y="533400"/>
            <a:ext cx="9144000" cy="1168400"/>
          </a:xfrm>
        </p:spPr>
        <p:txBody>
          <a:bodyPr>
            <a:noAutofit/>
          </a:bodyPr>
          <a:lstStyle/>
          <a:p>
            <a:r>
              <a:rPr lang="en-US" sz="4400" i="1" dirty="0"/>
              <a:t>Trim or Sell? </a:t>
            </a:r>
            <a:br>
              <a:rPr lang="en-US" sz="4400" i="1" dirty="0"/>
            </a:br>
            <a:r>
              <a:rPr lang="en-US" sz="4400" i="1" dirty="0"/>
              <a:t>Which Is Better for Your Portfolio?</a:t>
            </a:r>
            <a:endParaRPr lang="en-US" sz="4400" dirty="0">
              <a:latin typeface="Cambria"/>
              <a:ea typeface="Cambria"/>
            </a:endParaRPr>
          </a:p>
        </p:txBody>
      </p:sp>
      <p:sp>
        <p:nvSpPr>
          <p:cNvPr id="3" name="TextBox 2">
            <a:extLst>
              <a:ext uri="{FF2B5EF4-FFF2-40B4-BE49-F238E27FC236}">
                <a16:creationId xmlns:a16="http://schemas.microsoft.com/office/drawing/2014/main" id="{93716717-66EF-662C-05F4-83E14F476544}"/>
              </a:ext>
            </a:extLst>
          </p:cNvPr>
          <p:cNvSpPr txBox="1"/>
          <p:nvPr/>
        </p:nvSpPr>
        <p:spPr>
          <a:xfrm>
            <a:off x="2333629" y="5638800"/>
            <a:ext cx="4647804" cy="369332"/>
          </a:xfrm>
          <a:prstGeom prst="rect">
            <a:avLst/>
          </a:prstGeom>
          <a:noFill/>
        </p:spPr>
        <p:txBody>
          <a:bodyPr wrap="square">
            <a:spAutoFit/>
          </a:bodyPr>
          <a:lstStyle/>
          <a:p>
            <a:pPr algn="ctr"/>
            <a:r>
              <a:rPr lang="en-US" sz="1800" dirty="0">
                <a:solidFill>
                  <a:srgbClr val="002060"/>
                </a:solidFill>
                <a:latin typeface="Cambria" panose="02040503050406030204" pitchFamily="18" charset="0"/>
                <a:ea typeface="Cambria" panose="02040503050406030204" pitchFamily="18" charset="0"/>
              </a:rPr>
              <a:t>Craigbraemer1@gmail.com</a:t>
            </a:r>
          </a:p>
        </p:txBody>
      </p:sp>
    </p:spTree>
    <p:extLst>
      <p:ext uri="{BB962C8B-B14F-4D97-AF65-F5344CB8AC3E}">
        <p14:creationId xmlns:p14="http://schemas.microsoft.com/office/powerpoint/2010/main" val="329094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sz="4000" dirty="0"/>
              <a:t>What Do We Do Now?</a:t>
            </a:r>
          </a:p>
        </p:txBody>
      </p:sp>
      <p:sp>
        <p:nvSpPr>
          <p:cNvPr id="6" name="Rectangle 5"/>
          <p:cNvSpPr/>
          <p:nvPr/>
        </p:nvSpPr>
        <p:spPr>
          <a:xfrm>
            <a:off x="3864429" y="5446939"/>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7" name="Rectangle 3"/>
          <p:cNvSpPr txBox="1">
            <a:spLocks noChangeArrowheads="1"/>
          </p:cNvSpPr>
          <p:nvPr/>
        </p:nvSpPr>
        <p:spPr bwMode="auto">
          <a:xfrm>
            <a:off x="304800" y="5446941"/>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t="77679" r="54989" b="10714"/>
          <a:stretch/>
        </p:blipFill>
        <p:spPr bwMode="auto">
          <a:xfrm>
            <a:off x="152401" y="3567793"/>
            <a:ext cx="206828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t="62203" r="42409" b="10714"/>
          <a:stretch/>
        </p:blipFill>
        <p:spPr bwMode="auto">
          <a:xfrm>
            <a:off x="2492830" y="2114551"/>
            <a:ext cx="2155371" cy="305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t="28422" r="25707" b="10714"/>
          <a:stretch/>
        </p:blipFill>
        <p:spPr bwMode="auto">
          <a:xfrm>
            <a:off x="7195457" y="1845129"/>
            <a:ext cx="1828800" cy="333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t="28422" r="29647" b="10714"/>
          <a:stretch/>
        </p:blipFill>
        <p:spPr bwMode="auto">
          <a:xfrm>
            <a:off x="4800600" y="1828800"/>
            <a:ext cx="2209800" cy="333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4005943" y="4131129"/>
            <a:ext cx="0" cy="4245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504215" y="4743450"/>
            <a:ext cx="3048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904514" y="3567793"/>
            <a:ext cx="76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4-Point Star 16"/>
          <p:cNvSpPr/>
          <p:nvPr/>
        </p:nvSpPr>
        <p:spPr>
          <a:xfrm>
            <a:off x="8493240" y="65151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Rectangle 1"/>
          <p:cNvSpPr/>
          <p:nvPr/>
        </p:nvSpPr>
        <p:spPr>
          <a:xfrm>
            <a:off x="3216008" y="2114550"/>
            <a:ext cx="2822376" cy="461665"/>
          </a:xfrm>
          <a:prstGeom prst="rect">
            <a:avLst/>
          </a:prstGeom>
        </p:spPr>
        <p:txBody>
          <a:bodyPr wrap="none">
            <a:spAutoFit/>
          </a:bodyPr>
          <a:lstStyle/>
          <a:p>
            <a:r>
              <a:rPr lang="en-US" sz="2400" dirty="0"/>
              <a:t>Check out your SSG!</a:t>
            </a:r>
          </a:p>
        </p:txBody>
      </p:sp>
      <p:sp>
        <p:nvSpPr>
          <p:cNvPr id="3" name="Slide Number Placeholder 2">
            <a:extLst>
              <a:ext uri="{FF2B5EF4-FFF2-40B4-BE49-F238E27FC236}">
                <a16:creationId xmlns:a16="http://schemas.microsoft.com/office/drawing/2014/main" id="{FC748BBF-F480-422F-92DD-C343CC07BF20}"/>
              </a:ext>
            </a:extLst>
          </p:cNvPr>
          <p:cNvSpPr>
            <a:spLocks noGrp="1"/>
          </p:cNvSpPr>
          <p:nvPr>
            <p:ph type="sldNum" sz="quarter" idx="12"/>
          </p:nvPr>
        </p:nvSpPr>
        <p:spPr/>
        <p:txBody>
          <a:bodyPr/>
          <a:lstStyle/>
          <a:p>
            <a:fld id="{B7C7DEAE-B1FF-4F0D-9790-23B38FF51CAA}" type="slidenum">
              <a:rPr lang="en-US" smtClean="0"/>
              <a:t>10</a:t>
            </a:fld>
            <a:endParaRPr lang="en-US" dirty="0"/>
          </a:p>
        </p:txBody>
      </p:sp>
    </p:spTree>
    <p:extLst>
      <p:ext uri="{BB962C8B-B14F-4D97-AF65-F5344CB8AC3E}">
        <p14:creationId xmlns:p14="http://schemas.microsoft.com/office/powerpoint/2010/main" val="311297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sz="4000" dirty="0"/>
              <a:t>Summary of These Charts</a:t>
            </a:r>
          </a:p>
        </p:txBody>
      </p:sp>
      <p:sp>
        <p:nvSpPr>
          <p:cNvPr id="2" name="Rectangle 1"/>
          <p:cNvSpPr/>
          <p:nvPr/>
        </p:nvSpPr>
        <p:spPr>
          <a:xfrm>
            <a:off x="381000" y="1295400"/>
            <a:ext cx="8629650" cy="3539430"/>
          </a:xfrm>
          <a:prstGeom prst="rect">
            <a:avLst/>
          </a:prstGeom>
        </p:spPr>
        <p:txBody>
          <a:bodyPr wrap="square">
            <a:spAutoFit/>
          </a:bodyPr>
          <a:lstStyle/>
          <a:p>
            <a:pPr>
              <a:spcBef>
                <a:spcPct val="0"/>
              </a:spcBef>
              <a:buFontTx/>
              <a:buChar char="•"/>
            </a:pPr>
            <a:r>
              <a:rPr lang="en-US" altLang="en-US" sz="2800" dirty="0"/>
              <a:t>It is easier to see a good stock looking backwards.</a:t>
            </a:r>
          </a:p>
          <a:p>
            <a:pPr>
              <a:spcBef>
                <a:spcPct val="0"/>
              </a:spcBef>
              <a:buFontTx/>
              <a:buChar char="•"/>
            </a:pPr>
            <a:r>
              <a:rPr lang="en-US" altLang="en-US" sz="2800" dirty="0"/>
              <a:t>It is easier when given the name of the stock.  </a:t>
            </a:r>
          </a:p>
          <a:p>
            <a:pPr>
              <a:spcBef>
                <a:spcPct val="0"/>
              </a:spcBef>
              <a:buFontTx/>
              <a:buChar char="•"/>
            </a:pPr>
            <a:r>
              <a:rPr lang="en-US" altLang="en-US" sz="2800" dirty="0"/>
              <a:t>We are assuming we are looking at high quality stocks.</a:t>
            </a:r>
          </a:p>
          <a:p>
            <a:pPr>
              <a:spcBef>
                <a:spcPct val="0"/>
              </a:spcBef>
              <a:buFontTx/>
              <a:buChar char="•"/>
            </a:pPr>
            <a:endParaRPr lang="en-US" altLang="en-US" sz="2800" dirty="0"/>
          </a:p>
          <a:p>
            <a:pPr>
              <a:spcBef>
                <a:spcPct val="0"/>
              </a:spcBef>
              <a:buFontTx/>
              <a:buChar char="•"/>
            </a:pPr>
            <a:r>
              <a:rPr lang="en-US" altLang="en-US" sz="2800" dirty="0"/>
              <a:t>It is a lot harder to say, “What do you do now?</a:t>
            </a:r>
          </a:p>
          <a:p>
            <a:pPr>
              <a:spcBef>
                <a:spcPct val="0"/>
              </a:spcBef>
              <a:buFontTx/>
              <a:buChar char="•"/>
            </a:pPr>
            <a:r>
              <a:rPr lang="en-US" altLang="en-US" sz="2800" dirty="0"/>
              <a:t>Consider your SSG for guidance at each decision point.</a:t>
            </a:r>
          </a:p>
          <a:p>
            <a:pPr>
              <a:spcBef>
                <a:spcPct val="0"/>
              </a:spcBef>
              <a:buFontTx/>
              <a:buChar char="•"/>
            </a:pPr>
            <a:r>
              <a:rPr lang="en-US" altLang="en-US" sz="2800" dirty="0"/>
              <a:t>The Amgen chart is a great example….</a:t>
            </a:r>
          </a:p>
          <a:p>
            <a:pPr>
              <a:spcBef>
                <a:spcPct val="0"/>
              </a:spcBef>
              <a:buFontTx/>
              <a:buChar char="•"/>
            </a:pPr>
            <a:endParaRPr lang="en-US" alt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724400"/>
            <a:ext cx="3622060" cy="146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5A4E1161-7D6C-490E-BDA2-DF0DE5EFD6E6}"/>
              </a:ext>
            </a:extLst>
          </p:cNvPr>
          <p:cNvSpPr>
            <a:spLocks noGrp="1"/>
          </p:cNvSpPr>
          <p:nvPr>
            <p:ph type="sldNum" sz="quarter" idx="12"/>
          </p:nvPr>
        </p:nvSpPr>
        <p:spPr/>
        <p:txBody>
          <a:bodyPr/>
          <a:lstStyle/>
          <a:p>
            <a:fld id="{B7C7DEAE-B1FF-4F0D-9790-23B38FF51CAA}" type="slidenum">
              <a:rPr lang="en-US" smtClean="0"/>
              <a:t>11</a:t>
            </a:fld>
            <a:endParaRPr lang="en-US" dirty="0"/>
          </a:p>
        </p:txBody>
      </p:sp>
    </p:spTree>
    <p:extLst>
      <p:ext uri="{BB962C8B-B14F-4D97-AF65-F5344CB8AC3E}">
        <p14:creationId xmlns:p14="http://schemas.microsoft.com/office/powerpoint/2010/main" val="38869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dirty="0"/>
              <a:t>Selling Your Whole Holding Is Tough</a:t>
            </a:r>
          </a:p>
        </p:txBody>
      </p:sp>
      <p:sp>
        <p:nvSpPr>
          <p:cNvPr id="3075" name="Rectangle 3"/>
          <p:cNvSpPr>
            <a:spLocks noGrp="1" noChangeArrowheads="1"/>
          </p:cNvSpPr>
          <p:nvPr>
            <p:ph type="body" idx="4294967295"/>
          </p:nvPr>
        </p:nvSpPr>
        <p:spPr>
          <a:xfrm>
            <a:off x="520700" y="1524000"/>
            <a:ext cx="8102600" cy="4800600"/>
          </a:xfrm>
          <a:prstGeom prst="rect">
            <a:avLst/>
          </a:prstGeom>
        </p:spPr>
        <p:txBody>
          <a:bodyPr>
            <a:normAutofit lnSpcReduction="10000"/>
          </a:bodyPr>
          <a:lstStyle/>
          <a:p>
            <a:pPr marL="0" indent="0" algn="ctr">
              <a:spcBef>
                <a:spcPts val="450"/>
              </a:spcBef>
              <a:buNone/>
            </a:pPr>
            <a:r>
              <a:rPr lang="en-US" altLang="en-US" sz="2700" dirty="0"/>
              <a:t>As you just saw with the charts, it isn’t always easy to figure out the future. Selling issues include:</a:t>
            </a:r>
          </a:p>
          <a:p>
            <a:pPr marL="0" indent="0">
              <a:spcBef>
                <a:spcPts val="450"/>
              </a:spcBef>
              <a:buNone/>
            </a:pPr>
            <a:endParaRPr lang="en-US" altLang="en-US" sz="2700" dirty="0"/>
          </a:p>
          <a:p>
            <a:pPr>
              <a:spcBef>
                <a:spcPts val="450"/>
              </a:spcBef>
            </a:pPr>
            <a:r>
              <a:rPr lang="en-US" altLang="en-US" sz="2700" dirty="0"/>
              <a:t>People don’t like to admit they made a mistake.</a:t>
            </a:r>
          </a:p>
          <a:p>
            <a:r>
              <a:rPr lang="en-US" altLang="en-US" sz="2700" dirty="0"/>
              <a:t>Fear of Loss AND Fear of Regret.</a:t>
            </a:r>
          </a:p>
          <a:p>
            <a:r>
              <a:rPr lang="en-US" altLang="en-US" sz="2700" dirty="0"/>
              <a:t>Want to get out and get “even” if they are at a loss.</a:t>
            </a:r>
          </a:p>
          <a:p>
            <a:r>
              <a:rPr lang="en-US" altLang="en-US" sz="2700" dirty="0"/>
              <a:t>There is no precise mathematical formula.</a:t>
            </a:r>
          </a:p>
          <a:p>
            <a:r>
              <a:rPr lang="en-US" altLang="en-US" sz="2700" b="1" i="1" dirty="0"/>
              <a:t>If you sell now, you miss out on the future.</a:t>
            </a:r>
          </a:p>
          <a:p>
            <a:r>
              <a:rPr lang="en-US" altLang="en-US" sz="2700" dirty="0"/>
              <a:t>You lost money.</a:t>
            </a:r>
          </a:p>
          <a:p>
            <a:endParaRPr lang="en-US" altLang="en-US" sz="1425" dirty="0"/>
          </a:p>
          <a:p>
            <a:pPr marL="0" indent="0" algn="ctr">
              <a:buNone/>
            </a:pPr>
            <a:r>
              <a:rPr lang="en-US" altLang="en-US" sz="2700" b="1" i="1" dirty="0">
                <a:effectLst>
                  <a:outerShdw blurRad="38100" dist="38100" dir="2700000" algn="tl">
                    <a:srgbClr val="000000">
                      <a:alpha val="43137"/>
                    </a:srgbClr>
                  </a:outerShdw>
                </a:effectLst>
              </a:rPr>
              <a:t>Many psychological issues with selling.</a:t>
            </a:r>
          </a:p>
          <a:p>
            <a:pPr>
              <a:spcBef>
                <a:spcPts val="450"/>
              </a:spcBef>
            </a:pPr>
            <a:endParaRPr lang="en-US" altLang="en-US" sz="2700" dirty="0"/>
          </a:p>
        </p:txBody>
      </p:sp>
      <p:sp>
        <p:nvSpPr>
          <p:cNvPr id="2" name="Slide Number Placeholder 1">
            <a:extLst>
              <a:ext uri="{FF2B5EF4-FFF2-40B4-BE49-F238E27FC236}">
                <a16:creationId xmlns:a16="http://schemas.microsoft.com/office/drawing/2014/main" id="{43446D79-730E-4083-857E-63D8971D50C2}"/>
              </a:ext>
            </a:extLst>
          </p:cNvPr>
          <p:cNvSpPr>
            <a:spLocks noGrp="1"/>
          </p:cNvSpPr>
          <p:nvPr>
            <p:ph type="sldNum" sz="quarter" idx="12"/>
          </p:nvPr>
        </p:nvSpPr>
        <p:spPr/>
        <p:txBody>
          <a:bodyPr/>
          <a:lstStyle/>
          <a:p>
            <a:fld id="{B7C7DEAE-B1FF-4F0D-9790-23B38FF51CAA}" type="slidenum">
              <a:rPr lang="en-US" smtClean="0"/>
              <a:t>12</a:t>
            </a:fld>
            <a:endParaRPr lang="en-US" dirty="0"/>
          </a:p>
        </p:txBody>
      </p:sp>
    </p:spTree>
    <p:extLst>
      <p:ext uri="{BB962C8B-B14F-4D97-AF65-F5344CB8AC3E}">
        <p14:creationId xmlns:p14="http://schemas.microsoft.com/office/powerpoint/2010/main" val="58104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211931" y="228600"/>
            <a:ext cx="8686800" cy="838200"/>
          </a:xfrm>
        </p:spPr>
        <p:txBody>
          <a:bodyPr>
            <a:noAutofit/>
          </a:bodyPr>
          <a:lstStyle/>
          <a:p>
            <a:pPr>
              <a:defRPr/>
            </a:pPr>
            <a:r>
              <a:rPr lang="en-US" sz="3200" dirty="0"/>
              <a:t>It Is Time To Reduce A Holding </a:t>
            </a:r>
            <a:r>
              <a:rPr lang="en-US" dirty="0"/>
              <a:t>– Three Options</a:t>
            </a:r>
          </a:p>
        </p:txBody>
      </p:sp>
      <p:sp>
        <p:nvSpPr>
          <p:cNvPr id="3075" name="Rectangle 3"/>
          <p:cNvSpPr>
            <a:spLocks noGrp="1" noChangeArrowheads="1"/>
          </p:cNvSpPr>
          <p:nvPr>
            <p:ph type="body" idx="4294967295"/>
          </p:nvPr>
        </p:nvSpPr>
        <p:spPr>
          <a:xfrm>
            <a:off x="595312" y="1371600"/>
            <a:ext cx="7920038" cy="5099725"/>
          </a:xfrm>
          <a:prstGeom prst="rect">
            <a:avLst/>
          </a:prstGeom>
        </p:spPr>
        <p:txBody>
          <a:bodyPr>
            <a:normAutofit fontScale="92500" lnSpcReduction="20000"/>
          </a:bodyPr>
          <a:lstStyle/>
          <a:p>
            <a:r>
              <a:rPr lang="en-US" altLang="en-US" sz="3000" dirty="0"/>
              <a:t>Trimming a position – Winning Stocks</a:t>
            </a:r>
          </a:p>
          <a:p>
            <a:r>
              <a:rPr lang="en-US" altLang="en-US" sz="3000" dirty="0"/>
              <a:t>Selling out of a position – Winners and Losers.</a:t>
            </a:r>
          </a:p>
          <a:p>
            <a:r>
              <a:rPr lang="en-US" altLang="en-US" sz="3000" dirty="0"/>
              <a:t>Tax loss harvesting – Losing Stocks</a:t>
            </a:r>
          </a:p>
          <a:p>
            <a:endParaRPr lang="en-US" altLang="en-US" sz="3000" dirty="0"/>
          </a:p>
          <a:p>
            <a:r>
              <a:rPr lang="en-US" altLang="en-US" sz="3000" dirty="0"/>
              <a:t>We will address these first two in this class.</a:t>
            </a:r>
          </a:p>
          <a:p>
            <a:r>
              <a:rPr lang="en-US" altLang="en-US" sz="3000" dirty="0"/>
              <a:t>The third item – tax loss harvesting has a goal to generate some tax benefits from a position where you are at a loss. You could retain a position over time.</a:t>
            </a:r>
          </a:p>
          <a:p>
            <a:endParaRPr lang="en-US" altLang="en-US" sz="3000" dirty="0"/>
          </a:p>
          <a:p>
            <a:r>
              <a:rPr lang="en-US" altLang="en-US" sz="3000" dirty="0"/>
              <a:t>Tax losses can be seen as a good thing in portfolio management.</a:t>
            </a:r>
          </a:p>
          <a:p>
            <a:endParaRPr lang="en-US" altLang="en-US" sz="2700" dirty="0"/>
          </a:p>
        </p:txBody>
      </p:sp>
      <p:sp>
        <p:nvSpPr>
          <p:cNvPr id="2" name="Slide Number Placeholder 1">
            <a:extLst>
              <a:ext uri="{FF2B5EF4-FFF2-40B4-BE49-F238E27FC236}">
                <a16:creationId xmlns:a16="http://schemas.microsoft.com/office/drawing/2014/main" id="{7EF24F7E-DED8-45BE-8689-E7F7B14F039E}"/>
              </a:ext>
            </a:extLst>
          </p:cNvPr>
          <p:cNvSpPr>
            <a:spLocks noGrp="1"/>
          </p:cNvSpPr>
          <p:nvPr>
            <p:ph type="sldNum" sz="quarter" idx="12"/>
          </p:nvPr>
        </p:nvSpPr>
        <p:spPr/>
        <p:txBody>
          <a:bodyPr/>
          <a:lstStyle/>
          <a:p>
            <a:fld id="{B7C7DEAE-B1FF-4F0D-9790-23B38FF51CAA}" type="slidenum">
              <a:rPr lang="en-US" smtClean="0"/>
              <a:t>13</a:t>
            </a:fld>
            <a:endParaRPr lang="en-US" dirty="0"/>
          </a:p>
        </p:txBody>
      </p:sp>
    </p:spTree>
    <p:extLst>
      <p:ext uri="{BB962C8B-B14F-4D97-AF65-F5344CB8AC3E}">
        <p14:creationId xmlns:p14="http://schemas.microsoft.com/office/powerpoint/2010/main" val="1352095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457200" y="277284"/>
            <a:ext cx="8305800" cy="838200"/>
          </a:xfrm>
        </p:spPr>
        <p:txBody>
          <a:bodyPr>
            <a:normAutofit fontScale="90000"/>
          </a:bodyPr>
          <a:lstStyle/>
          <a:p>
            <a:pPr>
              <a:defRPr/>
            </a:pPr>
            <a:r>
              <a:rPr lang="en-US" dirty="0"/>
              <a:t>Core Decision Tree On If You Should Sell or Trim</a:t>
            </a:r>
          </a:p>
        </p:txBody>
      </p:sp>
      <p:sp>
        <p:nvSpPr>
          <p:cNvPr id="3075" name="Rectangle 3"/>
          <p:cNvSpPr>
            <a:spLocks noGrp="1" noChangeArrowheads="1"/>
          </p:cNvSpPr>
          <p:nvPr>
            <p:ph type="body" idx="4294967295"/>
          </p:nvPr>
        </p:nvSpPr>
        <p:spPr>
          <a:xfrm>
            <a:off x="584200" y="1611868"/>
            <a:ext cx="8102600" cy="4407932"/>
          </a:xfrm>
          <a:prstGeom prst="rect">
            <a:avLst/>
          </a:prstGeom>
        </p:spPr>
        <p:txBody>
          <a:bodyPr>
            <a:normAutofit fontScale="92500" lnSpcReduction="20000"/>
          </a:bodyPr>
          <a:lstStyle/>
          <a:p>
            <a:r>
              <a:rPr lang="en-US" altLang="en-US" sz="2700" dirty="0"/>
              <a:t>The long term outlook for the company is unfavorable</a:t>
            </a:r>
          </a:p>
          <a:p>
            <a:r>
              <a:rPr lang="en-US" altLang="en-US" sz="2700" dirty="0"/>
              <a:t>Deteriorating corporate financial condition</a:t>
            </a:r>
          </a:p>
          <a:p>
            <a:r>
              <a:rPr lang="en-US" altLang="en-US" sz="2700" dirty="0"/>
              <a:t>Time and original thesis didn’t work</a:t>
            </a:r>
          </a:p>
          <a:p>
            <a:endParaRPr lang="en-US" altLang="en-US" sz="1800" dirty="0"/>
          </a:p>
          <a:p>
            <a:r>
              <a:rPr lang="en-US" altLang="en-US" sz="2700" i="1" dirty="0"/>
              <a:t>Temporary declining profit margins</a:t>
            </a:r>
          </a:p>
          <a:p>
            <a:r>
              <a:rPr lang="en-US" altLang="en-US" sz="2700" i="1" dirty="0"/>
              <a:t>Bloated current asset balance sheet - Inventories </a:t>
            </a:r>
          </a:p>
          <a:p>
            <a:r>
              <a:rPr lang="en-US" altLang="en-US" sz="2700" i="1" dirty="0"/>
              <a:t>Adverse management change</a:t>
            </a:r>
          </a:p>
          <a:p>
            <a:r>
              <a:rPr lang="en-US" altLang="en-US" sz="2700" i="1" dirty="0"/>
              <a:t>Increasing competition impacting profits</a:t>
            </a:r>
          </a:p>
          <a:p>
            <a:r>
              <a:rPr lang="en-US" altLang="en-US" sz="2700" i="1" dirty="0"/>
              <a:t>Dependence on a single product</a:t>
            </a:r>
          </a:p>
          <a:p>
            <a:endParaRPr lang="en-US" altLang="en-US" sz="1800" i="1" dirty="0"/>
          </a:p>
          <a:p>
            <a:r>
              <a:rPr lang="en-US" altLang="en-US" sz="2700" b="1" dirty="0"/>
              <a:t>High valuation of a quality stock</a:t>
            </a:r>
          </a:p>
          <a:p>
            <a:r>
              <a:rPr lang="en-US" altLang="en-US" sz="2700" b="1" dirty="0">
                <a:effectLst>
                  <a:outerShdw blurRad="38100" dist="38100" dir="2700000" algn="tl">
                    <a:srgbClr val="000000">
                      <a:alpha val="43137"/>
                    </a:srgbClr>
                  </a:outerShdw>
                </a:effectLst>
              </a:rPr>
              <a:t>Position size has become too large – this is a risk too</a:t>
            </a:r>
          </a:p>
        </p:txBody>
      </p:sp>
      <p:sp>
        <p:nvSpPr>
          <p:cNvPr id="6" name="4-Point Star 5"/>
          <p:cNvSpPr/>
          <p:nvPr/>
        </p:nvSpPr>
        <p:spPr>
          <a:xfrm>
            <a:off x="8515350" y="6516679"/>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6937425" y="2292443"/>
            <a:ext cx="1504950" cy="369332"/>
          </a:xfrm>
          <a:prstGeom prst="rect">
            <a:avLst/>
          </a:prstGeom>
          <a:noFill/>
          <a:ln>
            <a:solidFill>
              <a:schemeClr val="tx2"/>
            </a:solidFill>
          </a:ln>
        </p:spPr>
        <p:txBody>
          <a:bodyPr wrap="square" rtlCol="0">
            <a:spAutoFit/>
          </a:bodyPr>
          <a:lstStyle/>
          <a:p>
            <a:pPr algn="ctr"/>
            <a:r>
              <a:rPr lang="en-US" b="1" dirty="0"/>
              <a:t>Probably sell</a:t>
            </a:r>
          </a:p>
        </p:txBody>
      </p:sp>
      <p:sp>
        <p:nvSpPr>
          <p:cNvPr id="8" name="TextBox 7"/>
          <p:cNvSpPr txBox="1"/>
          <p:nvPr/>
        </p:nvSpPr>
        <p:spPr>
          <a:xfrm>
            <a:off x="7076079" y="3786789"/>
            <a:ext cx="1352248" cy="369332"/>
          </a:xfrm>
          <a:prstGeom prst="rect">
            <a:avLst/>
          </a:prstGeom>
          <a:noFill/>
          <a:ln>
            <a:solidFill>
              <a:schemeClr val="tx2"/>
            </a:solidFill>
          </a:ln>
        </p:spPr>
        <p:txBody>
          <a:bodyPr wrap="square" rtlCol="0">
            <a:spAutoFit/>
          </a:bodyPr>
          <a:lstStyle/>
          <a:p>
            <a:pPr algn="ctr"/>
            <a:r>
              <a:rPr lang="en-US" b="1" dirty="0"/>
              <a:t>Trim or sell</a:t>
            </a:r>
          </a:p>
        </p:txBody>
      </p:sp>
      <p:sp>
        <p:nvSpPr>
          <p:cNvPr id="9" name="TextBox 8"/>
          <p:cNvSpPr txBox="1"/>
          <p:nvPr/>
        </p:nvSpPr>
        <p:spPr>
          <a:xfrm>
            <a:off x="7188821" y="5181600"/>
            <a:ext cx="1352248" cy="369332"/>
          </a:xfrm>
          <a:prstGeom prst="rect">
            <a:avLst/>
          </a:prstGeom>
          <a:solidFill>
            <a:schemeClr val="bg1"/>
          </a:solidFill>
          <a:ln>
            <a:solidFill>
              <a:schemeClr val="tx2"/>
            </a:solidFill>
          </a:ln>
        </p:spPr>
        <p:txBody>
          <a:bodyPr wrap="square" rtlCol="0">
            <a:spAutoFit/>
          </a:bodyPr>
          <a:lstStyle/>
          <a:p>
            <a:pPr algn="ctr"/>
            <a:r>
              <a:rPr lang="en-US" b="1" dirty="0"/>
              <a:t>Trim</a:t>
            </a:r>
          </a:p>
        </p:txBody>
      </p:sp>
      <p:sp>
        <p:nvSpPr>
          <p:cNvPr id="2" name="Slide Number Placeholder 1">
            <a:extLst>
              <a:ext uri="{FF2B5EF4-FFF2-40B4-BE49-F238E27FC236}">
                <a16:creationId xmlns:a16="http://schemas.microsoft.com/office/drawing/2014/main" id="{6F9DF7E1-5879-499A-AD7C-53947F3E857B}"/>
              </a:ext>
            </a:extLst>
          </p:cNvPr>
          <p:cNvSpPr>
            <a:spLocks noGrp="1"/>
          </p:cNvSpPr>
          <p:nvPr>
            <p:ph type="sldNum" sz="quarter" idx="12"/>
          </p:nvPr>
        </p:nvSpPr>
        <p:spPr/>
        <p:txBody>
          <a:bodyPr/>
          <a:lstStyle/>
          <a:p>
            <a:fld id="{B7C7DEAE-B1FF-4F0D-9790-23B38FF51CAA}" type="slidenum">
              <a:rPr lang="en-US" smtClean="0"/>
              <a:t>14</a:t>
            </a:fld>
            <a:endParaRPr lang="en-US" dirty="0"/>
          </a:p>
        </p:txBody>
      </p:sp>
    </p:spTree>
    <p:extLst>
      <p:ext uri="{BB962C8B-B14F-4D97-AF65-F5344CB8AC3E}">
        <p14:creationId xmlns:p14="http://schemas.microsoft.com/office/powerpoint/2010/main" val="399917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533400" y="277284"/>
            <a:ext cx="8610599" cy="838200"/>
          </a:xfrm>
        </p:spPr>
        <p:txBody>
          <a:bodyPr>
            <a:noAutofit/>
          </a:bodyPr>
          <a:lstStyle/>
          <a:p>
            <a:pPr>
              <a:defRPr/>
            </a:pPr>
            <a:r>
              <a:rPr lang="en-US" dirty="0"/>
              <a:t>You Found This Stock - AMZN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18" t="28422" r="21022" b="8928"/>
          <a:stretch/>
        </p:blipFill>
        <p:spPr bwMode="auto">
          <a:xfrm>
            <a:off x="293914" y="1913266"/>
            <a:ext cx="8556171" cy="390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962400" y="5958620"/>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6" name="Rectangle 3"/>
          <p:cNvSpPr txBox="1">
            <a:spLocks noChangeArrowheads="1"/>
          </p:cNvSpPr>
          <p:nvPr/>
        </p:nvSpPr>
        <p:spPr bwMode="auto">
          <a:xfrm>
            <a:off x="308974" y="5916970"/>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sp>
        <p:nvSpPr>
          <p:cNvPr id="8" name="Rectangle 7"/>
          <p:cNvSpPr/>
          <p:nvPr/>
        </p:nvSpPr>
        <p:spPr>
          <a:xfrm>
            <a:off x="609600" y="1747823"/>
            <a:ext cx="5791200" cy="3046988"/>
          </a:xfrm>
          <a:prstGeom prst="rect">
            <a:avLst/>
          </a:prstGeom>
        </p:spPr>
        <p:txBody>
          <a:bodyPr wrap="square">
            <a:spAutoFit/>
          </a:bodyPr>
          <a:lstStyle/>
          <a:p>
            <a:r>
              <a:rPr lang="en-US" sz="2400" dirty="0"/>
              <a:t>If you sold everything at any of these points, you missed a lot of future gains – yet you made good money.  </a:t>
            </a:r>
            <a:r>
              <a:rPr lang="en-US" sz="2400" b="1" dirty="0"/>
              <a:t>This is risk of selling it all!</a:t>
            </a:r>
          </a:p>
          <a:p>
            <a:endParaRPr lang="en-US" sz="2400" b="1" dirty="0"/>
          </a:p>
          <a:p>
            <a:r>
              <a:rPr lang="en-US" sz="2400" dirty="0"/>
              <a:t>The big risk, in my opinion, to an investor is missing out on this kind of a great long term stock.</a:t>
            </a:r>
          </a:p>
        </p:txBody>
      </p:sp>
      <p:sp>
        <p:nvSpPr>
          <p:cNvPr id="2" name="Right Arrow 1"/>
          <p:cNvSpPr/>
          <p:nvPr/>
        </p:nvSpPr>
        <p:spPr>
          <a:xfrm rot="753685">
            <a:off x="5495012" y="4709086"/>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a:off x="6400800" y="3599661"/>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10"/>
          <p:cNvSpPr/>
          <p:nvPr/>
        </p:nvSpPr>
        <p:spPr>
          <a:xfrm rot="2385629">
            <a:off x="3652158" y="4985759"/>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C4CD35B2-3E64-4EFB-B9B9-9ADB1D7619DB}"/>
              </a:ext>
            </a:extLst>
          </p:cNvPr>
          <p:cNvSpPr>
            <a:spLocks noGrp="1"/>
          </p:cNvSpPr>
          <p:nvPr>
            <p:ph type="sldNum" sz="quarter" idx="12"/>
          </p:nvPr>
        </p:nvSpPr>
        <p:spPr/>
        <p:txBody>
          <a:bodyPr/>
          <a:lstStyle/>
          <a:p>
            <a:fld id="{B7C7DEAE-B1FF-4F0D-9790-23B38FF51CAA}" type="slidenum">
              <a:rPr lang="en-US" smtClean="0"/>
              <a:t>15</a:t>
            </a:fld>
            <a:endParaRPr lang="en-US" dirty="0"/>
          </a:p>
        </p:txBody>
      </p:sp>
    </p:spTree>
    <p:extLst>
      <p:ext uri="{BB962C8B-B14F-4D97-AF65-F5344CB8AC3E}">
        <p14:creationId xmlns:p14="http://schemas.microsoft.com/office/powerpoint/2010/main" val="278794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381000" y="277284"/>
            <a:ext cx="8532378" cy="838200"/>
          </a:xfrm>
        </p:spPr>
        <p:txBody>
          <a:bodyPr>
            <a:noAutofit/>
          </a:bodyPr>
          <a:lstStyle/>
          <a:p>
            <a:pPr>
              <a:defRPr/>
            </a:pPr>
            <a:r>
              <a:rPr lang="en-US" sz="3400" dirty="0"/>
              <a:t>You Have A Risk With A Big Winner</a:t>
            </a:r>
          </a:p>
        </p:txBody>
      </p:sp>
      <p:sp>
        <p:nvSpPr>
          <p:cNvPr id="3075" name="Rectangle 3"/>
          <p:cNvSpPr>
            <a:spLocks noGrp="1" noChangeArrowheads="1"/>
          </p:cNvSpPr>
          <p:nvPr>
            <p:ph type="body" idx="4294967295"/>
          </p:nvPr>
        </p:nvSpPr>
        <p:spPr>
          <a:xfrm>
            <a:off x="584200" y="1295400"/>
            <a:ext cx="7920038" cy="4724400"/>
          </a:xfrm>
          <a:prstGeom prst="rect">
            <a:avLst/>
          </a:prstGeom>
        </p:spPr>
        <p:txBody>
          <a:bodyPr>
            <a:normAutofit lnSpcReduction="10000"/>
          </a:bodyPr>
          <a:lstStyle/>
          <a:p>
            <a:r>
              <a:rPr lang="en-US" altLang="en-US" sz="2700" dirty="0"/>
              <a:t>Having a stock winner with a large position size can help your investment performance.</a:t>
            </a:r>
          </a:p>
          <a:p>
            <a:r>
              <a:rPr lang="en-US" altLang="en-US" sz="2700" dirty="0"/>
              <a:t>However, </a:t>
            </a:r>
            <a:r>
              <a:rPr lang="en-US" altLang="en-US" sz="2700" b="1" u="sng" dirty="0"/>
              <a:t>big position sizes are a risk too</a:t>
            </a:r>
            <a:r>
              <a:rPr lang="en-US" altLang="en-US" sz="2700" b="1" dirty="0"/>
              <a:t>. </a:t>
            </a:r>
          </a:p>
          <a:p>
            <a:r>
              <a:rPr lang="en-US" altLang="en-US" sz="2700" dirty="0"/>
              <a:t>Large single stock positions can impact your returns if that stock falls significantly or goes to zero.  </a:t>
            </a:r>
          </a:p>
          <a:p>
            <a:pPr lvl="1"/>
            <a:r>
              <a:rPr lang="en-US" altLang="en-US" sz="2400" dirty="0">
                <a:solidFill>
                  <a:srgbClr val="C00000"/>
                </a:solidFill>
              </a:rPr>
              <a:t>Examples – </a:t>
            </a:r>
            <a:r>
              <a:rPr lang="en-US" altLang="en-US" sz="2400" dirty="0" err="1">
                <a:solidFill>
                  <a:srgbClr val="C00000"/>
                </a:solidFill>
              </a:rPr>
              <a:t>Worldcom</a:t>
            </a:r>
            <a:r>
              <a:rPr lang="en-US" altLang="en-US" sz="2400" dirty="0">
                <a:solidFill>
                  <a:srgbClr val="C00000"/>
                </a:solidFill>
              </a:rPr>
              <a:t>, JC Penney, Lehman, Silicon Valley Bank and First Republic Bank.</a:t>
            </a:r>
          </a:p>
          <a:p>
            <a:r>
              <a:rPr lang="en-US" altLang="en-US" sz="2700" dirty="0"/>
              <a:t>Trimming helps control the size of big winning positions and raise some cash for diversification. </a:t>
            </a:r>
          </a:p>
          <a:p>
            <a:r>
              <a:rPr lang="en-US" altLang="en-US" sz="2700" dirty="0"/>
              <a:t>If you sell it all, you have to try and find another successful  replacement.  </a:t>
            </a:r>
          </a:p>
        </p:txBody>
      </p:sp>
      <p:sp>
        <p:nvSpPr>
          <p:cNvPr id="2" name="Slide Number Placeholder 1">
            <a:extLst>
              <a:ext uri="{FF2B5EF4-FFF2-40B4-BE49-F238E27FC236}">
                <a16:creationId xmlns:a16="http://schemas.microsoft.com/office/drawing/2014/main" id="{725B4FFC-D4F1-4B41-BD69-57737D9FA5B2}"/>
              </a:ext>
            </a:extLst>
          </p:cNvPr>
          <p:cNvSpPr>
            <a:spLocks noGrp="1"/>
          </p:cNvSpPr>
          <p:nvPr>
            <p:ph type="sldNum" sz="quarter" idx="12"/>
          </p:nvPr>
        </p:nvSpPr>
        <p:spPr/>
        <p:txBody>
          <a:bodyPr/>
          <a:lstStyle/>
          <a:p>
            <a:fld id="{B7C7DEAE-B1FF-4F0D-9790-23B38FF51CAA}" type="slidenum">
              <a:rPr lang="en-US" smtClean="0"/>
              <a:t>16</a:t>
            </a:fld>
            <a:endParaRPr lang="en-US" dirty="0"/>
          </a:p>
        </p:txBody>
      </p:sp>
    </p:spTree>
    <p:extLst>
      <p:ext uri="{BB962C8B-B14F-4D97-AF65-F5344CB8AC3E}">
        <p14:creationId xmlns:p14="http://schemas.microsoft.com/office/powerpoint/2010/main" val="2389157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dirty="0"/>
              <a:t>My History with Trimming vs Selling </a:t>
            </a:r>
          </a:p>
        </p:txBody>
      </p:sp>
      <p:sp>
        <p:nvSpPr>
          <p:cNvPr id="3075" name="Rectangle 3"/>
          <p:cNvSpPr>
            <a:spLocks noGrp="1" noChangeArrowheads="1"/>
          </p:cNvSpPr>
          <p:nvPr>
            <p:ph type="body" idx="4294967295"/>
          </p:nvPr>
        </p:nvSpPr>
        <p:spPr>
          <a:xfrm>
            <a:off x="381000" y="1532519"/>
            <a:ext cx="3505200" cy="4182481"/>
          </a:xfrm>
          <a:prstGeom prst="rect">
            <a:avLst/>
          </a:prstGeom>
        </p:spPr>
        <p:txBody>
          <a:bodyPr>
            <a:noAutofit/>
          </a:bodyPr>
          <a:lstStyle/>
          <a:p>
            <a:r>
              <a:rPr lang="en-US" altLang="en-US" sz="2200" dirty="0"/>
              <a:t>Here is a list of stocks from my personal clubs that have grown very well over time.  These companies are: </a:t>
            </a:r>
            <a:r>
              <a:rPr lang="en-US" altLang="en-US" sz="2200" dirty="0">
                <a:solidFill>
                  <a:srgbClr val="FF0000"/>
                </a:solidFill>
              </a:rPr>
              <a:t>NKE</a:t>
            </a:r>
            <a:r>
              <a:rPr lang="en-US" altLang="en-US" sz="2200" dirty="0"/>
              <a:t>, </a:t>
            </a:r>
            <a:r>
              <a:rPr lang="en-US" altLang="en-US" sz="2200" dirty="0">
                <a:solidFill>
                  <a:srgbClr val="FF0000"/>
                </a:solidFill>
              </a:rPr>
              <a:t>BDX</a:t>
            </a:r>
            <a:r>
              <a:rPr lang="en-US" altLang="en-US" sz="2200" dirty="0"/>
              <a:t>, MCD, COST, GOOG, AAPL, ISRG, SBUX, </a:t>
            </a:r>
            <a:r>
              <a:rPr lang="en-US" altLang="en-US" sz="2200" dirty="0">
                <a:solidFill>
                  <a:srgbClr val="C00000"/>
                </a:solidFill>
              </a:rPr>
              <a:t>DOCU</a:t>
            </a:r>
            <a:r>
              <a:rPr lang="en-US" altLang="en-US" sz="2200" dirty="0"/>
              <a:t>.</a:t>
            </a:r>
          </a:p>
          <a:p>
            <a:pPr>
              <a:spcBef>
                <a:spcPts val="450"/>
              </a:spcBef>
            </a:pPr>
            <a:r>
              <a:rPr lang="en-US" altLang="en-US" sz="2200" dirty="0"/>
              <a:t>Many of these have been trimmed several times, despite having strong economic moats.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878" y="2061591"/>
            <a:ext cx="4981122" cy="373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5791200"/>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2" name="Right Arrow 1"/>
          <p:cNvSpPr/>
          <p:nvPr/>
        </p:nvSpPr>
        <p:spPr>
          <a:xfrm rot="3615842">
            <a:off x="7137639" y="4161767"/>
            <a:ext cx="413294" cy="357446"/>
          </a:xfrm>
          <a:prstGeom prst="rightArrow">
            <a:avLst/>
          </a:prstGeom>
          <a:solidFill>
            <a:srgbClr val="49A942"/>
          </a:solidFill>
          <a:ln>
            <a:solidFill>
              <a:srgbClr val="49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5791200" y="3147347"/>
            <a:ext cx="2324227" cy="1384995"/>
          </a:xfrm>
          <a:prstGeom prst="rect">
            <a:avLst/>
          </a:prstGeom>
        </p:spPr>
        <p:txBody>
          <a:bodyPr wrap="square">
            <a:spAutoFit/>
          </a:bodyPr>
          <a:lstStyle/>
          <a:p>
            <a:r>
              <a:rPr lang="en-US" sz="2800" dirty="0"/>
              <a:t>I want to own these kind of a chart.</a:t>
            </a:r>
          </a:p>
        </p:txBody>
      </p:sp>
      <p:sp>
        <p:nvSpPr>
          <p:cNvPr id="4" name="Slide Number Placeholder 3">
            <a:extLst>
              <a:ext uri="{FF2B5EF4-FFF2-40B4-BE49-F238E27FC236}">
                <a16:creationId xmlns:a16="http://schemas.microsoft.com/office/drawing/2014/main" id="{10B0A5AE-A774-4F11-9648-7B4634237B4E}"/>
              </a:ext>
            </a:extLst>
          </p:cNvPr>
          <p:cNvSpPr>
            <a:spLocks noGrp="1"/>
          </p:cNvSpPr>
          <p:nvPr>
            <p:ph type="sldNum" sz="quarter" idx="12"/>
          </p:nvPr>
        </p:nvSpPr>
        <p:spPr/>
        <p:txBody>
          <a:bodyPr/>
          <a:lstStyle/>
          <a:p>
            <a:fld id="{B7C7DEAE-B1FF-4F0D-9790-23B38FF51CAA}" type="slidenum">
              <a:rPr lang="en-US" smtClean="0"/>
              <a:t>17</a:t>
            </a:fld>
            <a:endParaRPr lang="en-US" dirty="0"/>
          </a:p>
        </p:txBody>
      </p:sp>
    </p:spTree>
    <p:extLst>
      <p:ext uri="{BB962C8B-B14F-4D97-AF65-F5344CB8AC3E}">
        <p14:creationId xmlns:p14="http://schemas.microsoft.com/office/powerpoint/2010/main" val="316166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517814" y="685800"/>
            <a:ext cx="7886700" cy="838200"/>
          </a:xfrm>
        </p:spPr>
        <p:txBody>
          <a:bodyPr>
            <a:normAutofit/>
          </a:bodyPr>
          <a:lstStyle/>
          <a:p>
            <a:pPr>
              <a:defRPr/>
            </a:pPr>
            <a:r>
              <a:rPr lang="en-US" sz="4000" dirty="0"/>
              <a:t>So Why Trim Versus Sell?</a:t>
            </a:r>
          </a:p>
        </p:txBody>
      </p:sp>
      <p:sp>
        <p:nvSpPr>
          <p:cNvPr id="3075" name="Rectangle 3"/>
          <p:cNvSpPr>
            <a:spLocks noGrp="1" noChangeArrowheads="1"/>
          </p:cNvSpPr>
          <p:nvPr>
            <p:ph type="body" idx="4294967295"/>
          </p:nvPr>
        </p:nvSpPr>
        <p:spPr>
          <a:xfrm>
            <a:off x="507698" y="2057400"/>
            <a:ext cx="7886700" cy="4267200"/>
          </a:xfrm>
          <a:prstGeom prst="rect">
            <a:avLst/>
          </a:prstGeom>
        </p:spPr>
        <p:txBody>
          <a:bodyPr vert="horz" lIns="91440" tIns="45720" rIns="91440" bIns="45720" rtlCol="0" anchor="t">
            <a:normAutofit fontScale="92500"/>
          </a:bodyPr>
          <a:lstStyle/>
          <a:p>
            <a:r>
              <a:rPr lang="en-US" altLang="en-US" sz="2700" dirty="0"/>
              <a:t>It is my desire to own my stocks forever – as long as they are executing.  Thus, I lean toward trimming vs selling.</a:t>
            </a:r>
          </a:p>
          <a:p>
            <a:r>
              <a:rPr lang="en-US" altLang="en-US" sz="2700" dirty="0"/>
              <a:t>It seems, winners continue to win if they have a good economic moat.</a:t>
            </a:r>
          </a:p>
          <a:p>
            <a:r>
              <a:rPr lang="en-US" altLang="en-US" sz="2700" dirty="0"/>
              <a:t>Thus, my biggest factor is whether the stock has a wide economic moat - No moat, I look to sell.</a:t>
            </a:r>
          </a:p>
          <a:p>
            <a:r>
              <a:rPr lang="en-US" altLang="en-US" sz="2700" dirty="0"/>
              <a:t>Why?  </a:t>
            </a:r>
            <a:r>
              <a:rPr lang="en-US" altLang="en-US" sz="2700" b="1" u="sng" dirty="0"/>
              <a:t>Not many long term winners vs the market.  Not many wide moat stocks</a:t>
            </a:r>
            <a:r>
              <a:rPr lang="en-US" altLang="en-US" sz="2700" dirty="0"/>
              <a:t>. </a:t>
            </a:r>
          </a:p>
          <a:p>
            <a:r>
              <a:rPr lang="en-US" altLang="en-US" sz="2700" dirty="0"/>
              <a:t>The goal is to control the position size.  Risk reduction.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1886"/>
            <a:ext cx="22860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4-Point Star 5"/>
          <p:cNvSpPr/>
          <p:nvPr/>
        </p:nvSpPr>
        <p:spPr>
          <a:xfrm>
            <a:off x="8534400" y="65151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id="{5C84DA3D-7D08-4C8E-B41A-7FD9698DC1D9}"/>
              </a:ext>
            </a:extLst>
          </p:cNvPr>
          <p:cNvSpPr>
            <a:spLocks noGrp="1"/>
          </p:cNvSpPr>
          <p:nvPr>
            <p:ph type="sldNum" sz="quarter" idx="12"/>
          </p:nvPr>
        </p:nvSpPr>
        <p:spPr/>
        <p:txBody>
          <a:bodyPr/>
          <a:lstStyle/>
          <a:p>
            <a:fld id="{B7C7DEAE-B1FF-4F0D-9790-23B38FF51CAA}" type="slidenum">
              <a:rPr lang="en-US" smtClean="0"/>
              <a:t>18</a:t>
            </a:fld>
            <a:endParaRPr lang="en-US" dirty="0"/>
          </a:p>
        </p:txBody>
      </p:sp>
    </p:spTree>
    <p:extLst>
      <p:ext uri="{BB962C8B-B14F-4D97-AF65-F5344CB8AC3E}">
        <p14:creationId xmlns:p14="http://schemas.microsoft.com/office/powerpoint/2010/main" val="10652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sz="4400" dirty="0"/>
              <a:t>In the Long Term</a:t>
            </a:r>
          </a:p>
        </p:txBody>
      </p:sp>
      <p:sp>
        <p:nvSpPr>
          <p:cNvPr id="3075" name="Rectangle 3"/>
          <p:cNvSpPr>
            <a:spLocks noGrp="1" noChangeArrowheads="1"/>
          </p:cNvSpPr>
          <p:nvPr>
            <p:ph type="body" idx="4294967295"/>
          </p:nvPr>
        </p:nvSpPr>
        <p:spPr>
          <a:xfrm>
            <a:off x="500845" y="3028948"/>
            <a:ext cx="8259410" cy="3219451"/>
          </a:xfrm>
          <a:prstGeom prst="rect">
            <a:avLst/>
          </a:prstGeom>
        </p:spPr>
        <p:txBody>
          <a:bodyPr>
            <a:normAutofit/>
          </a:bodyPr>
          <a:lstStyle/>
          <a:p>
            <a:r>
              <a:rPr lang="en-US" altLang="en-US" sz="2700" dirty="0"/>
              <a:t>As an investor, I’m doing research to find information that confirms or denies my beliefs about a company’s moat or business model.</a:t>
            </a:r>
          </a:p>
          <a:p>
            <a:r>
              <a:rPr lang="en-US" altLang="en-US" sz="2700" dirty="0"/>
              <a:t>If it continues to execute, keep owning it!</a:t>
            </a:r>
          </a:p>
          <a:p>
            <a:r>
              <a:rPr lang="en-US" altLang="en-US" sz="2700" dirty="0"/>
              <a:t>There are not many successful companies that last over several decades.  Thus, you might have to sell.</a:t>
            </a:r>
          </a:p>
          <a:p>
            <a:r>
              <a:rPr lang="en-US" altLang="en-US" sz="2700" dirty="0"/>
              <a:t>Economic Moats = Business Models = Strong SSG</a:t>
            </a:r>
          </a:p>
          <a:p>
            <a:endParaRPr lang="en-US" altLang="en-US" sz="2700"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89" t="8846" r="5089" b="8356"/>
          <a:stretch/>
        </p:blipFill>
        <p:spPr bwMode="auto">
          <a:xfrm>
            <a:off x="1676400" y="1309278"/>
            <a:ext cx="5468754"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3B1DC68-4326-4F56-83AB-F673972C4EC3}"/>
              </a:ext>
            </a:extLst>
          </p:cNvPr>
          <p:cNvSpPr>
            <a:spLocks noGrp="1"/>
          </p:cNvSpPr>
          <p:nvPr>
            <p:ph type="sldNum" sz="quarter" idx="12"/>
          </p:nvPr>
        </p:nvSpPr>
        <p:spPr/>
        <p:txBody>
          <a:bodyPr/>
          <a:lstStyle/>
          <a:p>
            <a:fld id="{B7C7DEAE-B1FF-4F0D-9790-23B38FF51CAA}" type="slidenum">
              <a:rPr lang="en-US" smtClean="0"/>
              <a:t>19</a:t>
            </a:fld>
            <a:endParaRPr lang="en-US" dirty="0"/>
          </a:p>
        </p:txBody>
      </p:sp>
    </p:spTree>
    <p:extLst>
      <p:ext uri="{BB962C8B-B14F-4D97-AF65-F5344CB8AC3E}">
        <p14:creationId xmlns:p14="http://schemas.microsoft.com/office/powerpoint/2010/main" val="289170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3619DA-F04F-40EB-96CF-6DFBDCEF3FBB}"/>
              </a:ext>
            </a:extLst>
          </p:cNvPr>
          <p:cNvSpPr>
            <a:spLocks noGrp="1"/>
          </p:cNvSpPr>
          <p:nvPr>
            <p:ph type="sldNum" sz="quarter" idx="12"/>
          </p:nvPr>
        </p:nvSpPr>
        <p:spPr/>
        <p:txBody>
          <a:bodyPr/>
          <a:lstStyle/>
          <a:p>
            <a:fld id="{B7C7DEAE-B1FF-4F0D-9790-23B38FF51CAA}" type="slidenum">
              <a:rPr lang="en-US" smtClean="0"/>
              <a:pPr/>
              <a:t>2</a:t>
            </a:fld>
            <a:endParaRPr lang="en-US" sz="1350" dirty="0"/>
          </a:p>
        </p:txBody>
      </p:sp>
    </p:spTree>
    <p:extLst>
      <p:ext uri="{BB962C8B-B14F-4D97-AF65-F5344CB8AC3E}">
        <p14:creationId xmlns:p14="http://schemas.microsoft.com/office/powerpoint/2010/main" val="384227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idx="4294967295"/>
          </p:nvPr>
        </p:nvSpPr>
        <p:spPr>
          <a:xfrm>
            <a:off x="800100" y="515581"/>
            <a:ext cx="7543800" cy="647700"/>
          </a:xfrm>
        </p:spPr>
        <p:txBody>
          <a:bodyPr>
            <a:noAutofit/>
          </a:bodyPr>
          <a:lstStyle/>
          <a:p>
            <a:pPr>
              <a:defRPr/>
            </a:pPr>
            <a:r>
              <a:rPr lang="en-US" sz="4000" dirty="0"/>
              <a:t>Economic Moat Thought Process</a:t>
            </a:r>
          </a:p>
        </p:txBody>
      </p:sp>
      <p:sp>
        <p:nvSpPr>
          <p:cNvPr id="4100" name="Rectangle 3"/>
          <p:cNvSpPr txBox="1">
            <a:spLocks noChangeArrowheads="1"/>
          </p:cNvSpPr>
          <p:nvPr/>
        </p:nvSpPr>
        <p:spPr bwMode="auto">
          <a:xfrm>
            <a:off x="3276600" y="5713484"/>
            <a:ext cx="3124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3" tIns="34287" rIns="68573" bIns="34287"/>
          <a:lstStyle>
            <a:lvl1pPr>
              <a:spcBef>
                <a:spcPct val="70000"/>
              </a:spcBef>
              <a:buBlip>
                <a:blip r:embed="rId3"/>
              </a:buBlip>
              <a:defRPr sz="2000">
                <a:solidFill>
                  <a:schemeClr val="tx1"/>
                </a:solidFill>
                <a:latin typeface="Arial" charset="0"/>
              </a:defRPr>
            </a:lvl1pPr>
            <a:lvl2pPr marL="742950" indent="-285750">
              <a:spcBef>
                <a:spcPct val="25000"/>
              </a:spcBef>
              <a:buClr>
                <a:schemeClr val="bg2"/>
              </a:buClr>
              <a:buFont typeface="Wingdings" pitchFamily="2" charset="2"/>
              <a:buChar char="§"/>
              <a:defRPr sz="2000">
                <a:solidFill>
                  <a:schemeClr val="tx1"/>
                </a:solidFill>
                <a:latin typeface="Arial" charset="0"/>
              </a:defRPr>
            </a:lvl2pPr>
            <a:lvl3pPr marL="1085850" indent="-228600">
              <a:spcBef>
                <a:spcPct val="25000"/>
              </a:spcBef>
              <a:buClr>
                <a:schemeClr val="bg2"/>
              </a:buClr>
              <a:buSzPct val="75000"/>
              <a:buChar char="o"/>
              <a:defRPr>
                <a:solidFill>
                  <a:schemeClr val="tx1"/>
                </a:solidFill>
                <a:latin typeface="Arial" charset="0"/>
              </a:defRPr>
            </a:lvl3pPr>
            <a:lvl4pPr marL="1428750" indent="-228600">
              <a:spcBef>
                <a:spcPct val="25000"/>
              </a:spcBef>
              <a:buClr>
                <a:schemeClr val="bg2"/>
              </a:buClr>
              <a:buChar char="–"/>
              <a:defRPr sz="1600" b="1">
                <a:solidFill>
                  <a:srgbClr val="3C4954"/>
                </a:solidFill>
                <a:latin typeface="Arial" charset="0"/>
              </a:defRPr>
            </a:lvl4pPr>
            <a:lvl5pPr marL="1771650" indent="-228600">
              <a:spcBef>
                <a:spcPct val="25000"/>
              </a:spcBef>
              <a:buClr>
                <a:schemeClr val="bg2"/>
              </a:buClr>
              <a:buSzPct val="75000"/>
              <a:buFont typeface="Times" pitchFamily="18" charset="0"/>
              <a:buChar char="•"/>
              <a:defRPr sz="1400" b="1">
                <a:solidFill>
                  <a:srgbClr val="3C4954"/>
                </a:solidFill>
                <a:latin typeface="Arial" charset="0"/>
              </a:defRPr>
            </a:lvl5pPr>
            <a:lvl6pPr marL="2228850" indent="-22860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Arial" charset="0"/>
              </a:defRPr>
            </a:lvl6pPr>
            <a:lvl7pPr marL="2686050" indent="-22860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Arial" charset="0"/>
              </a:defRPr>
            </a:lvl7pPr>
            <a:lvl8pPr marL="3143250" indent="-22860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Arial" charset="0"/>
              </a:defRPr>
            </a:lvl8pPr>
            <a:lvl9pPr marL="3600450" indent="-228600" eaLnBrk="0" fontAlgn="base" hangingPunct="0">
              <a:spcBef>
                <a:spcPct val="25000"/>
              </a:spcBef>
              <a:spcAft>
                <a:spcPct val="0"/>
              </a:spcAft>
              <a:buClr>
                <a:schemeClr val="bg2"/>
              </a:buClr>
              <a:buSzPct val="75000"/>
              <a:buFont typeface="Times" pitchFamily="18" charset="0"/>
              <a:buChar char="•"/>
              <a:defRPr sz="1400" b="1">
                <a:solidFill>
                  <a:srgbClr val="3C4954"/>
                </a:solidFill>
                <a:latin typeface="Arial" charset="0"/>
              </a:defRPr>
            </a:lvl9pPr>
          </a:lstStyle>
          <a:p>
            <a:pPr>
              <a:spcBef>
                <a:spcPct val="20000"/>
              </a:spcBef>
              <a:buClr>
                <a:schemeClr val="tx1"/>
              </a:buClr>
              <a:buFont typeface="Wingdings" pitchFamily="2" charset="2"/>
              <a:buNone/>
            </a:pPr>
            <a:r>
              <a:rPr lang="en-US" altLang="en-US" sz="900" dirty="0"/>
              <a:t>Source: Pat Dorsey, Morningstar.</a:t>
            </a:r>
          </a:p>
          <a:p>
            <a:pPr>
              <a:spcBef>
                <a:spcPct val="20000"/>
              </a:spcBef>
              <a:buClr>
                <a:schemeClr val="tx1"/>
              </a:buClr>
              <a:buFont typeface="Wingdings" pitchFamily="2" charset="2"/>
              <a:buNone/>
            </a:pPr>
            <a:endParaRPr lang="en-US" altLang="en-US" sz="600" dirty="0"/>
          </a:p>
        </p:txBody>
      </p:sp>
      <p:pic>
        <p:nvPicPr>
          <p:cNvPr id="410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82" y="1680243"/>
            <a:ext cx="2582862" cy="150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12"/>
          <p:cNvPicPr>
            <a:picLocks noChangeAspect="1" noChangeArrowheads="1"/>
          </p:cNvPicPr>
          <p:nvPr/>
        </p:nvPicPr>
        <p:blipFill rotWithShape="1">
          <a:blip r:embed="rId5">
            <a:extLst>
              <a:ext uri="{28A0092B-C50C-407E-A947-70E740481C1C}">
                <a14:useLocalDpi xmlns:a14="http://schemas.microsoft.com/office/drawing/2010/main" val="0"/>
              </a:ext>
            </a:extLst>
          </a:blip>
          <a:srcRect b="9066"/>
          <a:stretch/>
        </p:blipFill>
        <p:spPr bwMode="auto">
          <a:xfrm>
            <a:off x="3773407" y="1600200"/>
            <a:ext cx="2211388" cy="1506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2479" b="6598"/>
          <a:stretch/>
        </p:blipFill>
        <p:spPr bwMode="auto">
          <a:xfrm>
            <a:off x="685800" y="3429000"/>
            <a:ext cx="8023224" cy="212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942" y="1577577"/>
            <a:ext cx="1551385" cy="155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84B746C-C057-40FA-936C-70962C37F561}"/>
              </a:ext>
            </a:extLst>
          </p:cNvPr>
          <p:cNvSpPr>
            <a:spLocks noGrp="1"/>
          </p:cNvSpPr>
          <p:nvPr>
            <p:ph type="sldNum" sz="quarter" idx="12"/>
          </p:nvPr>
        </p:nvSpPr>
        <p:spPr/>
        <p:txBody>
          <a:bodyPr/>
          <a:lstStyle/>
          <a:p>
            <a:fld id="{7629C0AC-96BF-4C54-8680-5A640F316E85}" type="slidenum">
              <a:rPr lang="en-US" smtClean="0"/>
              <a:t>20</a:t>
            </a:fld>
            <a:endParaRPr lang="en-US" dirty="0"/>
          </a:p>
        </p:txBody>
      </p:sp>
    </p:spTree>
    <p:extLst>
      <p:ext uri="{BB962C8B-B14F-4D97-AF65-F5344CB8AC3E}">
        <p14:creationId xmlns:p14="http://schemas.microsoft.com/office/powerpoint/2010/main" val="373233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pPr>
              <a:defRPr/>
            </a:pPr>
            <a:r>
              <a:rPr lang="en-US" dirty="0"/>
              <a:t>Moat Performance – Wide Moats Win</a:t>
            </a:r>
          </a:p>
        </p:txBody>
      </p:sp>
      <p:sp>
        <p:nvSpPr>
          <p:cNvPr id="13" name="Rectangle 3"/>
          <p:cNvSpPr txBox="1">
            <a:spLocks noChangeArrowheads="1"/>
          </p:cNvSpPr>
          <p:nvPr/>
        </p:nvSpPr>
        <p:spPr bwMode="auto">
          <a:xfrm>
            <a:off x="381000" y="5877446"/>
            <a:ext cx="3124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900" kern="0" dirty="0"/>
              <a:t>Source: Morningstar Magazine, August / September 2017.</a:t>
            </a:r>
          </a:p>
          <a:p>
            <a:pPr marL="0" indent="0">
              <a:buNone/>
              <a:defRPr/>
            </a:pPr>
            <a:endParaRPr lang="en-US" altLang="en-US" sz="600" kern="0" dirty="0"/>
          </a:p>
        </p:txBody>
      </p:sp>
      <p:sp>
        <p:nvSpPr>
          <p:cNvPr id="2" name="Right Arrow 1"/>
          <p:cNvSpPr/>
          <p:nvPr/>
        </p:nvSpPr>
        <p:spPr>
          <a:xfrm rot="10601418">
            <a:off x="8270500" y="5259352"/>
            <a:ext cx="762000" cy="2286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9" name="Right Arrow 8"/>
          <p:cNvSpPr/>
          <p:nvPr/>
        </p:nvSpPr>
        <p:spPr>
          <a:xfrm rot="10601418">
            <a:off x="8270500" y="2969648"/>
            <a:ext cx="762000" cy="228600"/>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Right Arrow 9"/>
          <p:cNvSpPr/>
          <p:nvPr/>
        </p:nvSpPr>
        <p:spPr>
          <a:xfrm rot="10601418">
            <a:off x="8291544" y="4460362"/>
            <a:ext cx="701041" cy="245269"/>
          </a:xfrm>
          <a:prstGeom prst="rightArrow">
            <a:avLst/>
          </a:prstGeom>
          <a:solidFill>
            <a:srgbClr val="2897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7177" name="Picture 2"/>
          <p:cNvPicPr>
            <a:picLocks noChangeAspect="1" noChangeArrowheads="1"/>
          </p:cNvPicPr>
          <p:nvPr/>
        </p:nvPicPr>
        <p:blipFill>
          <a:blip r:embed="rId3">
            <a:extLst>
              <a:ext uri="{28A0092B-C50C-407E-A947-70E740481C1C}">
                <a14:useLocalDpi xmlns:a14="http://schemas.microsoft.com/office/drawing/2010/main" val="0"/>
              </a:ext>
            </a:extLst>
          </a:blip>
          <a:srcRect b="47279"/>
          <a:stretch>
            <a:fillRect/>
          </a:stretch>
        </p:blipFill>
        <p:spPr bwMode="auto">
          <a:xfrm>
            <a:off x="628650" y="1365246"/>
            <a:ext cx="7502525" cy="442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550036" y="5254775"/>
            <a:ext cx="625476" cy="3690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Rectangle 16"/>
          <p:cNvSpPr/>
          <p:nvPr/>
        </p:nvSpPr>
        <p:spPr>
          <a:xfrm>
            <a:off x="7543799" y="4195762"/>
            <a:ext cx="625477" cy="9235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 name="Right Arrow 11"/>
          <p:cNvSpPr/>
          <p:nvPr/>
        </p:nvSpPr>
        <p:spPr>
          <a:xfrm rot="5400000">
            <a:off x="7580834" y="1475531"/>
            <a:ext cx="525781" cy="3270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Rectangle 13"/>
          <p:cNvSpPr/>
          <p:nvPr/>
        </p:nvSpPr>
        <p:spPr>
          <a:xfrm>
            <a:off x="7502300" y="2928793"/>
            <a:ext cx="676275" cy="3762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8" name="Rectangle 17"/>
          <p:cNvSpPr/>
          <p:nvPr/>
        </p:nvSpPr>
        <p:spPr>
          <a:xfrm>
            <a:off x="4267200" y="5926701"/>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3" name="Slide Number Placeholder 2">
            <a:extLst>
              <a:ext uri="{FF2B5EF4-FFF2-40B4-BE49-F238E27FC236}">
                <a16:creationId xmlns:a16="http://schemas.microsoft.com/office/drawing/2014/main" id="{E67870E3-6CDF-4362-ADEF-9455AD573412}"/>
              </a:ext>
            </a:extLst>
          </p:cNvPr>
          <p:cNvSpPr>
            <a:spLocks noGrp="1"/>
          </p:cNvSpPr>
          <p:nvPr>
            <p:ph type="sldNum" sz="quarter" idx="12"/>
          </p:nvPr>
        </p:nvSpPr>
        <p:spPr/>
        <p:txBody>
          <a:bodyPr/>
          <a:lstStyle/>
          <a:p>
            <a:fld id="{B7C7DEAE-B1FF-4F0D-9790-23B38FF51CAA}" type="slidenum">
              <a:rPr lang="en-US" smtClean="0"/>
              <a:t>21</a:t>
            </a:fld>
            <a:endParaRPr lang="en-US" dirty="0"/>
          </a:p>
        </p:txBody>
      </p:sp>
    </p:spTree>
    <p:extLst>
      <p:ext uri="{BB962C8B-B14F-4D97-AF65-F5344CB8AC3E}">
        <p14:creationId xmlns:p14="http://schemas.microsoft.com/office/powerpoint/2010/main" val="2810835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pPr>
              <a:defRPr/>
            </a:pPr>
            <a:r>
              <a:rPr lang="en-US" sz="4000" dirty="0"/>
              <a:t>Moat Analysis</a:t>
            </a:r>
          </a:p>
        </p:txBody>
      </p:sp>
      <p:sp>
        <p:nvSpPr>
          <p:cNvPr id="10243" name="Rectangle 3"/>
          <p:cNvSpPr>
            <a:spLocks noGrp="1" noChangeArrowheads="1"/>
          </p:cNvSpPr>
          <p:nvPr>
            <p:ph type="body" idx="4294967295"/>
          </p:nvPr>
        </p:nvSpPr>
        <p:spPr>
          <a:xfrm>
            <a:off x="413869" y="1259549"/>
            <a:ext cx="8229600" cy="1864651"/>
          </a:xfrm>
          <a:prstGeom prst="rect">
            <a:avLst/>
          </a:prstGeom>
        </p:spPr>
        <p:txBody>
          <a:bodyPr>
            <a:normAutofit lnSpcReduction="10000"/>
          </a:bodyPr>
          <a:lstStyle/>
          <a:p>
            <a:pPr>
              <a:spcBef>
                <a:spcPts val="450"/>
              </a:spcBef>
            </a:pPr>
            <a:r>
              <a:rPr lang="en-US" altLang="en-US" sz="2800" dirty="0"/>
              <a:t>The potential of wide moat stocks are intriguing. </a:t>
            </a:r>
          </a:p>
          <a:p>
            <a:pPr>
              <a:spcBef>
                <a:spcPts val="450"/>
              </a:spcBef>
            </a:pPr>
            <a:r>
              <a:rPr lang="en-US" altLang="en-US" sz="2800" dirty="0"/>
              <a:t>Wide moat stocks should have higher margins over a longer timeframe. </a:t>
            </a:r>
          </a:p>
          <a:p>
            <a:pPr>
              <a:spcBef>
                <a:spcPts val="450"/>
              </a:spcBef>
            </a:pPr>
            <a:r>
              <a:rPr lang="en-US" altLang="en-US" sz="2800" dirty="0"/>
              <a:t>Why? Sustainable competitive advantage.</a:t>
            </a:r>
          </a:p>
        </p:txBody>
      </p:sp>
      <p:sp>
        <p:nvSpPr>
          <p:cNvPr id="11" name="Rectangle 10"/>
          <p:cNvSpPr/>
          <p:nvPr/>
        </p:nvSpPr>
        <p:spPr>
          <a:xfrm>
            <a:off x="4419600" y="5867839"/>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13" name="Rectangle 3"/>
          <p:cNvSpPr txBox="1">
            <a:spLocks noChangeArrowheads="1"/>
          </p:cNvSpPr>
          <p:nvPr/>
        </p:nvSpPr>
        <p:spPr bwMode="auto">
          <a:xfrm>
            <a:off x="762000" y="5982139"/>
            <a:ext cx="3124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900" kern="0" dirty="0"/>
              <a:t>Source: Morningstar Magazine, August / September 2017.</a:t>
            </a:r>
          </a:p>
          <a:p>
            <a:pPr marL="0" indent="0">
              <a:buNone/>
              <a:defRPr/>
            </a:pPr>
            <a:endParaRPr lang="en-US" altLang="en-US" sz="600" kern="0" dirty="0"/>
          </a:p>
        </p:txBody>
      </p:sp>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5415997"/>
            <a:ext cx="649287"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2"/>
          <p:cNvPicPr>
            <a:picLocks noChangeAspect="1" noChangeArrowheads="1"/>
          </p:cNvPicPr>
          <p:nvPr/>
        </p:nvPicPr>
        <p:blipFill>
          <a:blip r:embed="rId4">
            <a:extLst>
              <a:ext uri="{28A0092B-C50C-407E-A947-70E740481C1C}">
                <a14:useLocalDpi xmlns:a14="http://schemas.microsoft.com/office/drawing/2010/main" val="0"/>
              </a:ext>
            </a:extLst>
          </a:blip>
          <a:srcRect l="21950" t="52551" r="41660" b="34076"/>
          <a:stretch>
            <a:fillRect/>
          </a:stretch>
        </p:blipFill>
        <p:spPr bwMode="auto">
          <a:xfrm>
            <a:off x="990600" y="3015258"/>
            <a:ext cx="7386638" cy="285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63686" y="5290981"/>
            <a:ext cx="5024438" cy="4226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 name="5-Point Star 1"/>
          <p:cNvSpPr/>
          <p:nvPr/>
        </p:nvSpPr>
        <p:spPr>
          <a:xfrm>
            <a:off x="8521741" y="4057650"/>
            <a:ext cx="457200" cy="3429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5-Point Star 11"/>
          <p:cNvSpPr/>
          <p:nvPr/>
        </p:nvSpPr>
        <p:spPr>
          <a:xfrm>
            <a:off x="8486306" y="4702374"/>
            <a:ext cx="533400" cy="3429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3380281" y="4069854"/>
            <a:ext cx="5037779" cy="3702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Rectangle 14"/>
          <p:cNvSpPr/>
          <p:nvPr/>
        </p:nvSpPr>
        <p:spPr>
          <a:xfrm>
            <a:off x="3363686" y="4702373"/>
            <a:ext cx="5035324" cy="34290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7" name="4-Point Star 16"/>
          <p:cNvSpPr/>
          <p:nvPr/>
        </p:nvSpPr>
        <p:spPr>
          <a:xfrm>
            <a:off x="8629650" y="6521344"/>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609225" y="4076700"/>
            <a:ext cx="685800" cy="356592"/>
          </a:xfrm>
          <a:prstGeom prst="ellipse">
            <a:avLst/>
          </a:prstGeom>
          <a:noFill/>
          <a:ln w="57150">
            <a:solidFill>
              <a:srgbClr val="49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4">
            <a:extLst>
              <a:ext uri="{FF2B5EF4-FFF2-40B4-BE49-F238E27FC236}">
                <a16:creationId xmlns:a16="http://schemas.microsoft.com/office/drawing/2014/main" id="{4E50D8D9-8E0D-41BF-AE72-E2D03A9F38BF}"/>
              </a:ext>
            </a:extLst>
          </p:cNvPr>
          <p:cNvSpPr>
            <a:spLocks noGrp="1"/>
          </p:cNvSpPr>
          <p:nvPr>
            <p:ph type="sldNum" sz="quarter" idx="12"/>
          </p:nvPr>
        </p:nvSpPr>
        <p:spPr/>
        <p:txBody>
          <a:bodyPr/>
          <a:lstStyle/>
          <a:p>
            <a:fld id="{B7C7DEAE-B1FF-4F0D-9790-23B38FF51CAA}" type="slidenum">
              <a:rPr lang="en-US" smtClean="0"/>
              <a:t>22</a:t>
            </a:fld>
            <a:endParaRPr lang="en-US" dirty="0"/>
          </a:p>
        </p:txBody>
      </p:sp>
    </p:spTree>
    <p:extLst>
      <p:ext uri="{BB962C8B-B14F-4D97-AF65-F5344CB8AC3E}">
        <p14:creationId xmlns:p14="http://schemas.microsoft.com/office/powerpoint/2010/main" val="13518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17"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l="17789" t="76920" r="16132" b="7292"/>
          <a:stretch>
            <a:fillRect/>
          </a:stretch>
        </p:blipFill>
        <p:spPr bwMode="auto">
          <a:xfrm>
            <a:off x="309735" y="4135622"/>
            <a:ext cx="8597900" cy="189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a:xfrm>
            <a:off x="228600" y="320494"/>
            <a:ext cx="8534400" cy="857250"/>
          </a:xfrm>
          <a:prstGeom prst="rect">
            <a:avLst/>
          </a:prstGeom>
        </p:spPr>
        <p:txBody>
          <a:bodyPr>
            <a:no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defRPr/>
            </a:pPr>
            <a:r>
              <a:rPr lang="en-US" sz="3600" kern="0" dirty="0">
                <a:solidFill>
                  <a:srgbClr val="1B3F6E"/>
                </a:solidFill>
                <a:effectLst/>
              </a:rPr>
              <a:t>Evaluating Management SSG Style – </a:t>
            </a:r>
          </a:p>
          <a:p>
            <a:pPr>
              <a:defRPr/>
            </a:pPr>
            <a:r>
              <a:rPr lang="en-US" sz="3600" kern="0" dirty="0">
                <a:solidFill>
                  <a:srgbClr val="1B3F6E"/>
                </a:solidFill>
                <a:effectLst/>
              </a:rPr>
              <a:t>Narrow vs Wide Economic Moat</a:t>
            </a:r>
          </a:p>
        </p:txBody>
      </p:sp>
      <p:pic>
        <p:nvPicPr>
          <p:cNvPr id="922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17683" t="77821" r="16232" b="7776"/>
          <a:stretch/>
        </p:blipFill>
        <p:spPr bwMode="auto">
          <a:xfrm>
            <a:off x="318905" y="1905001"/>
            <a:ext cx="8597900" cy="1928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72416" y="1824888"/>
            <a:ext cx="1123384" cy="300082"/>
          </a:xfrm>
          <a:prstGeom prst="rect">
            <a:avLst/>
          </a:prstGeom>
        </p:spPr>
        <p:txBody>
          <a:bodyPr wrap="none">
            <a:spAutoFit/>
          </a:bodyPr>
          <a:lstStyle/>
          <a:p>
            <a:r>
              <a:rPr lang="en-US" sz="1350" b="1" dirty="0">
                <a:solidFill>
                  <a:srgbClr val="013B6E"/>
                </a:solidFill>
                <a:effectLst>
                  <a:outerShdw blurRad="38100" dist="38100" dir="2700000" algn="tl">
                    <a:srgbClr val="000000">
                      <a:alpha val="43137"/>
                    </a:srgbClr>
                  </a:outerShdw>
                </a:effectLst>
              </a:rPr>
              <a:t>Narrow Moat</a:t>
            </a:r>
          </a:p>
        </p:txBody>
      </p:sp>
      <p:sp>
        <p:nvSpPr>
          <p:cNvPr id="9" name="Rectangle 8"/>
          <p:cNvSpPr/>
          <p:nvPr/>
        </p:nvSpPr>
        <p:spPr>
          <a:xfrm>
            <a:off x="3605069" y="4135622"/>
            <a:ext cx="966931" cy="300082"/>
          </a:xfrm>
          <a:prstGeom prst="rect">
            <a:avLst/>
          </a:prstGeom>
        </p:spPr>
        <p:txBody>
          <a:bodyPr wrap="none">
            <a:spAutoFit/>
          </a:bodyPr>
          <a:lstStyle/>
          <a:p>
            <a:r>
              <a:rPr lang="en-US" sz="1350" b="1" dirty="0">
                <a:solidFill>
                  <a:srgbClr val="013B6E"/>
                </a:solidFill>
                <a:effectLst>
                  <a:outerShdw blurRad="38100" dist="38100" dir="2700000" algn="tl">
                    <a:srgbClr val="000000">
                      <a:alpha val="43137"/>
                    </a:srgbClr>
                  </a:outerShdw>
                </a:effectLst>
              </a:rPr>
              <a:t>Wide Moat</a:t>
            </a:r>
          </a:p>
        </p:txBody>
      </p:sp>
      <p:sp>
        <p:nvSpPr>
          <p:cNvPr id="10" name="Rectangle 9"/>
          <p:cNvSpPr/>
          <p:nvPr/>
        </p:nvSpPr>
        <p:spPr>
          <a:xfrm>
            <a:off x="4495800" y="6028438"/>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2" name="Slide Number Placeholder 1">
            <a:extLst>
              <a:ext uri="{FF2B5EF4-FFF2-40B4-BE49-F238E27FC236}">
                <a16:creationId xmlns:a16="http://schemas.microsoft.com/office/drawing/2014/main" id="{51E046FC-8741-4610-BBF9-C032564C7F17}"/>
              </a:ext>
            </a:extLst>
          </p:cNvPr>
          <p:cNvSpPr>
            <a:spLocks noGrp="1"/>
          </p:cNvSpPr>
          <p:nvPr>
            <p:ph type="sldNum" sz="quarter" idx="12"/>
          </p:nvPr>
        </p:nvSpPr>
        <p:spPr/>
        <p:txBody>
          <a:bodyPr/>
          <a:lstStyle/>
          <a:p>
            <a:fld id="{7629C0AC-96BF-4C54-8680-5A640F316E85}" type="slidenum">
              <a:rPr lang="en-US" smtClean="0"/>
              <a:t>23</a:t>
            </a:fld>
            <a:endParaRPr lang="en-US" dirty="0"/>
          </a:p>
        </p:txBody>
      </p:sp>
      <p:pic>
        <p:nvPicPr>
          <p:cNvPr id="3" name="Picture 2">
            <a:extLst>
              <a:ext uri="{FF2B5EF4-FFF2-40B4-BE49-F238E27FC236}">
                <a16:creationId xmlns:a16="http://schemas.microsoft.com/office/drawing/2014/main" id="{027540F1-AAB5-8B1F-16C0-7E58526B1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890" y="2763390"/>
            <a:ext cx="649287"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65B9E4D0-437C-D67D-D426-49FE7E68BF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029200"/>
            <a:ext cx="649287"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FA4F1808-1836-3E01-62AF-8039F5E631FE}"/>
              </a:ext>
            </a:extLst>
          </p:cNvPr>
          <p:cNvSpPr/>
          <p:nvPr/>
        </p:nvSpPr>
        <p:spPr>
          <a:xfrm>
            <a:off x="4419600" y="2438400"/>
            <a:ext cx="3124200" cy="83820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EB6A44-E67F-DD72-41EE-E921F8769466}"/>
              </a:ext>
            </a:extLst>
          </p:cNvPr>
          <p:cNvSpPr/>
          <p:nvPr/>
        </p:nvSpPr>
        <p:spPr>
          <a:xfrm>
            <a:off x="4386262" y="4662930"/>
            <a:ext cx="3124200" cy="838200"/>
          </a:xfrm>
          <a:prstGeom prst="rect">
            <a:avLst/>
          </a:prstGeom>
          <a:no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6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Autofit/>
          </a:bodyPr>
          <a:lstStyle/>
          <a:p>
            <a:pPr>
              <a:defRPr/>
            </a:pPr>
            <a:r>
              <a:rPr lang="en-US" sz="3200" dirty="0"/>
              <a:t>If You Want to Learn More on Economic Moats?</a:t>
            </a:r>
          </a:p>
        </p:txBody>
      </p:sp>
      <p:sp>
        <p:nvSpPr>
          <p:cNvPr id="12" name="Rectangle 2"/>
          <p:cNvSpPr txBox="1">
            <a:spLocks noChangeArrowheads="1"/>
          </p:cNvSpPr>
          <p:nvPr/>
        </p:nvSpPr>
        <p:spPr bwMode="auto">
          <a:xfrm>
            <a:off x="5486400" y="5985419"/>
            <a:ext cx="37338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900" i="1" kern="0" dirty="0">
                <a:solidFill>
                  <a:srgbClr val="000000"/>
                </a:solidFill>
                <a:latin typeface="Arial"/>
              </a:rPr>
              <a:t>Securities are for educational purposes only</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8934"/>
            <a:ext cx="3385438" cy="425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90600"/>
            <a:ext cx="325614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5477588"/>
            <a:ext cx="6705600" cy="507831"/>
          </a:xfrm>
          <a:prstGeom prst="rect">
            <a:avLst/>
          </a:prstGeom>
        </p:spPr>
        <p:txBody>
          <a:bodyPr wrap="square">
            <a:spAutoFit/>
          </a:bodyPr>
          <a:lstStyle/>
          <a:p>
            <a:pPr algn="ctr">
              <a:spcBef>
                <a:spcPts val="1350"/>
              </a:spcBef>
            </a:pPr>
            <a:r>
              <a:rPr lang="en-US" altLang="en-US" sz="1350" dirty="0">
                <a:solidFill>
                  <a:srgbClr val="000000"/>
                </a:solidFill>
              </a:rPr>
              <a:t>To obtain economic moat information – online libraries that subscribe to Morningstar or available from Schwab.</a:t>
            </a:r>
          </a:p>
        </p:txBody>
      </p:sp>
      <p:sp>
        <p:nvSpPr>
          <p:cNvPr id="3" name="Slide Number Placeholder 2">
            <a:extLst>
              <a:ext uri="{FF2B5EF4-FFF2-40B4-BE49-F238E27FC236}">
                <a16:creationId xmlns:a16="http://schemas.microsoft.com/office/drawing/2014/main" id="{DAF4B1DD-4A75-4828-AAD6-CDC3C9240435}"/>
              </a:ext>
            </a:extLst>
          </p:cNvPr>
          <p:cNvSpPr>
            <a:spLocks noGrp="1"/>
          </p:cNvSpPr>
          <p:nvPr>
            <p:ph type="sldNum" sz="quarter" idx="12"/>
          </p:nvPr>
        </p:nvSpPr>
        <p:spPr/>
        <p:txBody>
          <a:bodyPr/>
          <a:lstStyle/>
          <a:p>
            <a:fld id="{B7C7DEAE-B1FF-4F0D-9790-23B38FF51CAA}" type="slidenum">
              <a:rPr lang="en-US" smtClean="0"/>
              <a:t>24</a:t>
            </a:fld>
            <a:endParaRPr lang="en-US" dirty="0"/>
          </a:p>
        </p:txBody>
      </p:sp>
    </p:spTree>
    <p:extLst>
      <p:ext uri="{BB962C8B-B14F-4D97-AF65-F5344CB8AC3E}">
        <p14:creationId xmlns:p14="http://schemas.microsoft.com/office/powerpoint/2010/main" val="1675465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04800" y="720700"/>
            <a:ext cx="8534400" cy="736997"/>
          </a:xfrm>
        </p:spPr>
        <p:txBody>
          <a:bodyPr>
            <a:normAutofit/>
          </a:bodyPr>
          <a:lstStyle/>
          <a:p>
            <a:pPr>
              <a:defRPr/>
            </a:pPr>
            <a:r>
              <a:rPr lang="en-US" dirty="0"/>
              <a:t>Question Time</a:t>
            </a:r>
          </a:p>
        </p:txBody>
      </p:sp>
      <p:pic>
        <p:nvPicPr>
          <p:cNvPr id="2052"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6150" y="1885950"/>
            <a:ext cx="2436019" cy="35433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0330FE5-F329-4845-8F22-194A147D3C32}"/>
              </a:ext>
            </a:extLst>
          </p:cNvPr>
          <p:cNvSpPr>
            <a:spLocks noGrp="1"/>
          </p:cNvSpPr>
          <p:nvPr>
            <p:ph type="sldNum" sz="quarter" idx="12"/>
          </p:nvPr>
        </p:nvSpPr>
        <p:spPr/>
        <p:txBody>
          <a:bodyPr/>
          <a:lstStyle/>
          <a:p>
            <a:fld id="{B7C7DEAE-B1FF-4F0D-9790-23B38FF51CAA}" type="slidenum">
              <a:rPr lang="en-US" smtClean="0"/>
              <a:t>25</a:t>
            </a:fld>
            <a:endParaRPr lang="en-US" dirty="0"/>
          </a:p>
        </p:txBody>
      </p:sp>
    </p:spTree>
    <p:extLst>
      <p:ext uri="{BB962C8B-B14F-4D97-AF65-F5344CB8AC3E}">
        <p14:creationId xmlns:p14="http://schemas.microsoft.com/office/powerpoint/2010/main" val="2578497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sz="4000" dirty="0"/>
              <a:t>The Trimming Evolution</a:t>
            </a:r>
          </a:p>
        </p:txBody>
      </p:sp>
      <p:sp>
        <p:nvSpPr>
          <p:cNvPr id="3075" name="Rectangle 3"/>
          <p:cNvSpPr>
            <a:spLocks noGrp="1" noChangeArrowheads="1"/>
          </p:cNvSpPr>
          <p:nvPr>
            <p:ph type="body" idx="4294967295"/>
          </p:nvPr>
        </p:nvSpPr>
        <p:spPr>
          <a:xfrm>
            <a:off x="523891" y="1882266"/>
            <a:ext cx="4826000" cy="4152899"/>
          </a:xfrm>
          <a:prstGeom prst="rect">
            <a:avLst/>
          </a:prstGeom>
        </p:spPr>
        <p:txBody>
          <a:bodyPr>
            <a:normAutofit fontScale="92500" lnSpcReduction="20000"/>
          </a:bodyPr>
          <a:lstStyle/>
          <a:p>
            <a:r>
              <a:rPr lang="en-US" altLang="en-US" sz="2700" dirty="0"/>
              <a:t>I’ve been using a trimming policy since 1990.  </a:t>
            </a:r>
          </a:p>
          <a:p>
            <a:r>
              <a:rPr lang="en-US" altLang="en-US" sz="2700" dirty="0"/>
              <a:t>Theory - stocks don’t move in a straight line. </a:t>
            </a:r>
          </a:p>
          <a:p>
            <a:r>
              <a:rPr lang="en-US" altLang="en-US" sz="2700" dirty="0"/>
              <a:t>Learned this with my first club.  </a:t>
            </a:r>
          </a:p>
          <a:p>
            <a:r>
              <a:rPr lang="en-US" altLang="en-US" sz="2700" dirty="0"/>
              <a:t>Managing risk is the goal.  Concern about position size.</a:t>
            </a:r>
          </a:p>
          <a:p>
            <a:r>
              <a:rPr lang="en-US" altLang="en-US" sz="2700" dirty="0"/>
              <a:t>Buy more when cheap?</a:t>
            </a:r>
          </a:p>
          <a:p>
            <a:r>
              <a:rPr lang="en-US" altLang="en-US" sz="2700" dirty="0"/>
              <a:t>Is this a wide moat stock?</a:t>
            </a:r>
          </a:p>
          <a:p>
            <a:r>
              <a:rPr lang="en-US" altLang="en-US" sz="2700" dirty="0"/>
              <a:t>Again, trimming is for handling winners.</a:t>
            </a:r>
          </a:p>
          <a:p>
            <a:endParaRPr lang="en-US" altLang="en-US" sz="2700" dirty="0"/>
          </a:p>
          <a:p>
            <a:pPr lvl="1"/>
            <a:endParaRPr lang="en-US" altLang="en-US" sz="2475"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952"/>
          <a:stretch/>
        </p:blipFill>
        <p:spPr bwMode="auto">
          <a:xfrm>
            <a:off x="5410468" y="1295400"/>
            <a:ext cx="3629230" cy="423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019801" y="2653099"/>
            <a:ext cx="580608" cy="300082"/>
          </a:xfrm>
          <a:prstGeom prst="rect">
            <a:avLst/>
          </a:prstGeom>
        </p:spPr>
        <p:txBody>
          <a:bodyPr wrap="none">
            <a:spAutoFit/>
          </a:bodyPr>
          <a:lstStyle/>
          <a:p>
            <a:r>
              <a:rPr lang="en-US" sz="1350" dirty="0"/>
              <a:t>SBUX</a:t>
            </a:r>
          </a:p>
        </p:txBody>
      </p:sp>
      <p:sp>
        <p:nvSpPr>
          <p:cNvPr id="8" name="Oval 7"/>
          <p:cNvSpPr/>
          <p:nvPr/>
        </p:nvSpPr>
        <p:spPr>
          <a:xfrm>
            <a:off x="7136911" y="2854355"/>
            <a:ext cx="838200" cy="642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8262075" y="1960207"/>
            <a:ext cx="838200" cy="523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7570298" y="3729533"/>
            <a:ext cx="838200" cy="523394"/>
          </a:xfrm>
          <a:prstGeom prst="ellipse">
            <a:avLst/>
          </a:prstGeom>
          <a:noFill/>
          <a:ln w="57150">
            <a:solidFill>
              <a:srgbClr val="49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4343400" y="5908207"/>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12" name="4-Point Star 11"/>
          <p:cNvSpPr/>
          <p:nvPr/>
        </p:nvSpPr>
        <p:spPr>
          <a:xfrm>
            <a:off x="8582498" y="64770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id="{5FA2F2AF-8939-42CB-9BA8-F78DED5E48CD}"/>
              </a:ext>
            </a:extLst>
          </p:cNvPr>
          <p:cNvSpPr>
            <a:spLocks noGrp="1"/>
          </p:cNvSpPr>
          <p:nvPr>
            <p:ph type="sldNum" sz="quarter" idx="12"/>
          </p:nvPr>
        </p:nvSpPr>
        <p:spPr/>
        <p:txBody>
          <a:bodyPr/>
          <a:lstStyle/>
          <a:p>
            <a:fld id="{B7C7DEAE-B1FF-4F0D-9790-23B38FF51CAA}" type="slidenum">
              <a:rPr lang="en-US" smtClean="0"/>
              <a:t>26</a:t>
            </a:fld>
            <a:endParaRPr lang="en-US" dirty="0"/>
          </a:p>
        </p:txBody>
      </p:sp>
    </p:spTree>
    <p:extLst>
      <p:ext uri="{BB962C8B-B14F-4D97-AF65-F5344CB8AC3E}">
        <p14:creationId xmlns:p14="http://schemas.microsoft.com/office/powerpoint/2010/main" val="374365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85800" y="561976"/>
            <a:ext cx="7886700" cy="628650"/>
          </a:xfrm>
        </p:spPr>
        <p:txBody>
          <a:bodyPr>
            <a:noAutofit/>
          </a:bodyPr>
          <a:lstStyle/>
          <a:p>
            <a:pPr>
              <a:defRPr/>
            </a:pPr>
            <a:r>
              <a:rPr lang="en-US" sz="4000" dirty="0"/>
              <a:t>Mechanical or Manual Process </a:t>
            </a:r>
          </a:p>
        </p:txBody>
      </p:sp>
      <p:sp>
        <p:nvSpPr>
          <p:cNvPr id="3075" name="Rectangle 3"/>
          <p:cNvSpPr>
            <a:spLocks noGrp="1" noChangeArrowheads="1"/>
          </p:cNvSpPr>
          <p:nvPr>
            <p:ph type="body" idx="4294967295"/>
          </p:nvPr>
        </p:nvSpPr>
        <p:spPr>
          <a:xfrm>
            <a:off x="533400" y="1752600"/>
            <a:ext cx="8234075" cy="4381499"/>
          </a:xfrm>
          <a:prstGeom prst="rect">
            <a:avLst/>
          </a:prstGeom>
        </p:spPr>
        <p:txBody>
          <a:bodyPr>
            <a:normAutofit/>
          </a:bodyPr>
          <a:lstStyle/>
          <a:p>
            <a:r>
              <a:rPr lang="en-US" altLang="en-US" sz="2800" dirty="0"/>
              <a:t>Manual, you select your levers each time.</a:t>
            </a:r>
          </a:p>
          <a:p>
            <a:r>
              <a:rPr lang="en-US" altLang="en-US" sz="2800" dirty="0"/>
              <a:t>Since my goal is managing risk, I focus on portfolio weight and capital gain. </a:t>
            </a:r>
          </a:p>
          <a:p>
            <a:r>
              <a:rPr lang="en-US" altLang="en-US" sz="2800" dirty="0"/>
              <a:t>The bigger the weight, the more often I want to trim.</a:t>
            </a:r>
          </a:p>
          <a:p>
            <a:r>
              <a:rPr lang="en-US" altLang="en-US" sz="2800" dirty="0"/>
              <a:t>How much to trim is your choice – it could be: </a:t>
            </a:r>
          </a:p>
          <a:p>
            <a:pPr marL="0" indent="0">
              <a:buNone/>
            </a:pPr>
            <a:r>
              <a:rPr lang="en-US" altLang="en-US" sz="2800" dirty="0"/>
              <a:t>   5%, 10%, 15%, 20%, 25% or more?  </a:t>
            </a:r>
          </a:p>
          <a:p>
            <a:pPr marL="0" indent="0">
              <a:buNone/>
            </a:pPr>
            <a:r>
              <a:rPr lang="en-US" altLang="en-US" sz="2800" i="1" dirty="0"/>
              <a:t>     </a:t>
            </a:r>
            <a:r>
              <a:rPr lang="en-US" altLang="en-US" sz="2800" b="1" i="1" u="sng" dirty="0"/>
              <a:t>I have typically used 10% or 20%.</a:t>
            </a:r>
          </a:p>
          <a:p>
            <a:r>
              <a:rPr lang="en-US" altLang="en-US" sz="2800" b="1" dirty="0"/>
              <a:t>I prefer mechanical, then discuss in club.</a:t>
            </a:r>
          </a:p>
          <a:p>
            <a:pPr lvl="1"/>
            <a:endParaRPr lang="en-US" altLang="en-US" sz="2475" dirty="0"/>
          </a:p>
        </p:txBody>
      </p:sp>
      <p:sp>
        <p:nvSpPr>
          <p:cNvPr id="2" name="Slide Number Placeholder 1">
            <a:extLst>
              <a:ext uri="{FF2B5EF4-FFF2-40B4-BE49-F238E27FC236}">
                <a16:creationId xmlns:a16="http://schemas.microsoft.com/office/drawing/2014/main" id="{12703C9E-60F0-4192-90EC-7F9B898FF181}"/>
              </a:ext>
            </a:extLst>
          </p:cNvPr>
          <p:cNvSpPr>
            <a:spLocks noGrp="1"/>
          </p:cNvSpPr>
          <p:nvPr>
            <p:ph type="sldNum" sz="quarter" idx="12"/>
          </p:nvPr>
        </p:nvSpPr>
        <p:spPr/>
        <p:txBody>
          <a:bodyPr/>
          <a:lstStyle/>
          <a:p>
            <a:fld id="{B7C7DEAE-B1FF-4F0D-9790-23B38FF51CAA}" type="slidenum">
              <a:rPr lang="en-US" smtClean="0"/>
              <a:t>27</a:t>
            </a:fld>
            <a:endParaRPr lang="en-US" dirty="0"/>
          </a:p>
        </p:txBody>
      </p:sp>
    </p:spTree>
    <p:extLst>
      <p:ext uri="{BB962C8B-B14F-4D97-AF65-F5344CB8AC3E}">
        <p14:creationId xmlns:p14="http://schemas.microsoft.com/office/powerpoint/2010/main" val="1295258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66651" y="609600"/>
            <a:ext cx="7886700" cy="628650"/>
          </a:xfrm>
        </p:spPr>
        <p:txBody>
          <a:bodyPr>
            <a:noAutofit/>
          </a:bodyPr>
          <a:lstStyle/>
          <a:p>
            <a:pPr>
              <a:defRPr/>
            </a:pPr>
            <a:r>
              <a:rPr lang="en-US" sz="4000" dirty="0"/>
              <a:t>Mechanical Trim Example</a:t>
            </a:r>
          </a:p>
        </p:txBody>
      </p:sp>
      <p:sp>
        <p:nvSpPr>
          <p:cNvPr id="3075" name="Rectangle 3"/>
          <p:cNvSpPr>
            <a:spLocks noGrp="1" noChangeArrowheads="1"/>
          </p:cNvSpPr>
          <p:nvPr>
            <p:ph type="body" idx="4294967295"/>
          </p:nvPr>
        </p:nvSpPr>
        <p:spPr>
          <a:xfrm>
            <a:off x="596900" y="1556636"/>
            <a:ext cx="7950200" cy="5154826"/>
          </a:xfrm>
          <a:prstGeom prst="rect">
            <a:avLst/>
          </a:prstGeom>
        </p:spPr>
        <p:txBody>
          <a:bodyPr>
            <a:normAutofit/>
          </a:bodyPr>
          <a:lstStyle/>
          <a:p>
            <a:r>
              <a:rPr lang="en-US" altLang="en-US" sz="2700" dirty="0"/>
              <a:t>I am </a:t>
            </a:r>
            <a:r>
              <a:rPr lang="en-US" altLang="en-US" sz="2700" b="1" dirty="0"/>
              <a:t>willing </a:t>
            </a:r>
            <a:r>
              <a:rPr lang="en-US" altLang="en-US" sz="2700" dirty="0"/>
              <a:t>to trim when a position size is greater than 2x the average portfolio weight.  </a:t>
            </a:r>
            <a:r>
              <a:rPr lang="en-US" altLang="en-US" sz="2700" b="1" dirty="0"/>
              <a:t>Assuming I don’t want to just sell it all out.</a:t>
            </a:r>
          </a:p>
          <a:p>
            <a:endParaRPr lang="en-US" altLang="en-US" sz="1050" b="1" dirty="0"/>
          </a:p>
          <a:p>
            <a:pPr marL="0" indent="0" algn="ctr">
              <a:buNone/>
            </a:pPr>
            <a:r>
              <a:rPr lang="en-US" altLang="en-US" sz="2700" dirty="0"/>
              <a:t>A 15-stock portfolio = 6.67% average weight</a:t>
            </a:r>
          </a:p>
          <a:p>
            <a:pPr marL="0" indent="0" algn="ctr">
              <a:buNone/>
            </a:pPr>
            <a:r>
              <a:rPr lang="en-US" altLang="en-US" sz="1725" dirty="0"/>
              <a:t>(100% portfolio weight/15 stocks)</a:t>
            </a:r>
          </a:p>
          <a:p>
            <a:pPr marL="0" indent="0" algn="ctr">
              <a:buNone/>
            </a:pPr>
            <a:r>
              <a:rPr lang="en-US" altLang="en-US" sz="2700" dirty="0"/>
              <a:t>2x Average Weight = 13.3%.</a:t>
            </a:r>
          </a:p>
          <a:p>
            <a:pPr marL="0" indent="0" algn="ctr">
              <a:buNone/>
            </a:pPr>
            <a:r>
              <a:rPr lang="en-US" altLang="en-US" sz="2700" dirty="0">
                <a:effectLst>
                  <a:outerShdw blurRad="38100" dist="38100" dir="2700000" algn="tl">
                    <a:srgbClr val="000000">
                      <a:alpha val="43137"/>
                    </a:srgbClr>
                  </a:outerShdw>
                </a:effectLst>
              </a:rPr>
              <a:t>Potentially </a:t>
            </a:r>
            <a:r>
              <a:rPr lang="en-US" altLang="en-US" sz="2700" b="1" dirty="0">
                <a:effectLst>
                  <a:outerShdw blurRad="38100" dist="38100" dir="2700000" algn="tl">
                    <a:srgbClr val="000000">
                      <a:alpha val="43137"/>
                    </a:srgbClr>
                  </a:outerShdw>
                </a:effectLst>
              </a:rPr>
              <a:t>TRIM</a:t>
            </a:r>
            <a:r>
              <a:rPr lang="en-US" altLang="en-US" sz="2700" dirty="0"/>
              <a:t> if the largest weight is above 13%.</a:t>
            </a:r>
          </a:p>
          <a:p>
            <a:endParaRPr lang="en-US" altLang="en-US" sz="975" dirty="0"/>
          </a:p>
          <a:p>
            <a:r>
              <a:rPr lang="en-US" altLang="en-US" sz="2700" dirty="0"/>
              <a:t>Remember, position weights in the portfolio are relative to the performance of all of the stocks in the portfolio.                   </a:t>
            </a:r>
            <a:r>
              <a:rPr lang="en-US" altLang="en-US" sz="2700" b="1" dirty="0"/>
              <a:t>Long term – this is key.</a:t>
            </a:r>
          </a:p>
        </p:txBody>
      </p:sp>
      <p:sp>
        <p:nvSpPr>
          <p:cNvPr id="2" name="Slide Number Placeholder 1">
            <a:extLst>
              <a:ext uri="{FF2B5EF4-FFF2-40B4-BE49-F238E27FC236}">
                <a16:creationId xmlns:a16="http://schemas.microsoft.com/office/drawing/2014/main" id="{A5845076-EFCC-4033-A059-753BF9DD42EB}"/>
              </a:ext>
            </a:extLst>
          </p:cNvPr>
          <p:cNvSpPr>
            <a:spLocks noGrp="1"/>
          </p:cNvSpPr>
          <p:nvPr>
            <p:ph type="sldNum" sz="quarter" idx="12"/>
          </p:nvPr>
        </p:nvSpPr>
        <p:spPr/>
        <p:txBody>
          <a:bodyPr/>
          <a:lstStyle/>
          <a:p>
            <a:fld id="{B7C7DEAE-B1FF-4F0D-9790-23B38FF51CAA}" type="slidenum">
              <a:rPr lang="en-US" smtClean="0"/>
              <a:t>28</a:t>
            </a:fld>
            <a:endParaRPr lang="en-US" dirty="0"/>
          </a:p>
        </p:txBody>
      </p:sp>
      <p:sp>
        <p:nvSpPr>
          <p:cNvPr id="3" name="Rectangle 2">
            <a:extLst>
              <a:ext uri="{FF2B5EF4-FFF2-40B4-BE49-F238E27FC236}">
                <a16:creationId xmlns:a16="http://schemas.microsoft.com/office/drawing/2014/main" id="{AEB28865-5EE7-DD8D-DCB8-87A9F773F707}"/>
              </a:ext>
            </a:extLst>
          </p:cNvPr>
          <p:cNvSpPr/>
          <p:nvPr/>
        </p:nvSpPr>
        <p:spPr>
          <a:xfrm>
            <a:off x="762000" y="3124200"/>
            <a:ext cx="7543800" cy="1828800"/>
          </a:xfrm>
          <a:prstGeom prst="rect">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58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85800" y="685800"/>
            <a:ext cx="7886700" cy="628650"/>
          </a:xfrm>
        </p:spPr>
        <p:txBody>
          <a:bodyPr>
            <a:noAutofit/>
          </a:bodyPr>
          <a:lstStyle/>
          <a:p>
            <a:pPr>
              <a:defRPr/>
            </a:pPr>
            <a:r>
              <a:rPr lang="en-US" sz="4000" dirty="0"/>
              <a:t>Combined Lever</a:t>
            </a:r>
          </a:p>
        </p:txBody>
      </p:sp>
      <p:sp>
        <p:nvSpPr>
          <p:cNvPr id="3075" name="Rectangle 3"/>
          <p:cNvSpPr>
            <a:spLocks noGrp="1" noChangeArrowheads="1"/>
          </p:cNvSpPr>
          <p:nvPr>
            <p:ph type="body" idx="4294967295"/>
          </p:nvPr>
        </p:nvSpPr>
        <p:spPr>
          <a:xfrm>
            <a:off x="533400" y="1676401"/>
            <a:ext cx="8153400" cy="4572000"/>
          </a:xfrm>
          <a:prstGeom prst="rect">
            <a:avLst/>
          </a:prstGeom>
        </p:spPr>
        <p:txBody>
          <a:bodyPr>
            <a:normAutofit fontScale="92500" lnSpcReduction="10000"/>
          </a:bodyPr>
          <a:lstStyle/>
          <a:p>
            <a:r>
              <a:rPr lang="en-US" altLang="en-US" sz="3000" dirty="0"/>
              <a:t>First lever is the stock’s portfolio weight greater than 2x average portfolio weight.</a:t>
            </a:r>
          </a:p>
          <a:p>
            <a:pPr marL="0" indent="0" algn="ctr">
              <a:buNone/>
            </a:pPr>
            <a:r>
              <a:rPr lang="en-US" altLang="en-US" sz="3000" b="1" u="sng" dirty="0"/>
              <a:t>AND</a:t>
            </a:r>
          </a:p>
          <a:p>
            <a:r>
              <a:rPr lang="en-US" altLang="en-US" sz="3000" dirty="0"/>
              <a:t>Second lever says the stock has a gain of at least 60%, or you would not trim.  </a:t>
            </a:r>
          </a:p>
          <a:p>
            <a:endParaRPr lang="en-US" altLang="en-US" sz="3000" dirty="0"/>
          </a:p>
          <a:p>
            <a:r>
              <a:rPr lang="en-US" altLang="en-US" sz="3000" dirty="0"/>
              <a:t>You could use any percent gain and </a:t>
            </a:r>
            <a:r>
              <a:rPr lang="en-US" altLang="en-US" sz="3000" u="sng" dirty="0"/>
              <a:t>easy to do in excel.</a:t>
            </a:r>
            <a:r>
              <a:rPr lang="en-US" altLang="en-US" sz="3000" dirty="0"/>
              <a:t> I selected 60%</a:t>
            </a:r>
          </a:p>
          <a:p>
            <a:endParaRPr lang="en-US" altLang="en-US" sz="3000" dirty="0"/>
          </a:p>
          <a:p>
            <a:pPr marL="0" indent="0" algn="ctr">
              <a:buNone/>
            </a:pPr>
            <a:r>
              <a:rPr lang="en-US" altLang="en-US" sz="3000" b="1" i="1" dirty="0"/>
              <a:t>Focus on wide moat stocks and hope to own forever. </a:t>
            </a:r>
            <a:endParaRPr lang="en-US" altLang="en-US" sz="3000" dirty="0"/>
          </a:p>
          <a:p>
            <a:pPr lvl="1"/>
            <a:endParaRPr lang="en-US" altLang="en-US" sz="2475" dirty="0"/>
          </a:p>
        </p:txBody>
      </p:sp>
      <p:sp>
        <p:nvSpPr>
          <p:cNvPr id="2" name="Slide Number Placeholder 1">
            <a:extLst>
              <a:ext uri="{FF2B5EF4-FFF2-40B4-BE49-F238E27FC236}">
                <a16:creationId xmlns:a16="http://schemas.microsoft.com/office/drawing/2014/main" id="{162E9256-26F0-47E1-8BE6-B8233D8E76B0}"/>
              </a:ext>
            </a:extLst>
          </p:cNvPr>
          <p:cNvSpPr>
            <a:spLocks noGrp="1"/>
          </p:cNvSpPr>
          <p:nvPr>
            <p:ph type="sldNum" sz="quarter" idx="12"/>
          </p:nvPr>
        </p:nvSpPr>
        <p:spPr/>
        <p:txBody>
          <a:bodyPr/>
          <a:lstStyle/>
          <a:p>
            <a:fld id="{B7C7DEAE-B1FF-4F0D-9790-23B38FF51CAA}" type="slidenum">
              <a:rPr lang="en-US" smtClean="0"/>
              <a:t>29</a:t>
            </a:fld>
            <a:endParaRPr lang="en-US" dirty="0"/>
          </a:p>
        </p:txBody>
      </p:sp>
    </p:spTree>
    <p:extLst>
      <p:ext uri="{BB962C8B-B14F-4D97-AF65-F5344CB8AC3E}">
        <p14:creationId xmlns:p14="http://schemas.microsoft.com/office/powerpoint/2010/main" val="251894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7" name="Rectangle 3"/>
          <p:cNvSpPr>
            <a:spLocks noGrp="1" noChangeArrowheads="1"/>
          </p:cNvSpPr>
          <p:nvPr>
            <p:ph idx="1"/>
          </p:nvPr>
        </p:nvSpPr>
        <p:spPr>
          <a:xfrm>
            <a:off x="628650" y="1586940"/>
            <a:ext cx="7886700" cy="5022298"/>
          </a:xfrm>
          <a:prstGeom prst="rect">
            <a:avLst/>
          </a:prstGeom>
        </p:spPr>
        <p:txBody>
          <a:bodyPr>
            <a:normAutofit/>
          </a:bodyPr>
          <a:lstStyle/>
          <a:p>
            <a:r>
              <a:rPr lang="en-US" altLang="en-US" sz="2700" dirty="0"/>
              <a:t>What is trimming?</a:t>
            </a:r>
          </a:p>
          <a:p>
            <a:r>
              <a:rPr lang="en-US" altLang="en-US" sz="2700" dirty="0"/>
              <a:t>If it is time to sell –what to do?</a:t>
            </a:r>
          </a:p>
          <a:p>
            <a:r>
              <a:rPr lang="en-US" altLang="en-US" sz="2700" dirty="0"/>
              <a:t>Some reasons why selling is tough.</a:t>
            </a:r>
          </a:p>
          <a:p>
            <a:r>
              <a:rPr lang="en-US" altLang="en-US" sz="2700" dirty="0"/>
              <a:t>Why trim versus sell?</a:t>
            </a:r>
          </a:p>
          <a:p>
            <a:pPr>
              <a:spcBef>
                <a:spcPts val="450"/>
              </a:spcBef>
            </a:pPr>
            <a:r>
              <a:rPr lang="en-US" altLang="en-US" sz="2700" dirty="0"/>
              <a:t>Economic moats – What are they?</a:t>
            </a:r>
          </a:p>
          <a:p>
            <a:pPr>
              <a:spcBef>
                <a:spcPts val="450"/>
              </a:spcBef>
            </a:pPr>
            <a:r>
              <a:rPr lang="en-US" altLang="en-US" sz="2700" dirty="0"/>
              <a:t>Guidelines to trim a holding.</a:t>
            </a:r>
          </a:p>
          <a:p>
            <a:pPr>
              <a:spcBef>
                <a:spcPts val="450"/>
              </a:spcBef>
            </a:pPr>
            <a:r>
              <a:rPr lang="en-US" altLang="en-US" sz="2700" dirty="0"/>
              <a:t>Holding a stock forever?</a:t>
            </a:r>
          </a:p>
          <a:p>
            <a:pPr>
              <a:spcBef>
                <a:spcPts val="450"/>
              </a:spcBef>
            </a:pPr>
            <a:r>
              <a:rPr lang="en-US" altLang="en-US" sz="2700" dirty="0"/>
              <a:t>Summary</a:t>
            </a:r>
          </a:p>
        </p:txBody>
      </p:sp>
      <p:sp>
        <p:nvSpPr>
          <p:cNvPr id="3" name="Slide Number Placeholder 2">
            <a:extLst>
              <a:ext uri="{FF2B5EF4-FFF2-40B4-BE49-F238E27FC236}">
                <a16:creationId xmlns:a16="http://schemas.microsoft.com/office/drawing/2014/main" id="{80FEAEA3-A34F-46E4-9735-B764BCDEECB8}"/>
              </a:ext>
            </a:extLst>
          </p:cNvPr>
          <p:cNvSpPr>
            <a:spLocks noGrp="1"/>
          </p:cNvSpPr>
          <p:nvPr>
            <p:ph type="sldNum" sz="quarter" idx="12"/>
          </p:nvPr>
        </p:nvSpPr>
        <p:spPr/>
        <p:txBody>
          <a:bodyPr/>
          <a:lstStyle/>
          <a:p>
            <a:fld id="{B7C7DEAE-B1FF-4F0D-9790-23B38FF51CAA}" type="slidenum">
              <a:rPr lang="en-US" smtClean="0"/>
              <a:t>3</a:t>
            </a:fld>
            <a:endParaRPr lang="en-US" dirty="0"/>
          </a:p>
        </p:txBody>
      </p:sp>
    </p:spTree>
    <p:extLst>
      <p:ext uri="{BB962C8B-B14F-4D97-AF65-F5344CB8AC3E}">
        <p14:creationId xmlns:p14="http://schemas.microsoft.com/office/powerpoint/2010/main" val="1797455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541627" y="361177"/>
            <a:ext cx="7886700" cy="628650"/>
          </a:xfrm>
        </p:spPr>
        <p:txBody>
          <a:bodyPr>
            <a:noAutofit/>
          </a:bodyPr>
          <a:lstStyle/>
          <a:p>
            <a:pPr>
              <a:defRPr/>
            </a:pPr>
            <a:r>
              <a:rPr lang="en-US" sz="4000" dirty="0"/>
              <a:t>The Excel Formula</a:t>
            </a:r>
          </a:p>
        </p:txBody>
      </p:sp>
      <p:sp>
        <p:nvSpPr>
          <p:cNvPr id="9" name="Rectangle 8"/>
          <p:cNvSpPr/>
          <p:nvPr/>
        </p:nvSpPr>
        <p:spPr>
          <a:xfrm>
            <a:off x="7843940" y="1787392"/>
            <a:ext cx="838201" cy="574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4724400" y="5962113"/>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77" y="1312710"/>
            <a:ext cx="8229599" cy="435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010399" y="1787392"/>
            <a:ext cx="838201" cy="3083624"/>
          </a:xfrm>
          <a:prstGeom prst="rect">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Down Arrow 28"/>
          <p:cNvSpPr/>
          <p:nvPr/>
        </p:nvSpPr>
        <p:spPr>
          <a:xfrm>
            <a:off x="7239000" y="1532845"/>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6259223" y="2522011"/>
            <a:ext cx="533400" cy="25717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a:solidFill>
                <a:srgbClr val="FF0000"/>
              </a:solidFill>
            </a:endParaRPr>
          </a:p>
        </p:txBody>
      </p:sp>
      <p:sp>
        <p:nvSpPr>
          <p:cNvPr id="34" name="Oval 33"/>
          <p:cNvSpPr/>
          <p:nvPr/>
        </p:nvSpPr>
        <p:spPr>
          <a:xfrm>
            <a:off x="6248400" y="3737853"/>
            <a:ext cx="533400" cy="257175"/>
          </a:xfrm>
          <a:prstGeom prst="ellipse">
            <a:avLst/>
          </a:prstGeom>
          <a:noFill/>
          <a:ln w="57150">
            <a:solidFill>
              <a:srgbClr val="49A94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a:solidFill>
                <a:srgbClr val="FF0000"/>
              </a:solidFill>
            </a:endParaRPr>
          </a:p>
        </p:txBody>
      </p:sp>
      <p:sp>
        <p:nvSpPr>
          <p:cNvPr id="35" name="Down Arrow 34"/>
          <p:cNvSpPr/>
          <p:nvPr/>
        </p:nvSpPr>
        <p:spPr>
          <a:xfrm rot="4429049">
            <a:off x="6214617" y="5068788"/>
            <a:ext cx="285750" cy="30480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6142523" y="4613841"/>
            <a:ext cx="783772" cy="257175"/>
          </a:xfrm>
          <a:prstGeom prst="ellipse">
            <a:avLst/>
          </a:prstGeom>
          <a:noFill/>
          <a:ln w="57150">
            <a:solidFill>
              <a:srgbClr val="00346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a:solidFill>
                <a:srgbClr val="FF0000"/>
              </a:solidFill>
            </a:endParaRPr>
          </a:p>
        </p:txBody>
      </p:sp>
      <p:sp>
        <p:nvSpPr>
          <p:cNvPr id="37" name="Oval 36"/>
          <p:cNvSpPr/>
          <p:nvPr/>
        </p:nvSpPr>
        <p:spPr>
          <a:xfrm>
            <a:off x="7926643" y="3429000"/>
            <a:ext cx="685800" cy="257175"/>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825">
              <a:solidFill>
                <a:srgbClr val="FF0000"/>
              </a:solidFill>
            </a:endParaRPr>
          </a:p>
        </p:txBody>
      </p:sp>
      <p:sp>
        <p:nvSpPr>
          <p:cNvPr id="39" name="Down Arrow 38"/>
          <p:cNvSpPr/>
          <p:nvPr/>
        </p:nvSpPr>
        <p:spPr>
          <a:xfrm>
            <a:off x="5486400" y="1477435"/>
            <a:ext cx="381000" cy="2286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4-Point Star 39"/>
          <p:cNvSpPr/>
          <p:nvPr/>
        </p:nvSpPr>
        <p:spPr>
          <a:xfrm>
            <a:off x="8572500" y="65151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304800" y="6051958"/>
            <a:ext cx="2874505" cy="219291"/>
          </a:xfrm>
          <a:prstGeom prst="rect">
            <a:avLst/>
          </a:prstGeom>
        </p:spPr>
        <p:txBody>
          <a:bodyPr wrap="none">
            <a:spAutoFit/>
          </a:bodyPr>
          <a:lstStyle/>
          <a:p>
            <a:r>
              <a:rPr lang="en-US" sz="825" dirty="0"/>
              <a:t>Source: Craig </a:t>
            </a:r>
            <a:r>
              <a:rPr lang="en-US" sz="825" dirty="0" err="1"/>
              <a:t>Braemer’s</a:t>
            </a:r>
            <a:r>
              <a:rPr lang="en-US" sz="825" dirty="0"/>
              <a:t> Bullpen Club Portfolio, 6/30/2021.</a:t>
            </a:r>
          </a:p>
        </p:txBody>
      </p:sp>
      <p:sp>
        <p:nvSpPr>
          <p:cNvPr id="2" name="Slide Number Placeholder 1">
            <a:extLst>
              <a:ext uri="{FF2B5EF4-FFF2-40B4-BE49-F238E27FC236}">
                <a16:creationId xmlns:a16="http://schemas.microsoft.com/office/drawing/2014/main" id="{991DAAC8-2E8D-4D8E-85E3-801EE2AF9FFD}"/>
              </a:ext>
            </a:extLst>
          </p:cNvPr>
          <p:cNvSpPr>
            <a:spLocks noGrp="1"/>
          </p:cNvSpPr>
          <p:nvPr>
            <p:ph type="sldNum" sz="quarter" idx="12"/>
          </p:nvPr>
        </p:nvSpPr>
        <p:spPr/>
        <p:txBody>
          <a:bodyPr/>
          <a:lstStyle/>
          <a:p>
            <a:fld id="{B7C7DEAE-B1FF-4F0D-9790-23B38FF51CAA}" type="slidenum">
              <a:rPr lang="en-US" smtClean="0"/>
              <a:t>30</a:t>
            </a:fld>
            <a:endParaRPr lang="en-US" dirty="0"/>
          </a:p>
        </p:txBody>
      </p:sp>
    </p:spTree>
    <p:extLst>
      <p:ext uri="{BB962C8B-B14F-4D97-AF65-F5344CB8AC3E}">
        <p14:creationId xmlns:p14="http://schemas.microsoft.com/office/powerpoint/2010/main" val="297796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8" grpId="0" animBg="1"/>
      <p:bldP spid="29" grpId="0" animBg="1"/>
      <p:bldP spid="32" grpId="0" animBg="1"/>
      <p:bldP spid="34" grpId="0" animBg="1"/>
      <p:bldP spid="35" grpId="0" animBg="1"/>
      <p:bldP spid="36" grpId="0" animBg="1"/>
      <p:bldP spid="37"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28650" y="533400"/>
            <a:ext cx="7886700" cy="628650"/>
          </a:xfrm>
        </p:spPr>
        <p:txBody>
          <a:bodyPr>
            <a:noAutofit/>
          </a:bodyPr>
          <a:lstStyle/>
          <a:p>
            <a:pPr>
              <a:defRPr/>
            </a:pPr>
            <a:r>
              <a:rPr lang="en-US" sz="4000" dirty="0"/>
              <a:t>The Formula </a:t>
            </a:r>
            <a:br>
              <a:rPr lang="en-US" sz="3200" dirty="0"/>
            </a:br>
            <a:r>
              <a:rPr lang="en-US" sz="3200" dirty="0"/>
              <a:t>Driven by Relative Weight and Performance</a:t>
            </a:r>
          </a:p>
        </p:txBody>
      </p:sp>
      <p:sp>
        <p:nvSpPr>
          <p:cNvPr id="2" name="Rectangle 1"/>
          <p:cNvSpPr/>
          <p:nvPr/>
        </p:nvSpPr>
        <p:spPr>
          <a:xfrm>
            <a:off x="431727" y="1913870"/>
            <a:ext cx="8229600" cy="4401205"/>
          </a:xfrm>
          <a:prstGeom prst="rect">
            <a:avLst/>
          </a:prstGeom>
        </p:spPr>
        <p:txBody>
          <a:bodyPr wrap="square">
            <a:spAutoFit/>
          </a:bodyPr>
          <a:lstStyle/>
          <a:p>
            <a:pPr algn="ctr"/>
            <a:r>
              <a:rPr lang="en-US" sz="2800" dirty="0"/>
              <a:t>=</a:t>
            </a:r>
            <a:r>
              <a:rPr lang="en-US" sz="2800" b="1" dirty="0"/>
              <a:t>IF</a:t>
            </a:r>
            <a:r>
              <a:rPr lang="en-US" sz="2800" dirty="0"/>
              <a:t>(current price&gt;Target Price, </a:t>
            </a:r>
            <a:r>
              <a:rPr lang="en-US" sz="2800" b="1" dirty="0"/>
              <a:t>IF</a:t>
            </a:r>
            <a:r>
              <a:rPr lang="en-US" sz="2800" dirty="0"/>
              <a:t>(% in Portfolio&gt; 2X Avg. portfolio weight, ”Yes”, ”Maybe”),”No”)</a:t>
            </a:r>
          </a:p>
          <a:p>
            <a:endParaRPr lang="en-US" sz="2800" dirty="0"/>
          </a:p>
          <a:p>
            <a:pPr marL="342900" indent="-342900">
              <a:buFont typeface="Arial" panose="020B0604020202020204" pitchFamily="34" charset="0"/>
              <a:buChar char="•"/>
            </a:pPr>
            <a:r>
              <a:rPr lang="en-US" sz="2800" dirty="0"/>
              <a:t>My definition of the target price = cost plus 60%. You could use a different number like 100% gain.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Issue with small positions - must grow to big weights prior to trimming.  Small positions don’t impact performance as much as large positions. Thus the formula isn’t going to sell these.</a:t>
            </a:r>
          </a:p>
        </p:txBody>
      </p:sp>
      <p:sp>
        <p:nvSpPr>
          <p:cNvPr id="3" name="Slide Number Placeholder 2">
            <a:extLst>
              <a:ext uri="{FF2B5EF4-FFF2-40B4-BE49-F238E27FC236}">
                <a16:creationId xmlns:a16="http://schemas.microsoft.com/office/drawing/2014/main" id="{39EE064B-E48F-470A-8CA3-08F3AB9E1082}"/>
              </a:ext>
            </a:extLst>
          </p:cNvPr>
          <p:cNvSpPr>
            <a:spLocks noGrp="1"/>
          </p:cNvSpPr>
          <p:nvPr>
            <p:ph type="sldNum" sz="quarter" idx="12"/>
          </p:nvPr>
        </p:nvSpPr>
        <p:spPr/>
        <p:txBody>
          <a:bodyPr/>
          <a:lstStyle/>
          <a:p>
            <a:fld id="{B7C7DEAE-B1FF-4F0D-9790-23B38FF51CAA}" type="slidenum">
              <a:rPr lang="en-US" smtClean="0"/>
              <a:t>31</a:t>
            </a:fld>
            <a:endParaRPr lang="en-US" dirty="0"/>
          </a:p>
        </p:txBody>
      </p:sp>
      <p:sp>
        <p:nvSpPr>
          <p:cNvPr id="4" name="Rectangle 3">
            <a:extLst>
              <a:ext uri="{FF2B5EF4-FFF2-40B4-BE49-F238E27FC236}">
                <a16:creationId xmlns:a16="http://schemas.microsoft.com/office/drawing/2014/main" id="{5D832BBC-FB3F-640B-7BAB-812E7B66A491}"/>
              </a:ext>
            </a:extLst>
          </p:cNvPr>
          <p:cNvSpPr/>
          <p:nvPr/>
        </p:nvSpPr>
        <p:spPr>
          <a:xfrm>
            <a:off x="304800" y="1828800"/>
            <a:ext cx="8210550" cy="1143000"/>
          </a:xfrm>
          <a:prstGeom prst="rect">
            <a:avLst/>
          </a:prstGeom>
          <a:noFill/>
          <a:ln w="571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577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19AC-6482-5C69-0625-2B10203DAF3C}"/>
              </a:ext>
            </a:extLst>
          </p:cNvPr>
          <p:cNvSpPr>
            <a:spLocks noGrp="1"/>
          </p:cNvSpPr>
          <p:nvPr>
            <p:ph type="title"/>
          </p:nvPr>
        </p:nvSpPr>
        <p:spPr/>
        <p:txBody>
          <a:bodyPr>
            <a:noAutofit/>
          </a:bodyPr>
          <a:lstStyle/>
          <a:p>
            <a:r>
              <a:rPr lang="en-US" sz="4000" dirty="0"/>
              <a:t>Example: Apple – Seven Trims + One Distribution vs Selling</a:t>
            </a:r>
          </a:p>
        </p:txBody>
      </p:sp>
      <p:sp>
        <p:nvSpPr>
          <p:cNvPr id="4" name="Slide Number Placeholder 3">
            <a:extLst>
              <a:ext uri="{FF2B5EF4-FFF2-40B4-BE49-F238E27FC236}">
                <a16:creationId xmlns:a16="http://schemas.microsoft.com/office/drawing/2014/main" id="{AC98013E-D244-DD0F-5CA8-91778EA6B2D8}"/>
              </a:ext>
            </a:extLst>
          </p:cNvPr>
          <p:cNvSpPr>
            <a:spLocks noGrp="1"/>
          </p:cNvSpPr>
          <p:nvPr>
            <p:ph type="sldNum" sz="quarter" idx="12"/>
          </p:nvPr>
        </p:nvSpPr>
        <p:spPr/>
        <p:txBody>
          <a:bodyPr/>
          <a:lstStyle/>
          <a:p>
            <a:fld id="{B7C7DEAE-B1FF-4F0D-9790-23B38FF51CAA}" type="slidenum">
              <a:rPr lang="en-US" smtClean="0"/>
              <a:t>32</a:t>
            </a:fld>
            <a:endParaRPr lang="en-US" dirty="0"/>
          </a:p>
        </p:txBody>
      </p:sp>
      <p:pic>
        <p:nvPicPr>
          <p:cNvPr id="6" name="Picture 5">
            <a:extLst>
              <a:ext uri="{FF2B5EF4-FFF2-40B4-BE49-F238E27FC236}">
                <a16:creationId xmlns:a16="http://schemas.microsoft.com/office/drawing/2014/main" id="{344100F3-83F6-4872-E107-02A0A0F42177}"/>
              </a:ext>
            </a:extLst>
          </p:cNvPr>
          <p:cNvPicPr>
            <a:picLocks noChangeAspect="1"/>
          </p:cNvPicPr>
          <p:nvPr/>
        </p:nvPicPr>
        <p:blipFill>
          <a:blip r:embed="rId2"/>
          <a:stretch>
            <a:fillRect/>
          </a:stretch>
        </p:blipFill>
        <p:spPr>
          <a:xfrm>
            <a:off x="503131" y="1743952"/>
            <a:ext cx="8060172" cy="4114800"/>
          </a:xfrm>
          <a:prstGeom prst="rect">
            <a:avLst/>
          </a:prstGeom>
        </p:spPr>
      </p:pic>
      <p:sp>
        <p:nvSpPr>
          <p:cNvPr id="7" name="Rectangle 6">
            <a:extLst>
              <a:ext uri="{FF2B5EF4-FFF2-40B4-BE49-F238E27FC236}">
                <a16:creationId xmlns:a16="http://schemas.microsoft.com/office/drawing/2014/main" id="{2C95BB65-8C80-543C-F757-16FF4A4CEB22}"/>
              </a:ext>
            </a:extLst>
          </p:cNvPr>
          <p:cNvSpPr/>
          <p:nvPr/>
        </p:nvSpPr>
        <p:spPr>
          <a:xfrm>
            <a:off x="4398874" y="5974422"/>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8" name="Rectangle 7">
            <a:extLst>
              <a:ext uri="{FF2B5EF4-FFF2-40B4-BE49-F238E27FC236}">
                <a16:creationId xmlns:a16="http://schemas.microsoft.com/office/drawing/2014/main" id="{59BB36AD-C218-8FD8-1577-780E1EA7548D}"/>
              </a:ext>
            </a:extLst>
          </p:cNvPr>
          <p:cNvSpPr/>
          <p:nvPr/>
        </p:nvSpPr>
        <p:spPr>
          <a:xfrm>
            <a:off x="304800" y="5954102"/>
            <a:ext cx="2175596" cy="219291"/>
          </a:xfrm>
          <a:prstGeom prst="rect">
            <a:avLst/>
          </a:prstGeom>
        </p:spPr>
        <p:txBody>
          <a:bodyPr wrap="none">
            <a:spAutoFit/>
          </a:bodyPr>
          <a:lstStyle/>
          <a:p>
            <a:r>
              <a:rPr lang="en-US" sz="825" dirty="0"/>
              <a:t>Source: </a:t>
            </a:r>
            <a:r>
              <a:rPr lang="en-US" sz="825" dirty="0" err="1"/>
              <a:t>harles</a:t>
            </a:r>
            <a:r>
              <a:rPr lang="en-US" sz="825" dirty="0"/>
              <a:t> Schwab pricing , 9/16/2025.</a:t>
            </a:r>
          </a:p>
        </p:txBody>
      </p:sp>
      <p:sp>
        <p:nvSpPr>
          <p:cNvPr id="42" name="Rectangle 41"/>
          <p:cNvSpPr/>
          <p:nvPr/>
        </p:nvSpPr>
        <p:spPr>
          <a:xfrm>
            <a:off x="3886200" y="1962050"/>
            <a:ext cx="2438400" cy="300082"/>
          </a:xfrm>
          <a:prstGeom prst="rect">
            <a:avLst/>
          </a:prstGeom>
        </p:spPr>
        <p:txBody>
          <a:bodyPr wrap="square">
            <a:spAutoFit/>
          </a:bodyPr>
          <a:lstStyle/>
          <a:p>
            <a:pPr algn="ctr"/>
            <a:r>
              <a:rPr lang="en-US" sz="1350" dirty="0"/>
              <a:t>Club Distribution 70% of Stock</a:t>
            </a:r>
          </a:p>
        </p:txBody>
      </p:sp>
      <p:cxnSp>
        <p:nvCxnSpPr>
          <p:cNvPr id="39" name="Straight Arrow Connector 38"/>
          <p:cNvCxnSpPr>
            <a:cxnSpLocks/>
          </p:cNvCxnSpPr>
          <p:nvPr/>
        </p:nvCxnSpPr>
        <p:spPr>
          <a:xfrm>
            <a:off x="6179210" y="2209800"/>
            <a:ext cx="1128057" cy="1518045"/>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100371" y="2412831"/>
            <a:ext cx="1717853" cy="715581"/>
          </a:xfrm>
          <a:prstGeom prst="rect">
            <a:avLst/>
          </a:prstGeom>
        </p:spPr>
        <p:txBody>
          <a:bodyPr wrap="square">
            <a:spAutoFit/>
          </a:bodyPr>
          <a:lstStyle/>
          <a:p>
            <a:r>
              <a:rPr lang="en-US" sz="1350" dirty="0"/>
              <a:t>Trim #5 - 9/19</a:t>
            </a:r>
          </a:p>
          <a:p>
            <a:r>
              <a:rPr lang="en-US" sz="1350" dirty="0"/>
              <a:t>$53.69 – $9.6k</a:t>
            </a:r>
          </a:p>
          <a:p>
            <a:r>
              <a:rPr lang="en-US" sz="1350" dirty="0"/>
              <a:t>+73% gain </a:t>
            </a:r>
          </a:p>
        </p:txBody>
      </p:sp>
      <p:cxnSp>
        <p:nvCxnSpPr>
          <p:cNvPr id="29" name="Straight Arrow Connector 28"/>
          <p:cNvCxnSpPr>
            <a:cxnSpLocks/>
          </p:cNvCxnSpPr>
          <p:nvPr/>
        </p:nvCxnSpPr>
        <p:spPr>
          <a:xfrm>
            <a:off x="6019800" y="2996355"/>
            <a:ext cx="1137399" cy="13622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52118" y="3187163"/>
            <a:ext cx="1249445" cy="715581"/>
          </a:xfrm>
          <a:prstGeom prst="rect">
            <a:avLst/>
          </a:prstGeom>
        </p:spPr>
        <p:txBody>
          <a:bodyPr wrap="none">
            <a:spAutoFit/>
          </a:bodyPr>
          <a:lstStyle/>
          <a:p>
            <a:r>
              <a:rPr lang="en-US" sz="1350" dirty="0"/>
              <a:t>Trim #4 - 3/15</a:t>
            </a:r>
          </a:p>
          <a:p>
            <a:r>
              <a:rPr lang="en-US" sz="1350" dirty="0"/>
              <a:t>$30.99 - $3k</a:t>
            </a:r>
          </a:p>
          <a:p>
            <a:r>
              <a:rPr lang="en-US" sz="1350" dirty="0"/>
              <a:t>+58% gain</a:t>
            </a:r>
          </a:p>
        </p:txBody>
      </p:sp>
      <p:cxnSp>
        <p:nvCxnSpPr>
          <p:cNvPr id="24" name="Straight Arrow Connector 23"/>
          <p:cNvCxnSpPr>
            <a:cxnSpLocks/>
          </p:cNvCxnSpPr>
          <p:nvPr/>
        </p:nvCxnSpPr>
        <p:spPr>
          <a:xfrm>
            <a:off x="5484425" y="3835312"/>
            <a:ext cx="916375" cy="11938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65EA85D-A3E1-36B1-5645-FCD71FEADEE5}"/>
              </a:ext>
            </a:extLst>
          </p:cNvPr>
          <p:cNvSpPr/>
          <p:nvPr/>
        </p:nvSpPr>
        <p:spPr>
          <a:xfrm>
            <a:off x="6064644" y="1302073"/>
            <a:ext cx="1717853" cy="715581"/>
          </a:xfrm>
          <a:prstGeom prst="rect">
            <a:avLst/>
          </a:prstGeom>
        </p:spPr>
        <p:txBody>
          <a:bodyPr wrap="square">
            <a:spAutoFit/>
          </a:bodyPr>
          <a:lstStyle/>
          <a:p>
            <a:r>
              <a:rPr lang="en-US" sz="1350" dirty="0"/>
              <a:t>Trim #6 - 8/22</a:t>
            </a:r>
          </a:p>
          <a:p>
            <a:r>
              <a:rPr lang="en-US" sz="1350" dirty="0"/>
              <a:t>$161.03 – $8.1k</a:t>
            </a:r>
          </a:p>
          <a:p>
            <a:r>
              <a:rPr lang="en-US" sz="1350" dirty="0"/>
              <a:t>+199% gain </a:t>
            </a:r>
          </a:p>
        </p:txBody>
      </p:sp>
      <p:sp>
        <p:nvSpPr>
          <p:cNvPr id="20" name="Rectangle 19">
            <a:extLst>
              <a:ext uri="{FF2B5EF4-FFF2-40B4-BE49-F238E27FC236}">
                <a16:creationId xmlns:a16="http://schemas.microsoft.com/office/drawing/2014/main" id="{A08BCC4F-99EE-F618-926A-B2873431EFE3}"/>
              </a:ext>
            </a:extLst>
          </p:cNvPr>
          <p:cNvSpPr/>
          <p:nvPr/>
        </p:nvSpPr>
        <p:spPr>
          <a:xfrm>
            <a:off x="7466381" y="864937"/>
            <a:ext cx="1717853" cy="715581"/>
          </a:xfrm>
          <a:prstGeom prst="rect">
            <a:avLst/>
          </a:prstGeom>
        </p:spPr>
        <p:txBody>
          <a:bodyPr wrap="square">
            <a:spAutoFit/>
          </a:bodyPr>
          <a:lstStyle/>
          <a:p>
            <a:r>
              <a:rPr lang="en-US" sz="1350" dirty="0"/>
              <a:t>Trim #7 – 6/23</a:t>
            </a:r>
          </a:p>
          <a:p>
            <a:r>
              <a:rPr lang="en-US" sz="1350" dirty="0"/>
              <a:t>$191.65 – $8.6k</a:t>
            </a:r>
          </a:p>
          <a:p>
            <a:r>
              <a:rPr lang="en-US" sz="1350" dirty="0"/>
              <a:t>+19% gain </a:t>
            </a:r>
          </a:p>
        </p:txBody>
      </p:sp>
      <p:sp>
        <p:nvSpPr>
          <p:cNvPr id="21" name="Rectangle 20">
            <a:extLst>
              <a:ext uri="{FF2B5EF4-FFF2-40B4-BE49-F238E27FC236}">
                <a16:creationId xmlns:a16="http://schemas.microsoft.com/office/drawing/2014/main" id="{D54B8A60-0868-1DC0-A8AF-FA238B6C82D7}"/>
              </a:ext>
            </a:extLst>
          </p:cNvPr>
          <p:cNvSpPr/>
          <p:nvPr/>
        </p:nvSpPr>
        <p:spPr>
          <a:xfrm>
            <a:off x="575036" y="1825508"/>
            <a:ext cx="1221684" cy="692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F2F2B76C-E249-645D-E0DB-A0660D60DEDD}"/>
              </a:ext>
            </a:extLst>
          </p:cNvPr>
          <p:cNvSpPr/>
          <p:nvPr/>
        </p:nvSpPr>
        <p:spPr>
          <a:xfrm>
            <a:off x="575036" y="1831734"/>
            <a:ext cx="1127233" cy="715581"/>
          </a:xfrm>
          <a:prstGeom prst="rect">
            <a:avLst/>
          </a:prstGeom>
        </p:spPr>
        <p:txBody>
          <a:bodyPr wrap="none">
            <a:spAutoFit/>
          </a:bodyPr>
          <a:lstStyle/>
          <a:p>
            <a:pPr algn="ctr"/>
            <a:r>
              <a:rPr lang="en-US" sz="1350" dirty="0"/>
              <a:t>Bought 2/08</a:t>
            </a:r>
          </a:p>
          <a:p>
            <a:pPr algn="ctr"/>
            <a:r>
              <a:rPr lang="en-US" sz="1350" dirty="0"/>
              <a:t>$4.06/share</a:t>
            </a:r>
          </a:p>
          <a:p>
            <a:pPr algn="ctr"/>
            <a:r>
              <a:rPr lang="en-US" sz="1350" dirty="0"/>
              <a:t>$11.5k cost</a:t>
            </a:r>
          </a:p>
        </p:txBody>
      </p:sp>
      <p:sp>
        <p:nvSpPr>
          <p:cNvPr id="48" name="Rectangle 47"/>
          <p:cNvSpPr/>
          <p:nvPr/>
        </p:nvSpPr>
        <p:spPr>
          <a:xfrm>
            <a:off x="1493526" y="2637263"/>
            <a:ext cx="1416606" cy="923330"/>
          </a:xfrm>
          <a:prstGeom prst="rect">
            <a:avLst/>
          </a:prstGeom>
        </p:spPr>
        <p:txBody>
          <a:bodyPr wrap="none">
            <a:spAutoFit/>
          </a:bodyPr>
          <a:lstStyle/>
          <a:p>
            <a:pPr algn="ctr"/>
            <a:r>
              <a:rPr lang="en-US" sz="1350" b="1" dirty="0"/>
              <a:t>Total $ Trimmed</a:t>
            </a:r>
          </a:p>
          <a:p>
            <a:pPr algn="ctr"/>
            <a:r>
              <a:rPr lang="en-US" sz="1350" b="1" dirty="0"/>
              <a:t>$39,9k </a:t>
            </a:r>
          </a:p>
          <a:p>
            <a:pPr algn="ctr"/>
            <a:r>
              <a:rPr lang="en-US" sz="1350" b="1" dirty="0"/>
              <a:t>Distributed stock</a:t>
            </a:r>
          </a:p>
          <a:p>
            <a:pPr algn="ctr"/>
            <a:r>
              <a:rPr lang="en-US" sz="1350" b="1" dirty="0"/>
              <a:t>$78.8k</a:t>
            </a:r>
          </a:p>
        </p:txBody>
      </p:sp>
      <p:sp>
        <p:nvSpPr>
          <p:cNvPr id="49" name="Rectangle 48"/>
          <p:cNvSpPr/>
          <p:nvPr/>
        </p:nvSpPr>
        <p:spPr>
          <a:xfrm>
            <a:off x="1447799" y="2645428"/>
            <a:ext cx="1462333" cy="90154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474228" y="3692139"/>
            <a:ext cx="2118759" cy="1124497"/>
          </a:xfrm>
          <a:prstGeom prst="rect">
            <a:avLst/>
          </a:prstGeom>
          <a:noFill/>
          <a:ln w="38100">
            <a:solidFill>
              <a:srgbClr val="49A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574109" y="3679331"/>
            <a:ext cx="1967591" cy="1169551"/>
          </a:xfrm>
          <a:prstGeom prst="rect">
            <a:avLst/>
          </a:prstGeom>
        </p:spPr>
        <p:txBody>
          <a:bodyPr wrap="none">
            <a:spAutoFit/>
          </a:bodyPr>
          <a:lstStyle/>
          <a:p>
            <a:pPr algn="ctr"/>
            <a:r>
              <a:rPr lang="en-US" sz="1400" b="1" dirty="0"/>
              <a:t>As 9/6/25</a:t>
            </a:r>
          </a:p>
          <a:p>
            <a:pPr algn="ctr"/>
            <a:r>
              <a:rPr lang="en-US" sz="1400" b="1" dirty="0"/>
              <a:t>Club’s Remaining Value</a:t>
            </a:r>
          </a:p>
          <a:p>
            <a:pPr algn="ctr"/>
            <a:r>
              <a:rPr lang="en-US" sz="1400" b="1" dirty="0"/>
              <a:t>$97k</a:t>
            </a:r>
          </a:p>
          <a:p>
            <a:pPr algn="ctr"/>
            <a:r>
              <a:rPr lang="en-US" sz="1400" b="1" dirty="0"/>
              <a:t>@$238/share</a:t>
            </a:r>
          </a:p>
          <a:p>
            <a:pPr algn="ctr"/>
            <a:r>
              <a:rPr lang="en-US" sz="1400" b="1" dirty="0"/>
              <a:t>10.8% in portfolio</a:t>
            </a:r>
          </a:p>
        </p:txBody>
      </p:sp>
      <p:sp>
        <p:nvSpPr>
          <p:cNvPr id="23" name="Rectangle 22"/>
          <p:cNvSpPr/>
          <p:nvPr/>
        </p:nvSpPr>
        <p:spPr>
          <a:xfrm>
            <a:off x="2372543" y="4771566"/>
            <a:ext cx="1263166" cy="715581"/>
          </a:xfrm>
          <a:prstGeom prst="rect">
            <a:avLst/>
          </a:prstGeom>
        </p:spPr>
        <p:txBody>
          <a:bodyPr wrap="none">
            <a:spAutoFit/>
          </a:bodyPr>
          <a:lstStyle/>
          <a:p>
            <a:r>
              <a:rPr lang="en-US" sz="1350" dirty="0"/>
              <a:t>Trim #1-11/09</a:t>
            </a:r>
          </a:p>
          <a:p>
            <a:r>
              <a:rPr lang="en-US" sz="1350" dirty="0"/>
              <a:t>$7.14 - $2k</a:t>
            </a:r>
          </a:p>
          <a:p>
            <a:r>
              <a:rPr lang="en-US" sz="1350" dirty="0"/>
              <a:t>+70% gain</a:t>
            </a:r>
          </a:p>
        </p:txBody>
      </p:sp>
      <p:cxnSp>
        <p:nvCxnSpPr>
          <p:cNvPr id="25" name="Straight Arrow Connector 24"/>
          <p:cNvCxnSpPr>
            <a:cxnSpLocks/>
          </p:cNvCxnSpPr>
          <p:nvPr/>
        </p:nvCxnSpPr>
        <p:spPr>
          <a:xfrm>
            <a:off x="3372989" y="5113717"/>
            <a:ext cx="1884811" cy="220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93EB58E-0FD4-7D80-2B8B-4B633AE7D8C9}"/>
              </a:ext>
            </a:extLst>
          </p:cNvPr>
          <p:cNvSpPr/>
          <p:nvPr/>
        </p:nvSpPr>
        <p:spPr>
          <a:xfrm>
            <a:off x="3050187" y="3943707"/>
            <a:ext cx="1846392" cy="715581"/>
          </a:xfrm>
          <a:prstGeom prst="rect">
            <a:avLst/>
          </a:prstGeom>
        </p:spPr>
        <p:txBody>
          <a:bodyPr wrap="square">
            <a:spAutoFit/>
          </a:bodyPr>
          <a:lstStyle/>
          <a:p>
            <a:r>
              <a:rPr lang="en-US" sz="1350" dirty="0"/>
              <a:t>Trim #2-11/10</a:t>
            </a:r>
          </a:p>
          <a:p>
            <a:r>
              <a:rPr lang="en-US" sz="1350" dirty="0"/>
              <a:t>$11.02 – $3.1k</a:t>
            </a:r>
          </a:p>
          <a:p>
            <a:r>
              <a:rPr lang="en-US" sz="1350" dirty="0"/>
              <a:t>+54% gain</a:t>
            </a:r>
          </a:p>
        </p:txBody>
      </p:sp>
      <p:cxnSp>
        <p:nvCxnSpPr>
          <p:cNvPr id="30" name="Straight Arrow Connector 29"/>
          <p:cNvCxnSpPr>
            <a:cxnSpLocks/>
          </p:cNvCxnSpPr>
          <p:nvPr/>
        </p:nvCxnSpPr>
        <p:spPr>
          <a:xfrm>
            <a:off x="4092909" y="4514284"/>
            <a:ext cx="1545891" cy="8197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213351" y="3202802"/>
            <a:ext cx="1293239" cy="715581"/>
          </a:xfrm>
          <a:prstGeom prst="rect">
            <a:avLst/>
          </a:prstGeom>
        </p:spPr>
        <p:txBody>
          <a:bodyPr wrap="none">
            <a:spAutoFit/>
          </a:bodyPr>
          <a:lstStyle/>
          <a:p>
            <a:r>
              <a:rPr lang="en-US" sz="1350" dirty="0"/>
              <a:t>Trim #3-3/12</a:t>
            </a:r>
          </a:p>
          <a:p>
            <a:r>
              <a:rPr lang="en-US" sz="1350" dirty="0"/>
              <a:t>$19.60 - $5.5k</a:t>
            </a:r>
          </a:p>
          <a:p>
            <a:r>
              <a:rPr lang="en-US" sz="1350" dirty="0"/>
              <a:t>+78% gain</a:t>
            </a:r>
          </a:p>
        </p:txBody>
      </p:sp>
      <p:cxnSp>
        <p:nvCxnSpPr>
          <p:cNvPr id="37" name="Straight Arrow Connector 36"/>
          <p:cNvCxnSpPr>
            <a:cxnSpLocks/>
          </p:cNvCxnSpPr>
          <p:nvPr/>
        </p:nvCxnSpPr>
        <p:spPr>
          <a:xfrm>
            <a:off x="4196018" y="3727845"/>
            <a:ext cx="1778664" cy="14300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1D8E325-CEB4-A227-F567-57A1EF7EC9A6}"/>
              </a:ext>
            </a:extLst>
          </p:cNvPr>
          <p:cNvCxnSpPr>
            <a:cxnSpLocks/>
          </p:cNvCxnSpPr>
          <p:nvPr/>
        </p:nvCxnSpPr>
        <p:spPr>
          <a:xfrm>
            <a:off x="7202317" y="1825508"/>
            <a:ext cx="528128" cy="12224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5F81AD4-A655-05DB-A0A6-40B35C4ACB8B}"/>
              </a:ext>
            </a:extLst>
          </p:cNvPr>
          <p:cNvCxnSpPr>
            <a:cxnSpLocks/>
          </p:cNvCxnSpPr>
          <p:nvPr/>
        </p:nvCxnSpPr>
        <p:spPr>
          <a:xfrm>
            <a:off x="7897063" y="1540435"/>
            <a:ext cx="58834" cy="12470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6" grpId="0"/>
      <p:bldP spid="27" grpId="0"/>
      <p:bldP spid="19" grpId="0"/>
      <p:bldP spid="20" grpId="0"/>
      <p:bldP spid="48" grpId="0"/>
      <p:bldP spid="49" grpId="0" animBg="1"/>
      <p:bldP spid="46" grpId="0" animBg="1"/>
      <p:bldP spid="44" grpId="0"/>
      <p:bldP spid="23" grpId="0"/>
      <p:bldP spid="26"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90248" y="1295400"/>
            <a:ext cx="8096552" cy="4876800"/>
          </a:xfrm>
          <a:prstGeom prst="rect">
            <a:avLst/>
          </a:prstGeom>
        </p:spPr>
        <p:txBody>
          <a:bodyPr>
            <a:normAutofit/>
          </a:bodyPr>
          <a:lstStyle/>
          <a:p>
            <a:r>
              <a:rPr lang="en-US" sz="2800" dirty="0"/>
              <a:t>It is your choice, but I recommend 10% and 20%.</a:t>
            </a:r>
          </a:p>
          <a:p>
            <a:r>
              <a:rPr lang="en-US" sz="2800" dirty="0"/>
              <a:t>Big enough to reduce the weight to be able to capture long term returns.</a:t>
            </a:r>
          </a:p>
          <a:p>
            <a:r>
              <a:rPr lang="en-US" sz="2800" b="1" i="1" u="sng" dirty="0"/>
              <a:t>The long term debate is: </a:t>
            </a:r>
            <a:r>
              <a:rPr lang="en-US" sz="2800" i="1" u="sng" dirty="0"/>
              <a:t>Great long term potential </a:t>
            </a:r>
            <a:r>
              <a:rPr lang="en-US" sz="2800" b="1" i="1" u="sng" dirty="0">
                <a:effectLst>
                  <a:outerShdw blurRad="38100" dist="38100" dir="2700000" algn="tl">
                    <a:srgbClr val="000000">
                      <a:alpha val="43137"/>
                    </a:srgbClr>
                  </a:outerShdw>
                </a:effectLst>
              </a:rPr>
              <a:t>vs</a:t>
            </a:r>
            <a:r>
              <a:rPr lang="en-US" sz="2800" i="1" u="sng" dirty="0"/>
              <a:t> taking some money off the table.  </a:t>
            </a:r>
          </a:p>
          <a:p>
            <a:pPr lvl="1"/>
            <a:r>
              <a:rPr lang="en-US" sz="2500" b="1" dirty="0">
                <a:effectLst>
                  <a:outerShdw blurRad="38100" dist="38100" dir="2700000" algn="tl">
                    <a:srgbClr val="000000">
                      <a:alpha val="43137"/>
                    </a:srgbClr>
                  </a:outerShdw>
                </a:effectLst>
              </a:rPr>
              <a:t>This is the discussion with our mechanical system. </a:t>
            </a:r>
          </a:p>
          <a:p>
            <a:r>
              <a:rPr lang="en-US" sz="2800" dirty="0"/>
              <a:t>Every trim done, runs the risk of missing out and just selling everything at the peak.  </a:t>
            </a:r>
          </a:p>
          <a:p>
            <a:r>
              <a:rPr lang="en-US" sz="2800" b="1" dirty="0">
                <a:effectLst>
                  <a:outerShdw blurRad="38100" dist="38100" dir="2700000" algn="tl">
                    <a:srgbClr val="000000">
                      <a:alpha val="43137"/>
                    </a:srgbClr>
                  </a:outerShdw>
                </a:effectLst>
              </a:rPr>
              <a:t>Easier to sell small amounts.  Less stress.</a:t>
            </a:r>
          </a:p>
          <a:p>
            <a:r>
              <a:rPr lang="en-US" sz="2800" b="1" dirty="0">
                <a:effectLst>
                  <a:outerShdw blurRad="38100" dist="38100" dir="2700000" algn="tl">
                    <a:srgbClr val="000000">
                      <a:alpha val="43137"/>
                    </a:srgbClr>
                  </a:outerShdw>
                </a:effectLst>
              </a:rPr>
              <a:t>As we saw earlier, it is tough to identify the peak.</a:t>
            </a:r>
          </a:p>
          <a:p>
            <a:endParaRPr lang="en-US" sz="2400" dirty="0"/>
          </a:p>
          <a:p>
            <a:endParaRPr lang="en-US" sz="2400" dirty="0"/>
          </a:p>
        </p:txBody>
      </p:sp>
      <p:sp>
        <p:nvSpPr>
          <p:cNvPr id="4" name="Title 3"/>
          <p:cNvSpPr>
            <a:spLocks noGrp="1"/>
          </p:cNvSpPr>
          <p:nvPr>
            <p:ph type="title"/>
          </p:nvPr>
        </p:nvSpPr>
        <p:spPr/>
        <p:txBody>
          <a:bodyPr>
            <a:normAutofit/>
          </a:bodyPr>
          <a:lstStyle/>
          <a:p>
            <a:r>
              <a:rPr lang="en-US" sz="4400" dirty="0"/>
              <a:t>How Much Should You Trim?  </a:t>
            </a:r>
          </a:p>
        </p:txBody>
      </p:sp>
      <p:sp>
        <p:nvSpPr>
          <p:cNvPr id="5" name="4-Point Star 4"/>
          <p:cNvSpPr/>
          <p:nvPr/>
        </p:nvSpPr>
        <p:spPr>
          <a:xfrm>
            <a:off x="7848600" y="6489905"/>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a:extLst>
              <a:ext uri="{FF2B5EF4-FFF2-40B4-BE49-F238E27FC236}">
                <a16:creationId xmlns:a16="http://schemas.microsoft.com/office/drawing/2014/main" id="{46C6021A-67AD-4595-929B-8FDFB99BF392}"/>
              </a:ext>
            </a:extLst>
          </p:cNvPr>
          <p:cNvSpPr>
            <a:spLocks noGrp="1"/>
          </p:cNvSpPr>
          <p:nvPr>
            <p:ph type="sldNum" sz="quarter" idx="12"/>
          </p:nvPr>
        </p:nvSpPr>
        <p:spPr/>
        <p:txBody>
          <a:bodyPr/>
          <a:lstStyle/>
          <a:p>
            <a:fld id="{B7C7DEAE-B1FF-4F0D-9790-23B38FF51CAA}" type="slidenum">
              <a:rPr lang="en-US" smtClean="0"/>
              <a:t>33</a:t>
            </a:fld>
            <a:endParaRPr lang="en-US" dirty="0"/>
          </a:p>
        </p:txBody>
      </p:sp>
    </p:spTree>
    <p:extLst>
      <p:ext uri="{BB962C8B-B14F-4D97-AF65-F5344CB8AC3E}">
        <p14:creationId xmlns:p14="http://schemas.microsoft.com/office/powerpoint/2010/main" val="1997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42294" y="1600200"/>
            <a:ext cx="7905448" cy="4800600"/>
          </a:xfrm>
          <a:prstGeom prst="rect">
            <a:avLst/>
          </a:prstGeom>
        </p:spPr>
        <p:txBody>
          <a:bodyPr>
            <a:normAutofit lnSpcReduction="10000"/>
          </a:bodyPr>
          <a:lstStyle/>
          <a:p>
            <a:r>
              <a:rPr lang="en-US" sz="3000" dirty="0"/>
              <a:t>I would like to own my stocks forever. </a:t>
            </a:r>
          </a:p>
          <a:p>
            <a:endParaRPr lang="en-US" sz="2800" dirty="0"/>
          </a:p>
          <a:p>
            <a:endParaRPr lang="en-US" sz="2800" dirty="0"/>
          </a:p>
          <a:p>
            <a:endParaRPr lang="en-US" sz="2800" dirty="0"/>
          </a:p>
          <a:p>
            <a:endParaRPr lang="en-US" sz="2800" dirty="0"/>
          </a:p>
          <a:p>
            <a:r>
              <a:rPr lang="en-US" sz="3000" dirty="0"/>
              <a:t>We only own 10-25 great stocks – we have a big advantage to be selective.</a:t>
            </a:r>
          </a:p>
          <a:p>
            <a:r>
              <a:rPr lang="en-US" sz="3000" dirty="0"/>
              <a:t>However, forever isn’t realistic.  At some point, some stocks will have to be sold.  Most leaders don’t stay at the top forever. </a:t>
            </a:r>
          </a:p>
          <a:p>
            <a:endParaRPr lang="en-US" sz="2625" dirty="0"/>
          </a:p>
        </p:txBody>
      </p:sp>
      <p:sp>
        <p:nvSpPr>
          <p:cNvPr id="4" name="Title 3"/>
          <p:cNvSpPr>
            <a:spLocks noGrp="1"/>
          </p:cNvSpPr>
          <p:nvPr>
            <p:ph type="title"/>
          </p:nvPr>
        </p:nvSpPr>
        <p:spPr/>
        <p:txBody>
          <a:bodyPr>
            <a:noAutofit/>
          </a:bodyPr>
          <a:lstStyle/>
          <a:p>
            <a:r>
              <a:rPr lang="en-US" sz="4000" dirty="0"/>
              <a:t>I Think Trimming Works, But can I Own My Stocks Forever? </a:t>
            </a:r>
          </a:p>
        </p:txBody>
      </p:sp>
      <p:sp>
        <p:nvSpPr>
          <p:cNvPr id="5" name="TextBox 4"/>
          <p:cNvSpPr txBox="1"/>
          <p:nvPr/>
        </p:nvSpPr>
        <p:spPr>
          <a:xfrm>
            <a:off x="294493" y="2286000"/>
            <a:ext cx="8401050" cy="1569660"/>
          </a:xfrm>
          <a:prstGeom prst="rect">
            <a:avLst/>
          </a:prstGeom>
          <a:solidFill>
            <a:schemeClr val="bg1"/>
          </a:solidFill>
          <a:ln w="28575">
            <a:solidFill>
              <a:srgbClr val="00B050"/>
            </a:solidFill>
          </a:ln>
        </p:spPr>
        <p:txBody>
          <a:bodyPr wrap="square" rtlCol="0">
            <a:spAutoFit/>
          </a:bodyPr>
          <a:lstStyle/>
          <a:p>
            <a:pPr algn="ctr"/>
            <a:r>
              <a:rPr lang="en-US" sz="3200" b="1" dirty="0"/>
              <a:t>Focus on the strength of the economic moat.</a:t>
            </a:r>
          </a:p>
          <a:p>
            <a:pPr algn="ctr"/>
            <a:r>
              <a:rPr lang="en-US" sz="3200" b="1" dirty="0"/>
              <a:t>SSG Sections 1 &amp; 2 are good at analyzing economic moats.</a:t>
            </a:r>
          </a:p>
        </p:txBody>
      </p:sp>
      <p:sp>
        <p:nvSpPr>
          <p:cNvPr id="6" name="4-Point Star 5"/>
          <p:cNvSpPr/>
          <p:nvPr/>
        </p:nvSpPr>
        <p:spPr>
          <a:xfrm>
            <a:off x="7848600" y="6488326"/>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Slide Number Placeholder 6">
            <a:extLst>
              <a:ext uri="{FF2B5EF4-FFF2-40B4-BE49-F238E27FC236}">
                <a16:creationId xmlns:a16="http://schemas.microsoft.com/office/drawing/2014/main" id="{37E6BD11-E49C-48E6-B6E4-B332F4CEE6DC}"/>
              </a:ext>
            </a:extLst>
          </p:cNvPr>
          <p:cNvSpPr>
            <a:spLocks noGrp="1"/>
          </p:cNvSpPr>
          <p:nvPr>
            <p:ph type="sldNum" sz="quarter" idx="12"/>
          </p:nvPr>
        </p:nvSpPr>
        <p:spPr/>
        <p:txBody>
          <a:bodyPr/>
          <a:lstStyle/>
          <a:p>
            <a:fld id="{B7C7DEAE-B1FF-4F0D-9790-23B38FF51CAA}" type="slidenum">
              <a:rPr lang="en-US" smtClean="0"/>
              <a:t>34</a:t>
            </a:fld>
            <a:endParaRPr lang="en-US" dirty="0"/>
          </a:p>
        </p:txBody>
      </p:sp>
    </p:spTree>
    <p:extLst>
      <p:ext uri="{BB962C8B-B14F-4D97-AF65-F5344CB8AC3E}">
        <p14:creationId xmlns:p14="http://schemas.microsoft.com/office/powerpoint/2010/main" val="4661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Top Market Cap Stocks per Decade</a:t>
            </a:r>
          </a:p>
        </p:txBody>
      </p:sp>
      <p:sp>
        <p:nvSpPr>
          <p:cNvPr id="12" name="Rectangle 2"/>
          <p:cNvSpPr txBox="1">
            <a:spLocks noChangeArrowheads="1"/>
          </p:cNvSpPr>
          <p:nvPr/>
        </p:nvSpPr>
        <p:spPr bwMode="auto">
          <a:xfrm>
            <a:off x="438602" y="5953761"/>
            <a:ext cx="567372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2pPr>
            <a:lvl3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3pPr>
            <a:lvl4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4pPr>
            <a:lvl5pPr algn="l" rtl="0" eaLnBrk="0" fontAlgn="base" hangingPunct="0">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5pPr>
            <a:lvl6pPr marL="4572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6pPr>
            <a:lvl7pPr marL="9144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7pPr>
            <a:lvl8pPr marL="13716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8pPr>
            <a:lvl9pPr marL="1828800" algn="l" rtl="0" fontAlgn="base">
              <a:spcBef>
                <a:spcPct val="0"/>
              </a:spcBef>
              <a:spcAft>
                <a:spcPct val="0"/>
              </a:spcAft>
              <a:defRPr sz="3200" b="1">
                <a:solidFill>
                  <a:schemeClr val="tx1"/>
                </a:solidFill>
                <a:effectLst>
                  <a:outerShdw blurRad="38100" dist="38100" dir="2700000" algn="tl">
                    <a:srgbClr val="C0C0C0"/>
                  </a:outerShdw>
                </a:effectLst>
                <a:latin typeface="Arial Narrow" pitchFamily="34" charset="0"/>
              </a:defRPr>
            </a:lvl9pPr>
          </a:lstStyle>
          <a:p>
            <a:pPr algn="ctr" eaLnBrk="1" hangingPunct="1">
              <a:defRPr/>
            </a:pPr>
            <a:r>
              <a:rPr lang="en-US" sz="1350" i="1" kern="0" dirty="0">
                <a:solidFill>
                  <a:srgbClr val="000000"/>
                </a:solidFill>
                <a:latin typeface="Arial"/>
              </a:rPr>
              <a:t>Securities are for educational purposes only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192638"/>
            <a:ext cx="7886699" cy="4765038"/>
          </a:xfrm>
          <a:prstGeom prst="rect">
            <a:avLst/>
          </a:prstGeom>
          <a:solidFill>
            <a:schemeClr val="accent6">
              <a:lumMod val="40000"/>
              <a:lumOff val="60000"/>
            </a:schemeClr>
          </a:solidFill>
          <a:ln>
            <a:noFill/>
          </a:ln>
          <a:effectLst/>
        </p:spPr>
      </p:pic>
      <p:sp>
        <p:nvSpPr>
          <p:cNvPr id="18" name="Rectangle 17"/>
          <p:cNvSpPr/>
          <p:nvPr/>
        </p:nvSpPr>
        <p:spPr>
          <a:xfrm>
            <a:off x="5801935" y="5656171"/>
            <a:ext cx="914400" cy="2204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7319962" y="1843768"/>
            <a:ext cx="914400" cy="22043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5763835" y="2705869"/>
            <a:ext cx="990600" cy="2204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a:off x="7243762" y="2705869"/>
            <a:ext cx="990600" cy="2204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a:off x="4362450" y="1870982"/>
            <a:ext cx="990600" cy="2204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255465" y="3553884"/>
            <a:ext cx="1099458"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5723768" y="3550579"/>
            <a:ext cx="1099458" cy="2286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3063271" y="4738687"/>
            <a:ext cx="742950" cy="277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1555658" y="1842407"/>
            <a:ext cx="742950" cy="277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lowchart: Decision 4"/>
          <p:cNvSpPr/>
          <p:nvPr/>
        </p:nvSpPr>
        <p:spPr>
          <a:xfrm>
            <a:off x="2993723" y="5579019"/>
            <a:ext cx="742950" cy="374741"/>
          </a:xfrm>
          <a:prstGeom prst="flowChartDecis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lowchart: Decision 26"/>
          <p:cNvSpPr/>
          <p:nvPr/>
        </p:nvSpPr>
        <p:spPr>
          <a:xfrm>
            <a:off x="1587454" y="2590800"/>
            <a:ext cx="657225" cy="457199"/>
          </a:xfrm>
          <a:prstGeom prst="flowChartDecis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Flowchart: Decision 27"/>
          <p:cNvSpPr/>
          <p:nvPr/>
        </p:nvSpPr>
        <p:spPr>
          <a:xfrm>
            <a:off x="4191000" y="4634252"/>
            <a:ext cx="1228388" cy="486455"/>
          </a:xfrm>
          <a:prstGeom prst="flowChartDecis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lowchart: Decision 28"/>
          <p:cNvSpPr/>
          <p:nvPr/>
        </p:nvSpPr>
        <p:spPr>
          <a:xfrm>
            <a:off x="5612794" y="2160809"/>
            <a:ext cx="1321405" cy="474878"/>
          </a:xfrm>
          <a:prstGeom prst="flowChartDecis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4-Point Star 30"/>
          <p:cNvSpPr/>
          <p:nvPr/>
        </p:nvSpPr>
        <p:spPr>
          <a:xfrm>
            <a:off x="8458200" y="64770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D5DFCA54-25B7-4AF3-B270-C4F3B41467B3}"/>
              </a:ext>
            </a:extLst>
          </p:cNvPr>
          <p:cNvSpPr>
            <a:spLocks noGrp="1"/>
          </p:cNvSpPr>
          <p:nvPr>
            <p:ph type="sldNum" sz="quarter" idx="12"/>
          </p:nvPr>
        </p:nvSpPr>
        <p:spPr/>
        <p:txBody>
          <a:bodyPr/>
          <a:lstStyle/>
          <a:p>
            <a:fld id="{B7C7DEAE-B1FF-4F0D-9790-23B38FF51CAA}" type="slidenum">
              <a:rPr lang="en-US" smtClean="0"/>
              <a:t>35</a:t>
            </a:fld>
            <a:endParaRPr lang="en-US" dirty="0"/>
          </a:p>
        </p:txBody>
      </p:sp>
    </p:spTree>
    <p:extLst>
      <p:ext uri="{BB962C8B-B14F-4D97-AF65-F5344CB8AC3E}">
        <p14:creationId xmlns:p14="http://schemas.microsoft.com/office/powerpoint/2010/main" val="17192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5" grpId="0" animBg="1"/>
      <p:bldP spid="27" grpId="0" animBg="1"/>
      <p:bldP spid="28" grpId="0" animBg="1"/>
      <p:bldP spid="29"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fontScale="90000"/>
          </a:bodyPr>
          <a:lstStyle/>
          <a:p>
            <a:pPr>
              <a:defRPr/>
            </a:pPr>
            <a:r>
              <a:rPr lang="en-US" sz="4400" dirty="0"/>
              <a:t>Leaders Do Not Stay on Top Forever</a:t>
            </a:r>
          </a:p>
        </p:txBody>
      </p:sp>
      <p:sp>
        <p:nvSpPr>
          <p:cNvPr id="3075" name="Rectangle 3"/>
          <p:cNvSpPr>
            <a:spLocks noGrp="1" noChangeArrowheads="1"/>
          </p:cNvSpPr>
          <p:nvPr>
            <p:ph type="body" idx="4294967295"/>
          </p:nvPr>
        </p:nvSpPr>
        <p:spPr>
          <a:xfrm>
            <a:off x="457200" y="1295400"/>
            <a:ext cx="4876800" cy="4744112"/>
          </a:xfrm>
          <a:prstGeom prst="rect">
            <a:avLst/>
          </a:prstGeom>
        </p:spPr>
        <p:txBody>
          <a:bodyPr>
            <a:normAutofit fontScale="92500" lnSpcReduction="20000"/>
          </a:bodyPr>
          <a:lstStyle/>
          <a:p>
            <a:r>
              <a:rPr lang="en-US" altLang="en-US" sz="3000" dirty="0"/>
              <a:t>Valuation is not my primary reason to trim.  </a:t>
            </a:r>
          </a:p>
          <a:p>
            <a:r>
              <a:rPr lang="en-US" altLang="en-US" sz="3000" dirty="0"/>
              <a:t>Managing risk is the goal.</a:t>
            </a:r>
          </a:p>
          <a:p>
            <a:r>
              <a:rPr lang="en-US" altLang="en-US" sz="3000" dirty="0"/>
              <a:t>Pulling some money out to diversify might allow you to find your next big winner. </a:t>
            </a:r>
          </a:p>
          <a:p>
            <a:r>
              <a:rPr lang="en-US" altLang="en-US" sz="3000" dirty="0"/>
              <a:t>“Remember to weed your garden” or “Letting my winners run!”</a:t>
            </a:r>
          </a:p>
          <a:p>
            <a:r>
              <a:rPr lang="en-US" altLang="en-US" sz="3000" dirty="0"/>
              <a:t>Is this stock a wide moat?</a:t>
            </a:r>
          </a:p>
          <a:p>
            <a:r>
              <a:rPr lang="en-US" altLang="en-US" sz="3000" dirty="0"/>
              <a:t>I’ve used this book as a framework for how I invest.</a:t>
            </a:r>
          </a:p>
          <a:p>
            <a:pPr lvl="1"/>
            <a:endParaRPr lang="en-US" altLang="en-US" sz="2475"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133726" cy="37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43400" y="6039512"/>
            <a:ext cx="4876800" cy="253916"/>
          </a:xfrm>
          <a:prstGeom prst="rect">
            <a:avLst/>
          </a:prstGeom>
        </p:spPr>
        <p:txBody>
          <a:bodyPr wrap="square">
            <a:spAutoFit/>
          </a:bodyPr>
          <a:lstStyle/>
          <a:p>
            <a:pPr algn="ctr" eaLnBrk="1" hangingPunct="1">
              <a:defRPr/>
            </a:pPr>
            <a:r>
              <a:rPr lang="en-US" sz="1050" b="1" i="1" kern="0" dirty="0">
                <a:latin typeface="Arial" pitchFamily="34" charset="0"/>
              </a:rPr>
              <a:t>Securities are for educational purposes only</a:t>
            </a:r>
          </a:p>
        </p:txBody>
      </p:sp>
      <p:sp>
        <p:nvSpPr>
          <p:cNvPr id="2" name="Slide Number Placeholder 1">
            <a:extLst>
              <a:ext uri="{FF2B5EF4-FFF2-40B4-BE49-F238E27FC236}">
                <a16:creationId xmlns:a16="http://schemas.microsoft.com/office/drawing/2014/main" id="{88964E59-85F6-4583-8C14-B2F5DA30C611}"/>
              </a:ext>
            </a:extLst>
          </p:cNvPr>
          <p:cNvSpPr>
            <a:spLocks noGrp="1"/>
          </p:cNvSpPr>
          <p:nvPr>
            <p:ph type="sldNum" sz="quarter" idx="12"/>
          </p:nvPr>
        </p:nvSpPr>
        <p:spPr/>
        <p:txBody>
          <a:bodyPr/>
          <a:lstStyle/>
          <a:p>
            <a:fld id="{B7C7DEAE-B1FF-4F0D-9790-23B38FF51CAA}" type="slidenum">
              <a:rPr lang="en-US" smtClean="0"/>
              <a:t>36</a:t>
            </a:fld>
            <a:endParaRPr lang="en-US" dirty="0"/>
          </a:p>
        </p:txBody>
      </p:sp>
    </p:spTree>
    <p:extLst>
      <p:ext uri="{BB962C8B-B14F-4D97-AF65-F5344CB8AC3E}">
        <p14:creationId xmlns:p14="http://schemas.microsoft.com/office/powerpoint/2010/main" val="3805707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normAutofit/>
          </a:bodyPr>
          <a:lstStyle/>
          <a:p>
            <a:pPr>
              <a:defRPr/>
            </a:pPr>
            <a:r>
              <a:rPr lang="en-US" sz="4000" dirty="0">
                <a:solidFill>
                  <a:srgbClr val="003468"/>
                </a:solidFill>
              </a:rPr>
              <a:t>Summary</a:t>
            </a:r>
          </a:p>
        </p:txBody>
      </p:sp>
      <p:sp>
        <p:nvSpPr>
          <p:cNvPr id="16387" name="Rectangle 3"/>
          <p:cNvSpPr>
            <a:spLocks noGrp="1" noChangeArrowheads="1"/>
          </p:cNvSpPr>
          <p:nvPr>
            <p:ph type="body" idx="4294967295"/>
          </p:nvPr>
        </p:nvSpPr>
        <p:spPr>
          <a:xfrm>
            <a:off x="457200" y="1371600"/>
            <a:ext cx="8229600" cy="4953000"/>
          </a:xfrm>
          <a:prstGeom prst="rect">
            <a:avLst/>
          </a:prstGeom>
        </p:spPr>
        <p:txBody>
          <a:bodyPr vert="horz" lIns="91440" tIns="45720" rIns="91440" bIns="45720" rtlCol="0" anchor="t">
            <a:normAutofit/>
          </a:bodyPr>
          <a:lstStyle/>
          <a:p>
            <a:pPr>
              <a:spcBef>
                <a:spcPts val="1350"/>
              </a:spcBef>
            </a:pPr>
            <a:r>
              <a:rPr lang="en-US" altLang="en-US" sz="2600" dirty="0"/>
              <a:t>Trimming should help let your winners run and control your position size.  </a:t>
            </a:r>
            <a:r>
              <a:rPr lang="en-US" altLang="en-US" sz="2600" dirty="0">
                <a:solidFill>
                  <a:srgbClr val="000000"/>
                </a:solidFill>
              </a:rPr>
              <a:t>This has helped me hold on to great long-term winners.  I call this process - Buy &amp; Manage.</a:t>
            </a:r>
          </a:p>
          <a:p>
            <a:pPr>
              <a:spcBef>
                <a:spcPts val="1350"/>
              </a:spcBef>
            </a:pPr>
            <a:r>
              <a:rPr lang="en-US" altLang="en-US" sz="2600" dirty="0">
                <a:solidFill>
                  <a:srgbClr val="000000"/>
                </a:solidFill>
              </a:rPr>
              <a:t>Sell when you think the future is poor.  Remember, not all stocks will win over the long term. Selling </a:t>
            </a:r>
            <a:r>
              <a:rPr lang="en-US" altLang="en-US" sz="2600">
                <a:solidFill>
                  <a:srgbClr val="000000"/>
                </a:solidFill>
              </a:rPr>
              <a:t>is tough!</a:t>
            </a:r>
            <a:endParaRPr lang="en-US" altLang="en-US" sz="2600" dirty="0">
              <a:solidFill>
                <a:srgbClr val="000000"/>
              </a:solidFill>
            </a:endParaRPr>
          </a:p>
          <a:p>
            <a:pPr>
              <a:spcBef>
                <a:spcPts val="1350"/>
              </a:spcBef>
            </a:pPr>
            <a:r>
              <a:rPr lang="en-US" altLang="en-US" sz="2600" dirty="0">
                <a:solidFill>
                  <a:srgbClr val="000000"/>
                </a:solidFill>
              </a:rPr>
              <a:t>Of course, you can’t only buy winners. Get used to selling losers. It is a normal course of investing.</a:t>
            </a:r>
          </a:p>
          <a:p>
            <a:pPr>
              <a:spcBef>
                <a:spcPts val="1350"/>
              </a:spcBef>
            </a:pPr>
            <a:r>
              <a:rPr lang="en-US" altLang="en-US" sz="2600" dirty="0">
                <a:solidFill>
                  <a:srgbClr val="000000"/>
                </a:solidFill>
              </a:rPr>
              <a:t>Trimming doesn’t identify when to sell.</a:t>
            </a:r>
          </a:p>
          <a:p>
            <a:pPr>
              <a:spcBef>
                <a:spcPts val="1350"/>
              </a:spcBef>
            </a:pPr>
            <a:r>
              <a:rPr lang="en-US" altLang="en-US" sz="2600" dirty="0">
                <a:solidFill>
                  <a:schemeClr val="tx1"/>
                </a:solidFill>
              </a:rPr>
              <a:t>Wide Economic Moats or “Quality from the SSG” stocks help identify good business models for the long term.</a:t>
            </a:r>
          </a:p>
        </p:txBody>
      </p:sp>
      <p:sp>
        <p:nvSpPr>
          <p:cNvPr id="2" name="Slide Number Placeholder 1">
            <a:extLst>
              <a:ext uri="{FF2B5EF4-FFF2-40B4-BE49-F238E27FC236}">
                <a16:creationId xmlns:a16="http://schemas.microsoft.com/office/drawing/2014/main" id="{D848F235-7B74-40A9-BA2C-8D3212D3F431}"/>
              </a:ext>
            </a:extLst>
          </p:cNvPr>
          <p:cNvSpPr>
            <a:spLocks noGrp="1"/>
          </p:cNvSpPr>
          <p:nvPr>
            <p:ph type="sldNum" sz="quarter" idx="12"/>
          </p:nvPr>
        </p:nvSpPr>
        <p:spPr/>
        <p:txBody>
          <a:bodyPr/>
          <a:lstStyle/>
          <a:p>
            <a:fld id="{B7C7DEAE-B1FF-4F0D-9790-23B38FF51CAA}" type="slidenum">
              <a:rPr lang="en-US" smtClean="0"/>
              <a:t>37</a:t>
            </a:fld>
            <a:endParaRPr lang="en-US" dirty="0"/>
          </a:p>
        </p:txBody>
      </p:sp>
    </p:spTree>
    <p:extLst>
      <p:ext uri="{BB962C8B-B14F-4D97-AF65-F5344CB8AC3E}">
        <p14:creationId xmlns:p14="http://schemas.microsoft.com/office/powerpoint/2010/main" val="248370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77BE8F-1B37-B24E-B6EC-8F2D3AE47020}"/>
              </a:ext>
            </a:extLst>
          </p:cNvPr>
          <p:cNvSpPr txBox="1"/>
          <p:nvPr/>
        </p:nvSpPr>
        <p:spPr>
          <a:xfrm>
            <a:off x="342900" y="3429000"/>
            <a:ext cx="8458200" cy="2862322"/>
          </a:xfrm>
          <a:prstGeom prst="rect">
            <a:avLst/>
          </a:prstGeom>
          <a:noFill/>
          <a:ln>
            <a:noFill/>
          </a:ln>
        </p:spPr>
        <p:txBody>
          <a:bodyPr wrap="square" rtlCol="0">
            <a:spAutoFit/>
          </a:bodyPr>
          <a:lstStyle/>
          <a:p>
            <a:pPr algn="ctr"/>
            <a:r>
              <a:rPr lang="en-US" sz="3200" i="1" dirty="0"/>
              <a:t>Trim or Sell? Which Is Better for Your Portfolio?</a:t>
            </a:r>
          </a:p>
          <a:p>
            <a:pPr algn="ctr"/>
            <a:endParaRPr lang="en-US" sz="3200" i="1" dirty="0"/>
          </a:p>
          <a:p>
            <a:pPr algn="ctr"/>
            <a:endParaRPr lang="en-US" sz="3200" i="1" dirty="0"/>
          </a:p>
          <a:p>
            <a:pPr algn="ctr"/>
            <a:r>
              <a:rPr lang="en-US" sz="2800" dirty="0">
                <a:solidFill>
                  <a:srgbClr val="002060"/>
                </a:solidFill>
                <a:latin typeface="Cambria" panose="02040503050406030204" pitchFamily="18" charset="0"/>
                <a:ea typeface="Cambria" panose="02040503050406030204" pitchFamily="18" charset="0"/>
              </a:rPr>
              <a:t>Craigbraemer1@gmail.com</a:t>
            </a:r>
          </a:p>
          <a:p>
            <a:pPr algn="ctr"/>
            <a:endParaRPr lang="en-US" sz="2400" b="1" dirty="0">
              <a:solidFill>
                <a:schemeClr val="bg1"/>
              </a:solidFill>
            </a:endParaRPr>
          </a:p>
          <a:p>
            <a:pPr algn="ctr"/>
            <a:endParaRPr lang="en-US" sz="3200" b="0" dirty="0">
              <a:solidFill>
                <a:schemeClr val="bg1"/>
              </a:solidFill>
            </a:endParaRPr>
          </a:p>
        </p:txBody>
      </p:sp>
    </p:spTree>
    <p:extLst>
      <p:ext uri="{BB962C8B-B14F-4D97-AF65-F5344CB8AC3E}">
        <p14:creationId xmlns:p14="http://schemas.microsoft.com/office/powerpoint/2010/main" val="11082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42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dirty="0"/>
              <a:t>The Concept of Trimming</a:t>
            </a:r>
          </a:p>
        </p:txBody>
      </p:sp>
      <p:sp>
        <p:nvSpPr>
          <p:cNvPr id="3075" name="Rectangle 3"/>
          <p:cNvSpPr>
            <a:spLocks noGrp="1" noChangeArrowheads="1"/>
          </p:cNvSpPr>
          <p:nvPr>
            <p:ph type="body" idx="4294967295"/>
          </p:nvPr>
        </p:nvSpPr>
        <p:spPr>
          <a:xfrm>
            <a:off x="584200" y="1676400"/>
            <a:ext cx="7920038" cy="3505200"/>
          </a:xfrm>
          <a:prstGeom prst="rect">
            <a:avLst/>
          </a:prstGeom>
        </p:spPr>
        <p:txBody>
          <a:bodyPr>
            <a:normAutofit fontScale="85000" lnSpcReduction="10000"/>
          </a:bodyPr>
          <a:lstStyle/>
          <a:p>
            <a:r>
              <a:rPr lang="en-US" altLang="en-US" sz="3300" dirty="0"/>
              <a:t>Definition – Trimming is where you sell a portion of your holding and let the rest of the holding run. </a:t>
            </a:r>
          </a:p>
          <a:p>
            <a:r>
              <a:rPr lang="en-US" altLang="en-US" sz="3300" dirty="0"/>
              <a:t>Many investors spend a lot of time trying to figure out their losers and less time on their winners.</a:t>
            </a:r>
          </a:p>
          <a:p>
            <a:r>
              <a:rPr lang="en-US" altLang="en-US" sz="3300" dirty="0"/>
              <a:t>You can automate this process for winners.</a:t>
            </a:r>
          </a:p>
          <a:p>
            <a:r>
              <a:rPr lang="en-US" altLang="en-US" sz="3300" dirty="0"/>
              <a:t>Investors find it easier to buy versus selling stocks.</a:t>
            </a:r>
          </a:p>
          <a:p>
            <a:r>
              <a:rPr lang="en-US" altLang="en-US" sz="3300" dirty="0"/>
              <a:t>Assume we are looking to trim high quality stocks as identified on the SSG.</a:t>
            </a:r>
          </a:p>
          <a:p>
            <a:endParaRPr lang="en-US" altLang="en-US" sz="2700" dirty="0"/>
          </a:p>
        </p:txBody>
      </p:sp>
      <p:sp>
        <p:nvSpPr>
          <p:cNvPr id="2" name="Slide Number Placeholder 1">
            <a:extLst>
              <a:ext uri="{FF2B5EF4-FFF2-40B4-BE49-F238E27FC236}">
                <a16:creationId xmlns:a16="http://schemas.microsoft.com/office/drawing/2014/main" id="{7EF24F7E-DED8-45BE-8689-E7F7B14F039E}"/>
              </a:ext>
            </a:extLst>
          </p:cNvPr>
          <p:cNvSpPr>
            <a:spLocks noGrp="1"/>
          </p:cNvSpPr>
          <p:nvPr>
            <p:ph type="sldNum" sz="quarter" idx="12"/>
          </p:nvPr>
        </p:nvSpPr>
        <p:spPr/>
        <p:txBody>
          <a:bodyPr/>
          <a:lstStyle/>
          <a:p>
            <a:fld id="{B7C7DEAE-B1FF-4F0D-9790-23B38FF51CAA}" type="slidenum">
              <a:rPr lang="en-US" smtClean="0"/>
              <a:t>4</a:t>
            </a:fld>
            <a:endParaRPr lang="en-US" dirty="0"/>
          </a:p>
        </p:txBody>
      </p:sp>
    </p:spTree>
    <p:extLst>
      <p:ext uri="{BB962C8B-B14F-4D97-AF65-F5344CB8AC3E}">
        <p14:creationId xmlns:p14="http://schemas.microsoft.com/office/powerpoint/2010/main" val="182128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381000" y="277284"/>
            <a:ext cx="8532378" cy="838200"/>
          </a:xfrm>
        </p:spPr>
        <p:txBody>
          <a:bodyPr>
            <a:noAutofit/>
          </a:bodyPr>
          <a:lstStyle/>
          <a:p>
            <a:pPr>
              <a:defRPr/>
            </a:pPr>
            <a:r>
              <a:rPr lang="en-US" sz="3200" dirty="0"/>
              <a:t>How Do You Manage A Winning Stock Like This? </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54" t="20238" r="21941" b="17411"/>
          <a:stretch/>
        </p:blipFill>
        <p:spPr bwMode="auto">
          <a:xfrm>
            <a:off x="304801" y="1967592"/>
            <a:ext cx="8392885" cy="382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14800" y="5932860"/>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10" name="Rectangle 3"/>
          <p:cNvSpPr txBox="1">
            <a:spLocks noChangeArrowheads="1"/>
          </p:cNvSpPr>
          <p:nvPr/>
        </p:nvSpPr>
        <p:spPr bwMode="auto">
          <a:xfrm>
            <a:off x="327700" y="6086925"/>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sp>
        <p:nvSpPr>
          <p:cNvPr id="8" name="Rectangle 7"/>
          <p:cNvSpPr/>
          <p:nvPr/>
        </p:nvSpPr>
        <p:spPr>
          <a:xfrm>
            <a:off x="685800" y="1600200"/>
            <a:ext cx="5475514" cy="3293209"/>
          </a:xfrm>
          <a:prstGeom prst="rect">
            <a:avLst/>
          </a:prstGeom>
        </p:spPr>
        <p:txBody>
          <a:bodyPr wrap="square">
            <a:spAutoFit/>
          </a:bodyPr>
          <a:lstStyle/>
          <a:p>
            <a:pPr marL="342900" indent="-342900">
              <a:buFont typeface="Arial" panose="020B0604020202020204" pitchFamily="34" charset="0"/>
              <a:buChar char="•"/>
            </a:pPr>
            <a:r>
              <a:rPr lang="en-US" sz="2000" dirty="0"/>
              <a:t>If our goal is to try and find these kinds of stock charts. In this case Nike. </a:t>
            </a:r>
          </a:p>
          <a:p>
            <a:pPr marL="342900" indent="-342900">
              <a:buFont typeface="Arial" panose="020B0604020202020204" pitchFamily="34" charset="0"/>
              <a:buChar char="•"/>
            </a:pPr>
            <a:r>
              <a:rPr lang="en-US" sz="2100" dirty="0"/>
              <a:t>If you trim each time, you lost money vs selling at today’s higher prices.  </a:t>
            </a:r>
            <a:r>
              <a:rPr lang="en-US" sz="2100" b="1" dirty="0"/>
              <a:t>This is a risk that I have been willing to make.</a:t>
            </a:r>
            <a:r>
              <a:rPr lang="en-US" sz="2100" dirty="0"/>
              <a:t>  </a:t>
            </a:r>
          </a:p>
          <a:p>
            <a:pPr marL="342900" indent="-342900">
              <a:buFont typeface="Arial" panose="020B0604020202020204" pitchFamily="34" charset="0"/>
              <a:buChar char="•"/>
            </a:pPr>
            <a:r>
              <a:rPr lang="en-US" sz="2100" dirty="0"/>
              <a:t>With trimming, the majority of your holding is still growing.  It should continue to have a solid SSG.</a:t>
            </a:r>
          </a:p>
          <a:p>
            <a:pPr marL="342900" indent="-342900">
              <a:buFont typeface="Arial" panose="020B0604020202020204" pitchFamily="34" charset="0"/>
              <a:buChar char="•"/>
            </a:pPr>
            <a:r>
              <a:rPr lang="en-US" sz="2100" dirty="0"/>
              <a:t>Thus, trimming is a way to control large winning stocks.</a:t>
            </a:r>
          </a:p>
        </p:txBody>
      </p:sp>
      <p:sp>
        <p:nvSpPr>
          <p:cNvPr id="11" name="Right Arrow 10"/>
          <p:cNvSpPr/>
          <p:nvPr/>
        </p:nvSpPr>
        <p:spPr>
          <a:xfrm>
            <a:off x="7010400" y="3317609"/>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5791200" y="4581901"/>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p:cNvSpPr/>
          <p:nvPr/>
        </p:nvSpPr>
        <p:spPr>
          <a:xfrm>
            <a:off x="2514600" y="5134934"/>
            <a:ext cx="83820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id="{E8CA764E-9787-46BF-A4F1-1B14AD462B48}"/>
              </a:ext>
            </a:extLst>
          </p:cNvPr>
          <p:cNvSpPr>
            <a:spLocks noGrp="1"/>
          </p:cNvSpPr>
          <p:nvPr>
            <p:ph type="sldNum" sz="quarter" idx="12"/>
          </p:nvPr>
        </p:nvSpPr>
        <p:spPr/>
        <p:txBody>
          <a:bodyPr/>
          <a:lstStyle/>
          <a:p>
            <a:fld id="{B7C7DEAE-B1FF-4F0D-9790-23B38FF51CAA}" type="slidenum">
              <a:rPr lang="en-US" smtClean="0"/>
              <a:t>5</a:t>
            </a:fld>
            <a:endParaRPr lang="en-US" dirty="0"/>
          </a:p>
        </p:txBody>
      </p:sp>
    </p:spTree>
    <p:extLst>
      <p:ext uri="{BB962C8B-B14F-4D97-AF65-F5344CB8AC3E}">
        <p14:creationId xmlns:p14="http://schemas.microsoft.com/office/powerpoint/2010/main" val="10067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304800" y="277284"/>
            <a:ext cx="8210550" cy="838200"/>
          </a:xfrm>
        </p:spPr>
        <p:txBody>
          <a:bodyPr>
            <a:noAutofit/>
          </a:bodyPr>
          <a:lstStyle/>
          <a:p>
            <a:pPr>
              <a:defRPr/>
            </a:pPr>
            <a:r>
              <a:rPr lang="en-US" dirty="0"/>
              <a:t>However - We Might Have This Stock  - BB</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54" t="18601" r="21774" b="19792"/>
          <a:stretch/>
        </p:blipFill>
        <p:spPr bwMode="auto">
          <a:xfrm>
            <a:off x="228600" y="1943100"/>
            <a:ext cx="8414657" cy="398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14800" y="5928500"/>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7" name="Rectangle 3"/>
          <p:cNvSpPr txBox="1">
            <a:spLocks noChangeArrowheads="1"/>
          </p:cNvSpPr>
          <p:nvPr/>
        </p:nvSpPr>
        <p:spPr bwMode="auto">
          <a:xfrm>
            <a:off x="304800" y="5993069"/>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sp>
        <p:nvSpPr>
          <p:cNvPr id="9" name="Rectangle 8"/>
          <p:cNvSpPr/>
          <p:nvPr/>
        </p:nvSpPr>
        <p:spPr>
          <a:xfrm>
            <a:off x="4876800" y="1447800"/>
            <a:ext cx="3325585" cy="3785652"/>
          </a:xfrm>
          <a:prstGeom prst="rect">
            <a:avLst/>
          </a:prstGeom>
        </p:spPr>
        <p:txBody>
          <a:bodyPr wrap="square">
            <a:spAutoFit/>
          </a:bodyPr>
          <a:lstStyle/>
          <a:p>
            <a:r>
              <a:rPr lang="en-US" sz="2000" dirty="0"/>
              <a:t>Trimming could help with a stock like this, but if you sold it all at certain times, you did great.  </a:t>
            </a:r>
          </a:p>
          <a:p>
            <a:r>
              <a:rPr lang="en-US" sz="2000" dirty="0"/>
              <a:t>If you did nothing, you made no money over many years.</a:t>
            </a:r>
          </a:p>
          <a:p>
            <a:endParaRPr lang="en-US" sz="2000" dirty="0"/>
          </a:p>
          <a:p>
            <a:r>
              <a:rPr lang="en-US" sz="2000" dirty="0"/>
              <a:t>Obviously, we would like to avoid this kind of stock, but there end up being a lot of them over time. </a:t>
            </a:r>
            <a:r>
              <a:rPr lang="en-US" sz="2000" b="1" dirty="0"/>
              <a:t>It is hard to know the future.</a:t>
            </a:r>
          </a:p>
        </p:txBody>
      </p:sp>
      <p:sp>
        <p:nvSpPr>
          <p:cNvPr id="10" name="Right Arrow 9"/>
          <p:cNvSpPr/>
          <p:nvPr/>
        </p:nvSpPr>
        <p:spPr>
          <a:xfrm rot="6294014">
            <a:off x="4514440" y="3677841"/>
            <a:ext cx="297977" cy="18133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ight Arrow 10"/>
          <p:cNvSpPr/>
          <p:nvPr/>
        </p:nvSpPr>
        <p:spPr>
          <a:xfrm>
            <a:off x="2552700" y="2400300"/>
            <a:ext cx="838200" cy="1714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Slide Number Placeholder 1">
            <a:extLst>
              <a:ext uri="{FF2B5EF4-FFF2-40B4-BE49-F238E27FC236}">
                <a16:creationId xmlns:a16="http://schemas.microsoft.com/office/drawing/2014/main" id="{FACC8DD8-A352-44A5-BE63-B6528209D45A}"/>
              </a:ext>
            </a:extLst>
          </p:cNvPr>
          <p:cNvSpPr>
            <a:spLocks noGrp="1"/>
          </p:cNvSpPr>
          <p:nvPr>
            <p:ph type="sldNum" sz="quarter" idx="12"/>
          </p:nvPr>
        </p:nvSpPr>
        <p:spPr/>
        <p:txBody>
          <a:bodyPr/>
          <a:lstStyle/>
          <a:p>
            <a:fld id="{B7C7DEAE-B1FF-4F0D-9790-23B38FF51CAA}" type="slidenum">
              <a:rPr lang="en-US" smtClean="0"/>
              <a:t>6</a:t>
            </a:fld>
            <a:endParaRPr lang="en-US" dirty="0"/>
          </a:p>
        </p:txBody>
      </p:sp>
    </p:spTree>
    <p:extLst>
      <p:ext uri="{BB962C8B-B14F-4D97-AF65-F5344CB8AC3E}">
        <p14:creationId xmlns:p14="http://schemas.microsoft.com/office/powerpoint/2010/main" val="357050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628649" y="277284"/>
            <a:ext cx="8331365" cy="838200"/>
          </a:xfrm>
        </p:spPr>
        <p:txBody>
          <a:bodyPr>
            <a:noAutofit/>
          </a:bodyPr>
          <a:lstStyle/>
          <a:p>
            <a:pPr>
              <a:defRPr/>
            </a:pPr>
            <a:r>
              <a:rPr lang="en-US" dirty="0"/>
              <a:t>What About This Kind of A Stock  - AMGN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88" t="22024" r="21858" b="15625"/>
          <a:stretch/>
        </p:blipFill>
        <p:spPr bwMode="auto">
          <a:xfrm>
            <a:off x="478972" y="1943100"/>
            <a:ext cx="8360228" cy="379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62400" y="5883556"/>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2" name="Oval 1"/>
          <p:cNvSpPr/>
          <p:nvPr/>
        </p:nvSpPr>
        <p:spPr>
          <a:xfrm>
            <a:off x="3651692" y="4246132"/>
            <a:ext cx="2999016"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3"/>
          <p:cNvSpPr txBox="1">
            <a:spLocks noChangeArrowheads="1"/>
          </p:cNvSpPr>
          <p:nvPr/>
        </p:nvSpPr>
        <p:spPr bwMode="auto">
          <a:xfrm>
            <a:off x="293914" y="5853035"/>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sp>
        <p:nvSpPr>
          <p:cNvPr id="10" name="4-Point Star 9"/>
          <p:cNvSpPr/>
          <p:nvPr/>
        </p:nvSpPr>
        <p:spPr>
          <a:xfrm>
            <a:off x="8502815" y="64770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93912" y="1828800"/>
            <a:ext cx="6030688" cy="2246769"/>
          </a:xfrm>
          <a:prstGeom prst="rect">
            <a:avLst/>
          </a:prstGeom>
        </p:spPr>
        <p:txBody>
          <a:bodyPr wrap="square">
            <a:spAutoFit/>
          </a:bodyPr>
          <a:lstStyle/>
          <a:p>
            <a:pPr marL="257175" indent="-257175">
              <a:buFont typeface="Arial" panose="020B0604020202020204" pitchFamily="34" charset="0"/>
              <a:buChar char="•"/>
            </a:pPr>
            <a:r>
              <a:rPr lang="en-US" sz="2800" dirty="0"/>
              <a:t>This is a challenge – over 10 years of no stock appreciation. </a:t>
            </a:r>
          </a:p>
          <a:p>
            <a:pPr marL="257175" indent="-257175">
              <a:buFont typeface="Arial" panose="020B0604020202020204" pitchFamily="34" charset="0"/>
              <a:buChar char="•"/>
            </a:pPr>
            <a:r>
              <a:rPr lang="en-US" sz="2800" dirty="0"/>
              <a:t>Do you have the patience?</a:t>
            </a:r>
          </a:p>
          <a:p>
            <a:pPr marL="257175" indent="-257175">
              <a:buFont typeface="Arial" panose="020B0604020202020204" pitchFamily="34" charset="0"/>
              <a:buChar char="•"/>
            </a:pPr>
            <a:r>
              <a:rPr lang="en-US" sz="2800" dirty="0"/>
              <a:t>Trimming might help you wait for the stock to start going up again.</a:t>
            </a:r>
          </a:p>
        </p:txBody>
      </p:sp>
      <p:cxnSp>
        <p:nvCxnSpPr>
          <p:cNvPr id="4" name="Straight Arrow Connector 3"/>
          <p:cNvCxnSpPr/>
          <p:nvPr/>
        </p:nvCxnSpPr>
        <p:spPr>
          <a:xfrm>
            <a:off x="2743200" y="4819995"/>
            <a:ext cx="914400" cy="57150"/>
          </a:xfrm>
          <a:prstGeom prst="straightConnector1">
            <a:avLst/>
          </a:prstGeom>
          <a:ln w="38100">
            <a:solidFill>
              <a:srgbClr val="49A94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64862" y="4419600"/>
            <a:ext cx="914400" cy="57150"/>
          </a:xfrm>
          <a:prstGeom prst="straightConnector1">
            <a:avLst/>
          </a:prstGeom>
          <a:ln w="38100">
            <a:solidFill>
              <a:srgbClr val="49A942"/>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FE7871F-157A-49DD-BBF4-F1EBEF48B39F}"/>
              </a:ext>
            </a:extLst>
          </p:cNvPr>
          <p:cNvSpPr>
            <a:spLocks noGrp="1"/>
          </p:cNvSpPr>
          <p:nvPr>
            <p:ph type="sldNum" sz="quarter" idx="12"/>
          </p:nvPr>
        </p:nvSpPr>
        <p:spPr/>
        <p:txBody>
          <a:bodyPr/>
          <a:lstStyle/>
          <a:p>
            <a:fld id="{B7C7DEAE-B1FF-4F0D-9790-23B38FF51CAA}" type="slidenum">
              <a:rPr lang="en-US" smtClean="0"/>
              <a:t>7</a:t>
            </a:fld>
            <a:endParaRPr lang="en-US" dirty="0"/>
          </a:p>
        </p:txBody>
      </p:sp>
    </p:spTree>
    <p:extLst>
      <p:ext uri="{BB962C8B-B14F-4D97-AF65-F5344CB8AC3E}">
        <p14:creationId xmlns:p14="http://schemas.microsoft.com/office/powerpoint/2010/main" val="13337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403899" y="656165"/>
            <a:ext cx="8305800" cy="628650"/>
          </a:xfrm>
        </p:spPr>
        <p:txBody>
          <a:bodyPr>
            <a:noAutofit/>
          </a:bodyPr>
          <a:lstStyle/>
          <a:p>
            <a:pPr>
              <a:defRPr/>
            </a:pPr>
            <a:r>
              <a:rPr lang="en-US" dirty="0"/>
              <a:t>Every Day an Investor Has Four Options</a:t>
            </a:r>
          </a:p>
        </p:txBody>
      </p:sp>
      <p:sp>
        <p:nvSpPr>
          <p:cNvPr id="5" name="Rectangle 4"/>
          <p:cNvSpPr/>
          <p:nvPr/>
        </p:nvSpPr>
        <p:spPr>
          <a:xfrm>
            <a:off x="3895164" y="5897805"/>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6" name="Rectangle 3"/>
          <p:cNvSpPr txBox="1">
            <a:spLocks noChangeArrowheads="1"/>
          </p:cNvSpPr>
          <p:nvPr/>
        </p:nvSpPr>
        <p:spPr bwMode="auto">
          <a:xfrm>
            <a:off x="381000" y="5959144"/>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688" y="1828800"/>
            <a:ext cx="46958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Grp="1" noChangeArrowheads="1"/>
          </p:cNvSpPr>
          <p:nvPr>
            <p:ph type="body" idx="4294967295"/>
          </p:nvPr>
        </p:nvSpPr>
        <p:spPr>
          <a:xfrm>
            <a:off x="315687" y="2743200"/>
            <a:ext cx="3456214" cy="1885950"/>
          </a:xfrm>
          <a:prstGeom prst="rect">
            <a:avLst/>
          </a:prstGeom>
        </p:spPr>
        <p:txBody>
          <a:bodyPr>
            <a:normAutofit lnSpcReduction="10000"/>
          </a:bodyPr>
          <a:lstStyle/>
          <a:p>
            <a:pPr marL="557213" indent="-557213">
              <a:buFont typeface="+mj-lt"/>
              <a:buAutoNum type="arabicPeriod"/>
            </a:pPr>
            <a:r>
              <a:rPr lang="en-US" altLang="en-US" sz="2700" dirty="0"/>
              <a:t>Sell your shares</a:t>
            </a:r>
          </a:p>
          <a:p>
            <a:pPr marL="557213" indent="-557213">
              <a:buFont typeface="+mj-lt"/>
              <a:buAutoNum type="arabicPeriod"/>
            </a:pPr>
            <a:r>
              <a:rPr lang="en-US" altLang="en-US" sz="2700" dirty="0"/>
              <a:t>Buy more shares</a:t>
            </a:r>
          </a:p>
          <a:p>
            <a:pPr marL="557213" indent="-557213">
              <a:buFont typeface="+mj-lt"/>
              <a:buAutoNum type="arabicPeriod"/>
            </a:pPr>
            <a:r>
              <a:rPr lang="en-US" altLang="en-US" sz="2700" dirty="0"/>
              <a:t>Nothing</a:t>
            </a:r>
          </a:p>
          <a:p>
            <a:pPr marL="557213" indent="-557213">
              <a:buFont typeface="+mj-lt"/>
              <a:buAutoNum type="arabicPeriod"/>
            </a:pPr>
            <a:r>
              <a:rPr lang="en-US" altLang="en-US" sz="2700" dirty="0"/>
              <a:t>Trim</a:t>
            </a:r>
          </a:p>
        </p:txBody>
      </p:sp>
      <p:sp>
        <p:nvSpPr>
          <p:cNvPr id="2" name="Rectangle 1"/>
          <p:cNvSpPr/>
          <p:nvPr/>
        </p:nvSpPr>
        <p:spPr>
          <a:xfrm>
            <a:off x="4267201" y="2514600"/>
            <a:ext cx="580608" cy="300082"/>
          </a:xfrm>
          <a:prstGeom prst="rect">
            <a:avLst/>
          </a:prstGeom>
        </p:spPr>
        <p:txBody>
          <a:bodyPr wrap="none">
            <a:spAutoFit/>
          </a:bodyPr>
          <a:lstStyle/>
          <a:p>
            <a:r>
              <a:rPr lang="en-US" sz="1350" dirty="0"/>
              <a:t>SBUX</a:t>
            </a:r>
          </a:p>
        </p:txBody>
      </p:sp>
      <p:sp>
        <p:nvSpPr>
          <p:cNvPr id="3" name="Slide Number Placeholder 2">
            <a:extLst>
              <a:ext uri="{FF2B5EF4-FFF2-40B4-BE49-F238E27FC236}">
                <a16:creationId xmlns:a16="http://schemas.microsoft.com/office/drawing/2014/main" id="{478E0B32-EB63-43E3-ABE1-9C88194AA9B5}"/>
              </a:ext>
            </a:extLst>
          </p:cNvPr>
          <p:cNvSpPr>
            <a:spLocks noGrp="1"/>
          </p:cNvSpPr>
          <p:nvPr>
            <p:ph type="sldNum" sz="quarter" idx="12"/>
          </p:nvPr>
        </p:nvSpPr>
        <p:spPr/>
        <p:txBody>
          <a:bodyPr/>
          <a:lstStyle/>
          <a:p>
            <a:fld id="{B7C7DEAE-B1FF-4F0D-9790-23B38FF51CAA}" type="slidenum">
              <a:rPr lang="en-US" smtClean="0"/>
              <a:t>8</a:t>
            </a:fld>
            <a:endParaRPr lang="en-US" dirty="0"/>
          </a:p>
        </p:txBody>
      </p:sp>
    </p:spTree>
    <p:extLst>
      <p:ext uri="{BB962C8B-B14F-4D97-AF65-F5344CB8AC3E}">
        <p14:creationId xmlns:p14="http://schemas.microsoft.com/office/powerpoint/2010/main" val="157514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normAutofit/>
          </a:bodyPr>
          <a:lstStyle/>
          <a:p>
            <a:pPr>
              <a:defRPr/>
            </a:pPr>
            <a:r>
              <a:rPr lang="en-US" dirty="0"/>
              <a:t>What Do We Do Now?</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54" t="51488" r="64777" b="23959"/>
          <a:stretch/>
        </p:blipFill>
        <p:spPr bwMode="auto">
          <a:xfrm>
            <a:off x="247652" y="2162175"/>
            <a:ext cx="2590799" cy="292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38600" y="5849002"/>
            <a:ext cx="5257800" cy="300082"/>
          </a:xfrm>
          <a:prstGeom prst="rect">
            <a:avLst/>
          </a:prstGeom>
        </p:spPr>
        <p:txBody>
          <a:bodyPr>
            <a:spAutoFit/>
          </a:bodyPr>
          <a:lstStyle/>
          <a:p>
            <a:pPr algn="ctr" eaLnBrk="1" hangingPunct="1">
              <a:defRPr/>
            </a:pPr>
            <a:r>
              <a:rPr lang="en-US" sz="1350" b="1" i="1" kern="0" dirty="0">
                <a:latin typeface="Arial" pitchFamily="34" charset="0"/>
              </a:rPr>
              <a:t>Securities are for educational purposes only</a:t>
            </a:r>
          </a:p>
        </p:txBody>
      </p:sp>
      <p:sp>
        <p:nvSpPr>
          <p:cNvPr id="7" name="Rectangle 3"/>
          <p:cNvSpPr txBox="1">
            <a:spLocks noChangeArrowheads="1"/>
          </p:cNvSpPr>
          <p:nvPr/>
        </p:nvSpPr>
        <p:spPr bwMode="auto">
          <a:xfrm>
            <a:off x="335991" y="5869918"/>
            <a:ext cx="2667000" cy="17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a:lstStyle>
          <a:p>
            <a:pPr marL="0" indent="0">
              <a:buNone/>
              <a:defRPr/>
            </a:pPr>
            <a:r>
              <a:rPr lang="en-US" altLang="en-US" sz="825" kern="0" dirty="0"/>
              <a:t>Source: Charles Schwab, 8-9-2021.</a:t>
            </a:r>
          </a:p>
          <a:p>
            <a:pPr marL="0" indent="0">
              <a:buNone/>
              <a:defRPr/>
            </a:pPr>
            <a:endParaRPr lang="en-US" altLang="en-US" sz="600" kern="0"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54" t="18601" r="60134" b="24107"/>
          <a:stretch/>
        </p:blipFill>
        <p:spPr bwMode="auto">
          <a:xfrm>
            <a:off x="2971800" y="1941740"/>
            <a:ext cx="27432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554" t="18601" r="26041" b="23215"/>
          <a:stretch/>
        </p:blipFill>
        <p:spPr bwMode="auto">
          <a:xfrm>
            <a:off x="5872845" y="1845129"/>
            <a:ext cx="3042556" cy="319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5181600" y="4514850"/>
            <a:ext cx="76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15200" y="1894114"/>
            <a:ext cx="228600" cy="1061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4-Point Star 12"/>
          <p:cNvSpPr/>
          <p:nvPr/>
        </p:nvSpPr>
        <p:spPr>
          <a:xfrm>
            <a:off x="8534400" y="6515100"/>
            <a:ext cx="457200" cy="3429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3054083" y="1780959"/>
            <a:ext cx="2822376" cy="461665"/>
          </a:xfrm>
          <a:prstGeom prst="rect">
            <a:avLst/>
          </a:prstGeom>
        </p:spPr>
        <p:txBody>
          <a:bodyPr wrap="none">
            <a:spAutoFit/>
          </a:bodyPr>
          <a:lstStyle/>
          <a:p>
            <a:r>
              <a:rPr lang="en-US" sz="2400" dirty="0"/>
              <a:t>Check out your SSG!</a:t>
            </a:r>
          </a:p>
        </p:txBody>
      </p:sp>
      <p:sp>
        <p:nvSpPr>
          <p:cNvPr id="2" name="Slide Number Placeholder 1">
            <a:extLst>
              <a:ext uri="{FF2B5EF4-FFF2-40B4-BE49-F238E27FC236}">
                <a16:creationId xmlns:a16="http://schemas.microsoft.com/office/drawing/2014/main" id="{7F64DA89-7EBB-4133-950A-0BF0C2D58B9B}"/>
              </a:ext>
            </a:extLst>
          </p:cNvPr>
          <p:cNvSpPr>
            <a:spLocks noGrp="1"/>
          </p:cNvSpPr>
          <p:nvPr>
            <p:ph type="sldNum" sz="quarter" idx="12"/>
          </p:nvPr>
        </p:nvSpPr>
        <p:spPr/>
        <p:txBody>
          <a:bodyPr/>
          <a:lstStyle/>
          <a:p>
            <a:fld id="{B7C7DEAE-B1FF-4F0D-9790-23B38FF51CAA}" type="slidenum">
              <a:rPr lang="en-US" smtClean="0"/>
              <a:t>9</a:t>
            </a:fld>
            <a:endParaRPr lang="en-US" dirty="0"/>
          </a:p>
        </p:txBody>
      </p:sp>
    </p:spTree>
    <p:extLst>
      <p:ext uri="{BB962C8B-B14F-4D97-AF65-F5344CB8AC3E}">
        <p14:creationId xmlns:p14="http://schemas.microsoft.com/office/powerpoint/2010/main" val="17289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Slide ">
  <a:themeElements>
    <a:clrScheme name="BINC">
      <a:dk1>
        <a:srgbClr val="000000"/>
      </a:dk1>
      <a:lt1>
        <a:srgbClr val="FFFFFF"/>
      </a:lt1>
      <a:dk2>
        <a:srgbClr val="00458A"/>
      </a:dk2>
      <a:lt2>
        <a:srgbClr val="EEECE1"/>
      </a:lt2>
      <a:accent1>
        <a:srgbClr val="0057AC"/>
      </a:accent1>
      <a:accent2>
        <a:srgbClr val="27B543"/>
      </a:accent2>
      <a:accent3>
        <a:srgbClr val="133A6E"/>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BINC2021_Powerpoint compilation final 052621 H" id="{18743FBB-0234-4DF2-82B9-B4944CB62AA8}" vid="{C1E927CD-2CBB-4F53-80DA-B07D7189A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478EA406C7C94EA067130B2F3F952C" ma:contentTypeVersion="12" ma:contentTypeDescription="Create a new document." ma:contentTypeScope="" ma:versionID="dd528d9c5a6d9a63f151893d4c956070">
  <xsd:schema xmlns:xsd="http://www.w3.org/2001/XMLSchema" xmlns:xs="http://www.w3.org/2001/XMLSchema" xmlns:p="http://schemas.microsoft.com/office/2006/metadata/properties" xmlns:ns2="f094f41e-c6d8-46e8-b15d-a5dd0f9f1eba" xmlns:ns3="b855b080-d607-4651-bab3-52b737dbd7c0" targetNamespace="http://schemas.microsoft.com/office/2006/metadata/properties" ma:root="true" ma:fieldsID="eee9a4a30dfe67783a65641a46518ae0" ns2:_="" ns3:_="">
    <xsd:import namespace="f094f41e-c6d8-46e8-b15d-a5dd0f9f1eba"/>
    <xsd:import namespace="b855b080-d607-4651-bab3-52b737dbd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4f41e-c6d8-46e8-b15d-a5dd0f9f1eb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55b080-d607-4651-bab3-52b737dbd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C530DD-CC62-4D80-8504-CAC85B98084D}">
  <ds:schemaRefs>
    <ds:schemaRef ds:uri="http://schemas.microsoft.com/sharepoint/v3/contenttype/forms"/>
  </ds:schemaRefs>
</ds:datastoreItem>
</file>

<file path=customXml/itemProps2.xml><?xml version="1.0" encoding="utf-8"?>
<ds:datastoreItem xmlns:ds="http://schemas.openxmlformats.org/officeDocument/2006/customXml" ds:itemID="{3ACA4CF2-6A84-402E-9FC2-790D1FD73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4f41e-c6d8-46e8-b15d-a5dd0f9f1eba"/>
    <ds:schemaRef ds:uri="b855b080-d607-4651-bab3-52b737dbd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6E650B-6D0E-4BDB-9098-431239C22B81}">
  <ds:schemaRefs>
    <ds:schemaRef ds:uri="http://schemas.microsoft.com/office/infopath/2007/PartnerControls"/>
    <ds:schemaRef ds:uri="b855b080-d607-4651-bab3-52b737dbd7c0"/>
    <ds:schemaRef ds:uri="http://purl.org/dc/terms/"/>
    <ds:schemaRef ds:uri="f094f41e-c6d8-46e8-b15d-a5dd0f9f1eba"/>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BINC2021_Powerpoint compilation final 052621 H</Template>
  <TotalTime>12504</TotalTime>
  <Words>3206</Words>
  <Application>Microsoft Office PowerPoint</Application>
  <PresentationFormat>On-screen Show (4:3)</PresentationFormat>
  <Paragraphs>394</Paragraphs>
  <Slides>39</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Franklin Gothic Book</vt:lpstr>
      <vt:lpstr>Franklin Gothic Medium</vt:lpstr>
      <vt:lpstr>Wingdings</vt:lpstr>
      <vt:lpstr>Main Slide </vt:lpstr>
      <vt:lpstr>Trim or Sell?  Which Is Better for Your Portfolio?</vt:lpstr>
      <vt:lpstr>PowerPoint Presentation</vt:lpstr>
      <vt:lpstr>Content</vt:lpstr>
      <vt:lpstr>The Concept of Trimming</vt:lpstr>
      <vt:lpstr>How Do You Manage A Winning Stock Like This? </vt:lpstr>
      <vt:lpstr>However - We Might Have This Stock  - BB</vt:lpstr>
      <vt:lpstr>What About This Kind of A Stock  - AMGN</vt:lpstr>
      <vt:lpstr>Every Day an Investor Has Four Options</vt:lpstr>
      <vt:lpstr>What Do We Do Now?</vt:lpstr>
      <vt:lpstr>What Do We Do Now?</vt:lpstr>
      <vt:lpstr>Summary of These Charts</vt:lpstr>
      <vt:lpstr>Selling Your Whole Holding Is Tough</vt:lpstr>
      <vt:lpstr>It Is Time To Reduce A Holding – Three Options</vt:lpstr>
      <vt:lpstr>Core Decision Tree On If You Should Sell or Trim</vt:lpstr>
      <vt:lpstr>You Found This Stock - AMZN</vt:lpstr>
      <vt:lpstr>You Have A Risk With A Big Winner</vt:lpstr>
      <vt:lpstr>My History with Trimming vs Selling </vt:lpstr>
      <vt:lpstr>So Why Trim Versus Sell?</vt:lpstr>
      <vt:lpstr>In the Long Term</vt:lpstr>
      <vt:lpstr>Economic Moat Thought Process</vt:lpstr>
      <vt:lpstr>Moat Performance – Wide Moats Win</vt:lpstr>
      <vt:lpstr>Moat Analysis</vt:lpstr>
      <vt:lpstr>PowerPoint Presentation</vt:lpstr>
      <vt:lpstr>If You Want to Learn More on Economic Moats?</vt:lpstr>
      <vt:lpstr>Question Time</vt:lpstr>
      <vt:lpstr>The Trimming Evolution</vt:lpstr>
      <vt:lpstr>Mechanical or Manual Process </vt:lpstr>
      <vt:lpstr>Mechanical Trim Example</vt:lpstr>
      <vt:lpstr>Combined Lever</vt:lpstr>
      <vt:lpstr>The Excel Formula</vt:lpstr>
      <vt:lpstr>The Formula  Driven by Relative Weight and Performance</vt:lpstr>
      <vt:lpstr>Example: Apple – Seven Trims + One Distribution vs Selling</vt:lpstr>
      <vt:lpstr>How Much Should You Trim?  </vt:lpstr>
      <vt:lpstr>I Think Trimming Works, But can I Own My Stocks Forever? </vt:lpstr>
      <vt:lpstr>Top Market Cap Stocks per Decade</vt:lpstr>
      <vt:lpstr>Leaders Do Not Stay on Top Forever</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Henry  Gold</dc:creator>
  <cp:lastModifiedBy>kweli Lewis</cp:lastModifiedBy>
  <cp:revision>57</cp:revision>
  <cp:lastPrinted>2024-01-05T03:40:42Z</cp:lastPrinted>
  <dcterms:created xsi:type="dcterms:W3CDTF">2021-05-26T19:56:06Z</dcterms:created>
  <dcterms:modified xsi:type="dcterms:W3CDTF">2025-10-05T04:17:21Z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0x010100BF478EA406C7C94EA067130B2F3F952C</vt:lpwstr>
  </property>
</Properties>
</file>