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Jayaseelan" userId="d418ae19a76cd3b8" providerId="LiveId" clId="{27C31BF6-D2E6-421F-AE13-8AD676A2337E}"/>
    <pc:docChg chg="modSld">
      <pc:chgData name="Paul Jayaseelan" userId="d418ae19a76cd3b8" providerId="LiveId" clId="{27C31BF6-D2E6-421F-AE13-8AD676A2337E}" dt="2026-06-20T14:54:09.052" v="11" actId="20577"/>
      <pc:docMkLst>
        <pc:docMk/>
      </pc:docMkLst>
      <pc:sldChg chg="modSp mod">
        <pc:chgData name="Paul Jayaseelan" userId="d418ae19a76cd3b8" providerId="LiveId" clId="{27C31BF6-D2E6-421F-AE13-8AD676A2337E}" dt="2026-06-20T14:54:09.052" v="11" actId="20577"/>
        <pc:sldMkLst>
          <pc:docMk/>
          <pc:sldMk cId="0" sldId="263"/>
        </pc:sldMkLst>
        <pc:spChg chg="mod">
          <ac:chgData name="Paul Jayaseelan" userId="d418ae19a76cd3b8" providerId="LiveId" clId="{27C31BF6-D2E6-421F-AE13-8AD676A2337E}" dt="2026-06-20T14:54:09.052" v="11" actId="20577"/>
          <ac:spMkLst>
            <pc:docMk/>
            <pc:sldMk cId="0" sldId="263"/>
            <ac:spMk id="1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62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64008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of the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80467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C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SaaSpocalypse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1097280" y="237744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5B9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"Software once ate the world.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i="1" dirty="0">
                <a:solidFill>
                  <a:srgbClr val="5B9B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it is in danger of eating itself."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3154680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4748B"/>
                </a:solidFill>
              </a:rPr>
              <a:t>— The Economist, June 2026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0" y="3657600"/>
            <a:ext cx="2743200" cy="0"/>
          </a:xfrm>
          <a:prstGeom prst="line">
            <a:avLst/>
          </a:prstGeom>
          <a:noFill/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840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</a:rPr>
              <a:t>Cincinnati Model Investment Club  ·  CinMIC  ·  June 2026</a:t>
            </a:r>
            <a:endParaRPr lang="en-US" sz="1100" dirty="0"/>
          </a:p>
        </p:txBody>
      </p:sp>
      <p:pic>
        <p:nvPicPr>
          <p:cNvPr id="10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4297680"/>
            <a:ext cx="2194560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Data Privacy &amp; Security: The Hidden Risk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2286000" cy="265176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28016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C000"/>
                </a:solidFill>
              </a:rPr>
              <a:t>34.8%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320040" y="210312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of employee AI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inputs contain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sensitive corporate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data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20040" y="32004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B9BD5"/>
                </a:solidFill>
              </a:rPr>
              <a:t>Up from 11%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5B9BD5"/>
                </a:solidFill>
              </a:rPr>
              <a:t>in 2023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834640" y="100584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4546A"/>
                </a:solidFill>
              </a:rPr>
              <a:t>Real Risks Right Now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834640" y="1417320"/>
            <a:ext cx="594360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OpenClaw (open-source AI agent): </a:t>
            </a:r>
            <a:r>
              <a:rPr lang="en-US" sz="1200" dirty="0">
                <a:solidFill>
                  <a:srgbClr val="44546A"/>
                </a:solidFill>
              </a:rPr>
              <a:t>135,000+ instances exposed to the public internet; tens of thousands linked to known threat actor IP addresses  (Gartner)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'Shadow AI':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44546A"/>
                </a:solidFill>
              </a:rPr>
              <a:t>  Employees feeding confidential data into public AI tools without IT knowing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i="1" dirty="0">
                <a:solidFill>
                  <a:srgbClr val="44546A"/>
                </a:solidFill>
              </a:rPr>
              <a:t>AI agents need data access — and that access is rarely locked down properly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834640" y="3246120"/>
            <a:ext cx="5943600" cy="32004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926080" y="324612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Regulatory response: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834640" y="3611880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EU AI Act (in force mid-2025): </a:t>
            </a:r>
            <a:r>
              <a:rPr lang="en-US" sz="1200" dirty="0">
                <a:solidFill>
                  <a:srgbClr val="44546A"/>
                </a:solidFill>
              </a:rPr>
              <a:t>transparency required when AI processes personal data        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US State Laws (CA, TX, IL, CO): </a:t>
            </a:r>
            <a:r>
              <a:rPr lang="en-US" sz="1200" dirty="0">
                <a:solidFill>
                  <a:srgbClr val="44546A"/>
                </a:solidFill>
              </a:rPr>
              <a:t>AI disclosure requirements enforced in 2026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Gartner Feb 2026 · Metomic 2026 · Kasowitz LLP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</a:rPr>
              <a:t>Fact vs. Fiction: The Verdict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8503920" cy="82296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005840"/>
            <a:ext cx="109728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100584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FICTION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508760" y="1042416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44546A"/>
                </a:solidFill>
              </a:rPr>
              <a:t>"SaaS will collapse overnight"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508760" y="1353312"/>
            <a:ext cx="7132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</a:rPr>
              <a:t>Enterprise contracts run 3-5 years. Switching costs are real — data migration, compliance, inertia. The Economist: 'None of this makes the collapse of the SaaS industry imminent.'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1920240"/>
            <a:ext cx="8503920" cy="82296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320040" y="1920240"/>
            <a:ext cx="1097280" cy="8229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20040" y="192024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FACT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1508760" y="1956816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44546A"/>
                </a:solidFill>
              </a:rPr>
              <a:t>"The per-seat pricing model is dying"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508760" y="2267712"/>
            <a:ext cx="7132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</a:rPr>
              <a:t>IDC: 70% of vendors will refactor pricing by 2028. AI agents don't need seats. Outcome and consumption-based pricing is already replacing subscription seats.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" y="2834640"/>
            <a:ext cx="8503920" cy="82296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20040" y="2834640"/>
            <a:ext cx="109728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0040" y="283464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FICTION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508760" y="2871216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44546A"/>
                </a:solidFill>
              </a:rPr>
              <a:t>"Every SaaS company is equally threatened"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508760" y="3182112"/>
            <a:ext cx="7132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</a:rPr>
              <a:t>HBR: Impact is deeply uneven. Interface-only tools are at existential risk. Companies with proprietary data + process depth have real defensibility — for now.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3749040"/>
            <a:ext cx="8503920" cy="82296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320040" y="3749040"/>
            <a:ext cx="1097280" cy="82296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20040" y="3749040"/>
            <a:ext cx="1097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PARTLY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508760" y="3785616"/>
            <a:ext cx="71323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i="1" dirty="0">
                <a:solidFill>
                  <a:srgbClr val="44546A"/>
                </a:solidFill>
              </a:rPr>
              <a:t>"This is just a Wall Street panic"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508760" y="4096512"/>
            <a:ext cx="7132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</a:rPr>
              <a:t>Gartner: 'The counter-argument is one of timing, not direction.' The direction is clear — AI is taking over the user surface. The timeline is the only open question.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5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The Economist · HBR · Gartner · IDC 2026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64592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Discussion Questions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C000"/>
                </a:solidFill>
              </a:rPr>
              <a:t>The SaaSpocalypse — Where Do You Stand?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1188720"/>
            <a:ext cx="8229600" cy="804672"/>
          </a:xfrm>
          <a:prstGeom prst="rect">
            <a:avLst/>
          </a:prstGeom>
          <a:solidFill>
            <a:srgbClr val="1C2A38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188720"/>
            <a:ext cx="502920" cy="80467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37160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51560" y="128016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Which stocks in our portfolio have SaaS exposure — and which side of the 'interface vs. depth' test do they fall on?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103120"/>
            <a:ext cx="8229600" cy="804672"/>
          </a:xfrm>
          <a:prstGeom prst="rect">
            <a:avLst/>
          </a:prstGeom>
          <a:solidFill>
            <a:srgbClr val="1C2A38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57200" y="2103120"/>
            <a:ext cx="502920" cy="80467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228600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051560" y="219456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Is Apple a safe harbor or a hidden risk? Does owning the hardware protect you when someone else owns the AI surface?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3017520"/>
            <a:ext cx="8229600" cy="804672"/>
          </a:xfrm>
          <a:prstGeom prst="rect">
            <a:avLst/>
          </a:prstGeom>
          <a:solidFill>
            <a:srgbClr val="1C2A38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" y="3017520"/>
            <a:ext cx="502920" cy="80467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" y="320040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051560" y="310896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Gartner says you have '18 months to build a moat' before domain AI agents make vertical SaaS obsolete. Do you believe the timeline?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931920"/>
            <a:ext cx="8229600" cy="804672"/>
          </a:xfrm>
          <a:prstGeom prst="rect">
            <a:avLst/>
          </a:prstGeom>
          <a:solidFill>
            <a:srgbClr val="1C2A38"/>
          </a:solidFill>
          <a:ln w="12700">
            <a:solidFill>
              <a:srgbClr val="5B9BD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57200" y="3931920"/>
            <a:ext cx="502920" cy="80467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57200" y="411480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051560" y="402336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</a:rPr>
              <a:t>ServiceNow recovered +40% from its lows. Is the SaaSpocalypse over — or is the market underestimating the long-term disruption?</a:t>
            </a:r>
            <a:endParaRPr lang="en-US" sz="1300" dirty="0"/>
          </a:p>
        </p:txBody>
      </p:sp>
      <p:pic>
        <p:nvPicPr>
          <p:cNvPr id="22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4773168"/>
            <a:ext cx="2194560" cy="5669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What Is SaaS — and Why Does It Matter?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3840480" cy="320040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3840480" cy="411480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0515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The Model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508760"/>
            <a:ext cx="356616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44546A"/>
                </a:solidFill>
              </a:rPr>
              <a:t>SaaS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44546A"/>
                </a:solidFill>
              </a:rPr>
              <a:t>Software-as-a-Service. Instead of buying software once, companies pay a monthly or annual fee — per employee, per 'seat'.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44546A"/>
                </a:solidFill>
              </a:rPr>
              <a:t>Examples: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44546A"/>
                </a:solidFill>
              </a:rPr>
              <a:t>Salesforce (CRM)  ·  ServiceNow (IT)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44546A"/>
                </a:solidFill>
              </a:rPr>
              <a:t>Workday (HR)  ·  Adobe  ·  DocuSign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44546A"/>
                </a:solidFill>
              </a:rPr>
              <a:t>The scale: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44546A"/>
                </a:solidFill>
              </a:rPr>
              <a:t>A $2 trillion industry built over 25 years on one simple idea: rent software, not buy it.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663440" y="1051560"/>
            <a:ext cx="4114800" cy="320040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663440" y="1051560"/>
            <a:ext cx="4114800" cy="41148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54880" y="105156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Why It Worked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1508760"/>
            <a:ext cx="3840480" cy="2606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No big upfront cost</a:t>
            </a:r>
            <a:endParaRPr lang="en-US" sz="1300" dirty="0"/>
          </a:p>
          <a:p>
            <a:pPr marL="342900" indent="-342900" algn="l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Always up-to-date software</a:t>
            </a:r>
            <a:endParaRPr lang="en-US" sz="1300" dirty="0"/>
          </a:p>
          <a:p>
            <a:pPr marL="342900" indent="-342900" algn="l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Predictable revenue for the vendor</a:t>
            </a:r>
            <a:endParaRPr lang="en-US" sz="1300" dirty="0"/>
          </a:p>
          <a:p>
            <a:pPr marL="342900" indent="-342900" algn="l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Easy to scale — just add seats</a:t>
            </a:r>
            <a:endParaRPr lang="en-US" sz="1300" dirty="0"/>
          </a:p>
          <a:p>
            <a:pPr marL="0" indent="0" algn="l">
              <a:buNone/>
            </a:pP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44546A"/>
                </a:solidFill>
              </a:rPr>
              <a:t>The 'per seat' model was the golden goose.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C0392B"/>
                </a:solidFill>
              </a:rPr>
              <a:t>Now AI agents are threatening to kill it.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The Economist · HBR · Gartner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The Core Threat: AI Agents Don't Need Seats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2286000" cy="3200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37160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C000"/>
                </a:solidFill>
              </a:rPr>
              <a:t>1 AI Agent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65760" y="21031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=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65760" y="256032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D7D31"/>
                </a:solidFill>
              </a:rPr>
              <a:t>Work of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ED7D31"/>
                </a:solidFill>
              </a:rPr>
              <a:t>10 people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65760" y="333756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</a:rPr>
              <a:t>No seat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</a:rPr>
              <a:t>required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926080" y="1051560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4546A"/>
                </a:solidFill>
              </a:rPr>
              <a:t>The Per-Seat Model Is Breaking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926080" y="14630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748B"/>
                </a:solidFill>
              </a:rPr>
              <a:t>If one AI agent can do what 10 employees did, why pay for 10 software licenses?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926080" y="2057400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6A"/>
                </a:solidFill>
              </a:rPr>
              <a:t>What triggered the panic: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926080" y="2377440"/>
            <a:ext cx="5943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Anthropic launched 11 Claude AI plug-ins for enterprises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Plug-ins automate legal reviews, sales, marketing, finance — core SaaS territory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Investment bank Jefferies immediately coined the term 'SaaSpocalypse'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44546A"/>
                </a:solidFill>
              </a:rPr>
              <a:t>Market reaction was instant: DocuSign, Salesforce, Adobe, ServiceNow all dropped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926080" y="4069080"/>
            <a:ext cx="5943600" cy="54864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017520" y="4096512"/>
            <a:ext cx="5760720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FFC000"/>
                </a:solidFill>
              </a:rPr>
              <a:t>"AI agents don't need seats."  — Manny Medina, Paid.ai (The Economist)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6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The Economist Jun 2026 · Gartner Feb 2026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The Crash: What Happened in Early 2026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1920240" cy="1828800"/>
          </a:xfrm>
          <a:prstGeom prst="rect">
            <a:avLst/>
          </a:prstGeom>
          <a:solidFill>
            <a:srgbClr val="FFF0F0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19202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0515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Salesforce (CRM)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4173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0392B"/>
                </a:solidFill>
              </a:rPr>
              <a:t>-28%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457200" y="219456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4748B"/>
                </a:solidFill>
              </a:rPr>
              <a:t>Core CRM workflows at risk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468880" y="1051560"/>
            <a:ext cx="1920240" cy="1828800"/>
          </a:xfrm>
          <a:prstGeom prst="rect">
            <a:avLst/>
          </a:prstGeom>
          <a:solidFill>
            <a:srgbClr val="FFF0F0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468880" y="1051560"/>
            <a:ext cx="19202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468880" y="10515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ServiceNow (NOW)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468880" y="14173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0392B"/>
                </a:solidFill>
              </a:rPr>
              <a:t>-35%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2560320" y="219456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4748B"/>
                </a:solidFill>
              </a:rPr>
              <a:t>IT help desk threatened by Serval AI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1828800"/>
          </a:xfrm>
          <a:prstGeom prst="rect">
            <a:avLst/>
          </a:prstGeom>
          <a:solidFill>
            <a:srgbClr val="FFF0F0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572000" y="1051560"/>
            <a:ext cx="19202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572000" y="10515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Workday / Adobe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0" y="14173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0392B"/>
                </a:solidFill>
              </a:rPr>
              <a:t>-30%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4663440" y="219456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4748B"/>
                </a:solidFill>
              </a:rPr>
              <a:t>Seat model under direct attack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675120" y="1051560"/>
            <a:ext cx="1920240" cy="1828800"/>
          </a:xfrm>
          <a:prstGeom prst="rect">
            <a:avLst/>
          </a:prstGeom>
          <a:solidFill>
            <a:srgbClr val="FFF8E0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675120" y="1051560"/>
            <a:ext cx="1920240" cy="32004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675120" y="10515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SAP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675120" y="1417320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D7D31"/>
                </a:solidFill>
              </a:rPr>
              <a:t>-15%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766560" y="2194560"/>
            <a:ext cx="173736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4748B"/>
                </a:solidFill>
              </a:rPr>
              <a:t>Missed cloud targets; AI alternatives loom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" y="3063240"/>
            <a:ext cx="8412480" cy="32004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02920" y="3063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But not everyone fell: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65760" y="342900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44546A"/>
                </a:solidFill>
              </a:rPr>
              <a:t>Cybersecurity (CrowdStrike, Palo Alto, Fortinet): </a:t>
            </a:r>
            <a:r>
              <a:rPr lang="en-US" sz="1300" dirty="0">
                <a:solidFill>
                  <a:srgbClr val="44546A"/>
                </a:solidFill>
              </a:rPr>
              <a:t>+52% avg — AI expands the attack surface, security spending surged        </a:t>
            </a:r>
            <a:r>
              <a:rPr lang="en-US" sz="1300" b="1" dirty="0">
                <a:solidFill>
                  <a:srgbClr val="44546A"/>
                </a:solidFill>
              </a:rPr>
              <a:t>Snowflake: </a:t>
            </a:r>
            <a:r>
              <a:rPr lang="en-US" sz="1300" dirty="0">
                <a:solidFill>
                  <a:srgbClr val="44546A"/>
                </a:solidFill>
              </a:rPr>
              <a:t>+36% in a single day — AI data-querying demand surged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65760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"SaaS software companies have, on the whole, begun to recover some lost ground.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64748B"/>
                </a:solidFill>
              </a:rPr>
              <a:t>Yet many investors remain cautious."  — The Economist, June 2026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9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The Economist · Fortune Feb 2026 · LSEG Workspace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4920"/>
            <a:ext cx="9144000" cy="6858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We've Seen This Movie Before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FFC000"/>
                </a:solidFill>
              </a:rPr>
              <a:t>The Browser Wars — A Lesson in Who Owns the Surface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040" y="1280160"/>
            <a:ext cx="2743200" cy="3291840"/>
          </a:xfrm>
          <a:prstGeom prst="rect">
            <a:avLst/>
          </a:prstGeom>
          <a:solidFill>
            <a:srgbClr val="1C2A38"/>
          </a:solidFill>
          <a:ln w="254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1280160"/>
            <a:ext cx="2743200" cy="411480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1280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1995: Netscape Dominates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1783080"/>
            <a:ext cx="2468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</a:rPr>
              <a:t>Netscape Navigator owned 80% of web browser market share. Best product. Massive lead. Seemed unstoppable.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46120" y="1280160"/>
            <a:ext cx="2743200" cy="3291840"/>
          </a:xfrm>
          <a:prstGeom prst="rect">
            <a:avLst/>
          </a:prstGeom>
          <a:solidFill>
            <a:srgbClr val="1C2A38"/>
          </a:solidFill>
          <a:ln w="254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246120" y="1280160"/>
            <a:ext cx="2743200" cy="41148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246120" y="1280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1996–2000: Microsoft Bundles IE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83280" y="1783080"/>
            <a:ext cx="2468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</a:rPr>
              <a:t>Microsoft bundled Internet Explorer FREE with every copy of Windows. You didn't download it — it came on your PC. Netscape had to be sought out.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280160"/>
            <a:ext cx="2743200" cy="3291840"/>
          </a:xfrm>
          <a:prstGeom prst="rect">
            <a:avLst/>
          </a:prstGeom>
          <a:solidFill>
            <a:srgbClr val="1C2A38"/>
          </a:solidFill>
          <a:ln w="254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6172200" y="1280160"/>
            <a:ext cx="2743200" cy="411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72200" y="1280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Result: Netscape Collapses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309360" y="1783080"/>
            <a:ext cx="2468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300" dirty="0">
                <a:solidFill>
                  <a:srgbClr val="FFFFFF"/>
                </a:solidFill>
              </a:rPr>
              <a:t>Netscape's browser wasn't worse. It lost because Microsoft owned the surface users touched every day. Netscape sold for scraps in 1999.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0040" y="4663440"/>
            <a:ext cx="8503920" cy="365760"/>
          </a:xfrm>
          <a:prstGeom prst="rect">
            <a:avLst/>
          </a:prstGeom>
          <a:solidFill>
            <a:srgbClr val="ED7D31">
              <a:alpha val="15000"/>
            </a:srgbClr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325880" y="466344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FFC000"/>
                </a:solidFill>
              </a:rPr>
              <a:t>Today's parallel: Whoever owns the AI surface (Claude, ChatGPT, Gemini) could do to SaaS what Windows did to Lotus and WordPerfect — even if the original product was better.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</a:rPr>
              <a:t>The Four SaaSquatches of the Apocalypse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685800"/>
            <a:ext cx="8412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B9BD5"/>
                </a:solidFill>
              </a:rPr>
              <a:t>Four forces attacking SaaS simultaneously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114800" cy="169164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20040" y="1051560"/>
            <a:ext cx="457200" cy="1691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155448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10972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4546A"/>
                </a:solidFill>
              </a:rPr>
              <a:t>The AI Labs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1463040"/>
            <a:ext cx="3429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Anthropic &amp; OpenAI are building horizontal agents that sit ABOVE all SaaS — one interface to rule them all. They can attract top AI talent that aging SaaS firms struggle to hire.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868680" y="240487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C0392B"/>
                </a:solidFill>
              </a:rPr>
              <a:t>Claude Cowork, ChatGPT Operator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1051560"/>
            <a:ext cx="4114800" cy="169164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709160" y="1051560"/>
            <a:ext cx="457200" cy="169164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09160" y="155448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257800" y="10972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4546A"/>
                </a:solidFill>
              </a:rPr>
              <a:t>AI-Native Startups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257800" y="1463040"/>
            <a:ext cx="3429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New companies attacking specific SaaS verticals with AI-first products. Cheaper, faster, and purpose-built for the AI era.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257800" y="240487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ED7D31"/>
                </a:solidFill>
              </a:rPr>
              <a:t>Harvey (legal, $11bn) · Sierra (customer service) · Serval (vs. ServiceNow)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" y="2948940"/>
            <a:ext cx="4114800" cy="169164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320040" y="2948940"/>
            <a:ext cx="457200" cy="1691640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20040" y="345186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68680" y="29946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4546A"/>
                </a:solidFill>
              </a:rPr>
              <a:t>Build Your Own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68680" y="3360420"/>
            <a:ext cx="3429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Large enterprises are using AI tools to build their own internal software instead of buying packaged SaaS. The economics of custom software have flipped.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68680" y="430225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4472C4"/>
                </a:solidFill>
              </a:rPr>
              <a:t>Kirkland &amp; Ellis: $500m internal AI investment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09160" y="2948940"/>
            <a:ext cx="4114800" cy="169164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709160" y="2948940"/>
            <a:ext cx="457200" cy="169164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09160" y="3451860"/>
            <a:ext cx="457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5257800" y="29946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4546A"/>
                </a:solidFill>
              </a:rPr>
              <a:t>SaaS Cannibalization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257800" y="3360420"/>
            <a:ext cx="3429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SaaS companies adding their own AI tools that eat into their own seat revenue. New AI tools cost more to run but don't yet offset lost legacy license revenue.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5257800" y="430225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i="1" dirty="0">
                <a:solidFill>
                  <a:srgbClr val="44546A"/>
                </a:solidFill>
              </a:rPr>
              <a:t>Salesforce Agentforce · ServiceNow AI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The Economist Jun 2026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Exposed vs. Defensible: The Key Test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371600" y="1005840"/>
            <a:ext cx="6400800" cy="685800"/>
          </a:xfrm>
          <a:prstGeom prst="rect">
            <a:avLst/>
          </a:prstGeom>
          <a:solidFill>
            <a:srgbClr val="FFC000">
              <a:alpha val="80000"/>
            </a:srgbClr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417320" y="1005840"/>
            <a:ext cx="6309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44546A"/>
                </a:solidFill>
              </a:rPr>
              <a:t>Gartner's Test: </a:t>
            </a:r>
            <a:r>
              <a:rPr lang="en-US" sz="1300" i="1" dirty="0">
                <a:solidFill>
                  <a:srgbClr val="44546A"/>
                </a:solidFill>
              </a:rPr>
              <a:t>"If your value is the interface, you're exposed. If your value is process depth, you have defensibility."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783080"/>
            <a:ext cx="3977640" cy="2606040"/>
          </a:xfrm>
          <a:prstGeom prst="rect">
            <a:avLst/>
          </a:prstGeom>
          <a:solidFill>
            <a:srgbClr val="FFF0F0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1783080"/>
            <a:ext cx="3977640" cy="411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178308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EXPOSED — Value Is in the Interface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2240280"/>
            <a:ext cx="3703320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Salesforce CRM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Data entry, logging, reporting — agents do this better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DocuSign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AI handles contract review and e-signatures autonomously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Adobe Creative Suite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Generative AI creates images, video, copy on demand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Monday.com / Atlassian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Task tracking agents eliminate the need for a UI at all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846320" y="1783080"/>
            <a:ext cx="3977640" cy="2606040"/>
          </a:xfrm>
          <a:prstGeom prst="rect">
            <a:avLst/>
          </a:prstGeom>
          <a:solidFill>
            <a:srgbClr val="F0FFF4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1783080"/>
            <a:ext cx="3977640" cy="41148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46320" y="1783080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DEFENSIBLE — Value Is in the Depth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983480" y="2240280"/>
            <a:ext cx="3703320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SAP / Oracle ERP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Deep cross-system orchestration across 7+ platforms — agents can't design that yet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Core banking / compliance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Regulatory complexity, audit trails, multi-system integration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44546A"/>
                </a:solidFill>
              </a:rPr>
              <a:t>Proprietary data + prediction</a:t>
            </a:r>
            <a:endParaRPr lang="en-US" sz="1150" dirty="0"/>
          </a:p>
          <a:p>
            <a:pPr marL="0" lvl="1" indent="0">
              <a:buNone/>
            </a:pPr>
            <a:r>
              <a:rPr lang="en-US" sz="1150" dirty="0">
                <a:solidFill>
                  <a:srgbClr val="44546A"/>
                </a:solidFill>
              </a:rPr>
              <a:t>HBR: 'Operational intelligence' SaaS with pooled data has a real moat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b="1" dirty="0">
                <a:solidFill>
                  <a:srgbClr val="ED7D31"/>
                </a:solidFill>
              </a:rPr>
              <a:t>BUT — 'defensible' is not 'safe'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Gartner Feb 2026 · HBR May 2026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FFFFF"/>
                </a:solidFill>
              </a:rPr>
              <a:t>The Giants: SAP, Oracle, Microsoft &amp; Apple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4114800" cy="171450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20040" y="1005840"/>
            <a:ext cx="4114800" cy="411480"/>
          </a:xfrm>
          <a:prstGeom prst="rect">
            <a:avLst/>
          </a:prstGeom>
          <a:solidFill>
            <a:srgbClr val="ED7D31"/>
          </a:solidFill>
          <a:ln w="127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20040" y="10058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SAP  ·  CAUTIOUS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463040"/>
            <a:ext cx="3886200" cy="12115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Missed cloud backlog targets in early 2026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AI-native architectures threaten decades-long ERP migrations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But deeply embedded across 7+ enterprise systems — high switching cost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Verdict: Defensible but not immune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09160" y="1005840"/>
            <a:ext cx="4114800" cy="171450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09160" y="1005840"/>
            <a:ext cx="4114800" cy="41148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09160" y="100584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Oracle  ·  WINNING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846320" y="1463040"/>
            <a:ext cx="3886200" cy="12115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Led the market recovery — up sharply from the Feb lows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Data infrastructure moat: companies still need databases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Agentic AI needs data — Oracle owns that layer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Verdict: Infrastructure wins even in disruption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20040" y="2811780"/>
            <a:ext cx="4114800" cy="171450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20040" y="2811780"/>
            <a:ext cx="4114800" cy="411480"/>
          </a:xfrm>
          <a:prstGeom prst="rect">
            <a:avLst/>
          </a:prstGeom>
          <a:solidFill>
            <a:srgbClr val="4472C4"/>
          </a:solidFill>
          <a:ln w="127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20040" y="28117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Microsoft  ·  PIVOTING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268980"/>
            <a:ext cx="3886200" cy="12115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Lost $357B in market cap in one day during the panic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Fighting back: Copilot Wave 3 embeds Claude directly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But only 4.5% of 450M M365 users pay for Copilot today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Verdict: Could be the biggest winner or biggest loser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709160" y="2811780"/>
            <a:ext cx="4114800" cy="1714500"/>
          </a:xfrm>
          <a:prstGeom prst="rect">
            <a:avLst/>
          </a:prstGeom>
          <a:solidFill>
            <a:srgbClr val="F7F7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09160" y="2811780"/>
            <a:ext cx="4114800" cy="411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709160" y="281178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Apple  ·  WATCH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46320" y="3268980"/>
            <a:ext cx="3886200" cy="12115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Owns hardware + OS + App Store — deepest surface lock-in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On-device AI = privacy moat (data never leaves your phone)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BUT: partnered </a:t>
            </a:r>
            <a:r>
              <a:rPr lang="en-US" sz="1150">
                <a:solidFill>
                  <a:srgbClr val="44546A"/>
                </a:solidFill>
              </a:rPr>
              <a:t>with Google </a:t>
            </a:r>
            <a:r>
              <a:rPr lang="en-US" sz="1150" dirty="0">
                <a:solidFill>
                  <a:srgbClr val="44546A"/>
                </a:solidFill>
              </a:rPr>
              <a:t>for Siri — invited the disruptor in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44546A"/>
                </a:solidFill>
              </a:rPr>
              <a:t>Risk: Becomes 'just the hardware' if Claude/ChatGPT owns the UX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1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Fortune · Gartner · The Economist Jun 2026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</a:rPr>
              <a:t>Winners &amp; Safe Harbors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2651760" cy="1737360"/>
          </a:xfrm>
          <a:prstGeom prst="rect">
            <a:avLst/>
          </a:prstGeom>
          <a:solidFill>
            <a:srgbClr val="F7F7F7"/>
          </a:solidFill>
          <a:ln w="254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20040" y="1051560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27AE60"/>
                </a:solidFill>
              </a:rPr>
              <a:t>+52%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320040" y="173736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4546A"/>
                </a:solidFill>
              </a:rPr>
              <a:t>Cybersecurity stocks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44546A"/>
                </a:solidFill>
              </a:rPr>
              <a:t>avg YTD 2026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21945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CrowdStrike · Palo Alto · Fortinet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AI expands attack surface — security spending soars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00400" y="1005840"/>
            <a:ext cx="2651760" cy="1737360"/>
          </a:xfrm>
          <a:prstGeom prst="rect">
            <a:avLst/>
          </a:prstGeom>
          <a:solidFill>
            <a:srgbClr val="F7F7F7"/>
          </a:solidFill>
          <a:ln w="25400">
            <a:solidFill>
              <a:srgbClr val="4472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00400" y="1051560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4472C4"/>
                </a:solidFill>
              </a:rPr>
              <a:t>+36%</a:t>
            </a:r>
            <a:endParaRPr lang="en-US" sz="42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4546A"/>
                </a:solidFill>
              </a:rPr>
              <a:t>Snowflake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44546A"/>
                </a:solidFill>
              </a:rPr>
              <a:t>in a single day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91840" y="21945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Surging revenue from AI-powered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data querying tools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080760" y="1005840"/>
            <a:ext cx="2651760" cy="1737360"/>
          </a:xfrm>
          <a:prstGeom prst="rect">
            <a:avLst/>
          </a:prstGeom>
          <a:solidFill>
            <a:srgbClr val="F7F7F7"/>
          </a:solidFill>
          <a:ln w="25400">
            <a:solidFill>
              <a:srgbClr val="ED7D3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080760" y="1051560"/>
            <a:ext cx="2651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ED7D31"/>
                </a:solidFill>
              </a:rPr>
              <a:t>$700B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6080760" y="173736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4546A"/>
                </a:solidFill>
              </a:rPr>
              <a:t>Big Tech AI capex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44546A"/>
                </a:solidFill>
              </a:rPr>
              <a:t>FY 2026–27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172200" y="219456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Amazon · Microsoft · Meta · Alphabet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All-in on AI infrastructure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2834640"/>
            <a:ext cx="8503920" cy="320040"/>
          </a:xfrm>
          <a:prstGeom prst="rect">
            <a:avLst/>
          </a:prstGeom>
          <a:solidFill>
            <a:srgbClr val="44546A"/>
          </a:solidFill>
          <a:ln w="12700">
            <a:solidFill>
              <a:srgbClr val="4454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57200" y="28346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How to identify safe harbors: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0040" y="3246120"/>
            <a:ext cx="3977640" cy="59436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20040" y="3246120"/>
            <a:ext cx="73152" cy="5943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4632" y="328269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Owns the infrastructure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4632" y="353872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Compute, databases, security — AI needs this layer, not replaces it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320040" y="3931920"/>
            <a:ext cx="3977640" cy="59436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20040" y="3931920"/>
            <a:ext cx="73152" cy="5943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84632" y="396849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Proprietary data moat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84632" y="422452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Unique pooled data that a foundation model cannot replicate alone (HBR)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663440" y="3246120"/>
            <a:ext cx="3977640" cy="59436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663440" y="3246120"/>
            <a:ext cx="73152" cy="5943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828032" y="328269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Deep process complexity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828032" y="353872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Cross-system orchestration, compliance, multi-vendor integration — ERP-like depth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663440" y="3931920"/>
            <a:ext cx="3977640" cy="594360"/>
          </a:xfrm>
          <a:prstGeom prst="rect">
            <a:avLst/>
          </a:prstGeom>
          <a:solidFill>
            <a:srgbClr val="EEF2F7"/>
          </a:solidFill>
          <a:ln w="1270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663440" y="3931920"/>
            <a:ext cx="73152" cy="594360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828032" y="3968496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4546A"/>
                </a:solidFill>
              </a:rPr>
              <a:t>Outcome-based pricing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828032" y="4224528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</a:rPr>
              <a:t>Companies shifting from per-seat to pay-for-results are better positioned (IDC)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228600" y="4663440"/>
            <a:ext cx="8686800" cy="0"/>
          </a:xfrm>
          <a:prstGeom prst="line">
            <a:avLst/>
          </a:prstGeom>
          <a:noFill/>
          <a:ln w="6350">
            <a:solidFill>
              <a:srgbClr val="E2E6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5" name="Image 0" descr="/sessions/friendly-blissful-edison/mnt/outputs/saas_unpacked/ppt/media/imag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700016"/>
            <a:ext cx="960120" cy="347472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4114800" y="475488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i="1" dirty="0">
                <a:solidFill>
                  <a:srgbClr val="64748B"/>
                </a:solidFill>
              </a:rPr>
              <a:t>Source: The Economist · Gartner · HBR · IDC 2026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1658</Words>
  <Application>Microsoft Office PowerPoint</Application>
  <PresentationFormat>On-screen Show (16:9)</PresentationFormat>
  <Paragraphs>211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SaaSpocalypse</dc:title>
  <dc:subject>PptxGenJS Presentation</dc:subject>
  <dc:creator>CinMIC</dc:creator>
  <cp:lastModifiedBy>Jayaseelan, Paul</cp:lastModifiedBy>
  <cp:revision>1</cp:revision>
  <dcterms:created xsi:type="dcterms:W3CDTF">2026-06-14T21:21:07Z</dcterms:created>
  <dcterms:modified xsi:type="dcterms:W3CDTF">2026-06-20T14:54:15Z</dcterms:modified>
</cp:coreProperties>
</file>