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7" r:id="rId2"/>
    <p:sldId id="338" r:id="rId3"/>
    <p:sldId id="339" r:id="rId4"/>
    <p:sldId id="263" r:id="rId5"/>
    <p:sldId id="264" r:id="rId6"/>
    <p:sldId id="322" r:id="rId7"/>
    <p:sldId id="326" r:id="rId8"/>
    <p:sldId id="323" r:id="rId9"/>
    <p:sldId id="284" r:id="rId10"/>
    <p:sldId id="285" r:id="rId11"/>
    <p:sldId id="286" r:id="rId12"/>
    <p:sldId id="265" r:id="rId13"/>
    <p:sldId id="266" r:id="rId14"/>
    <p:sldId id="340" r:id="rId15"/>
    <p:sldId id="267" r:id="rId16"/>
    <p:sldId id="268" r:id="rId17"/>
    <p:sldId id="269" r:id="rId18"/>
    <p:sldId id="270" r:id="rId19"/>
    <p:sldId id="272" r:id="rId20"/>
    <p:sldId id="274" r:id="rId21"/>
    <p:sldId id="276" r:id="rId22"/>
    <p:sldId id="277" r:id="rId23"/>
    <p:sldId id="279" r:id="rId24"/>
    <p:sldId id="407" r:id="rId25"/>
    <p:sldId id="327" r:id="rId26"/>
    <p:sldId id="287" r:id="rId27"/>
    <p:sldId id="288" r:id="rId28"/>
    <p:sldId id="290" r:id="rId29"/>
    <p:sldId id="292" r:id="rId30"/>
    <p:sldId id="294" r:id="rId31"/>
    <p:sldId id="293" r:id="rId32"/>
    <p:sldId id="408" r:id="rId33"/>
    <p:sldId id="295" r:id="rId34"/>
    <p:sldId id="296" r:id="rId35"/>
    <p:sldId id="297" r:id="rId36"/>
    <p:sldId id="377" r:id="rId37"/>
    <p:sldId id="402" r:id="rId38"/>
    <p:sldId id="404" r:id="rId39"/>
    <p:sldId id="314" r:id="rId40"/>
    <p:sldId id="299" r:id="rId41"/>
    <p:sldId id="302" r:id="rId42"/>
    <p:sldId id="303" r:id="rId43"/>
    <p:sldId id="304" r:id="rId44"/>
    <p:sldId id="305" r:id="rId45"/>
    <p:sldId id="384" r:id="rId46"/>
    <p:sldId id="385" r:id="rId47"/>
    <p:sldId id="306" r:id="rId48"/>
    <p:sldId id="307" r:id="rId49"/>
    <p:sldId id="308" r:id="rId50"/>
    <p:sldId id="309" r:id="rId51"/>
    <p:sldId id="310" r:id="rId52"/>
    <p:sldId id="311" r:id="rId53"/>
    <p:sldId id="406" r:id="rId54"/>
    <p:sldId id="337" r:id="rId55"/>
    <p:sldId id="315" r:id="rId56"/>
    <p:sldId id="332" r:id="rId57"/>
    <p:sldId id="316" r:id="rId58"/>
    <p:sldId id="317" r:id="rId59"/>
    <p:sldId id="318" r:id="rId60"/>
    <p:sldId id="319" r:id="rId61"/>
    <p:sldId id="336" r:id="rId62"/>
    <p:sldId id="282" r:id="rId63"/>
    <p:sldId id="283" r:id="rId64"/>
    <p:sldId id="320" r:id="rId65"/>
    <p:sldId id="260" r:id="rId66"/>
    <p:sldId id="261" r:id="rId67"/>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00CC00"/>
    <a:srgbClr val="9A7500"/>
    <a:srgbClr val="0099FF"/>
    <a:srgbClr val="FFBF61"/>
    <a:srgbClr val="EAB200"/>
    <a:srgbClr val="E5CA03"/>
    <a:srgbClr val="C5AE0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45" autoAdjust="0"/>
  </p:normalViewPr>
  <p:slideViewPr>
    <p:cSldViewPr>
      <p:cViewPr varScale="1">
        <p:scale>
          <a:sx n="94" d="100"/>
          <a:sy n="94" d="100"/>
        </p:scale>
        <p:origin x="1692" y="90"/>
      </p:cViewPr>
      <p:guideLst>
        <p:guide orient="horz" pos="2160"/>
        <p:guide pos="2880"/>
      </p:guideLst>
    </p:cSldViewPr>
  </p:slideViewPr>
  <p:outlineViewPr>
    <p:cViewPr>
      <p:scale>
        <a:sx n="33" d="100"/>
        <a:sy n="33" d="100"/>
      </p:scale>
      <p:origin x="0" y="-2571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3" d="100"/>
          <a:sy n="103" d="100"/>
        </p:scale>
        <p:origin x="2622"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F2BAA4CD-0FFA-4588-B96F-46645363CDB3}"/>
              </a:ext>
            </a:extLst>
          </p:cNvPr>
          <p:cNvSpPr>
            <a:spLocks noChangeArrowheads="1"/>
          </p:cNvSpPr>
          <p:nvPr/>
        </p:nvSpPr>
        <p:spPr bwMode="auto">
          <a:xfrm>
            <a:off x="0" y="116114"/>
            <a:ext cx="9601200" cy="52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n-US" sz="1050" b="0" u="sng" dirty="0"/>
              <a:t>What They Don’t Teach at BINC (BetterInvesting National Convention) </a:t>
            </a:r>
          </a:p>
          <a:p>
            <a:pPr algn="ctr">
              <a:spcBef>
                <a:spcPct val="0"/>
              </a:spcBef>
            </a:pPr>
            <a:r>
              <a:rPr lang="en-US" sz="1400" i="1" cap="small" dirty="0"/>
              <a:t>Preferred Procedure Simplified</a:t>
            </a:r>
          </a:p>
          <a:p>
            <a:pPr algn="ctr">
              <a:spcBef>
                <a:spcPct val="0"/>
              </a:spcBef>
            </a:pPr>
            <a:r>
              <a:rPr lang="en-US" sz="1200" b="0" dirty="0"/>
              <a:t>Avi Horwitz</a:t>
            </a:r>
            <a:endParaRPr lang="en-US" sz="1000" b="0" dirty="0"/>
          </a:p>
        </p:txBody>
      </p:sp>
      <p:sp>
        <p:nvSpPr>
          <p:cNvPr id="7" name="Rectangle 7">
            <a:extLst>
              <a:ext uri="{FF2B5EF4-FFF2-40B4-BE49-F238E27FC236}">
                <a16:creationId xmlns:a16="http://schemas.microsoft.com/office/drawing/2014/main" id="{C8BAA4C3-9B87-4BAB-9A2D-6652239A7F10}"/>
              </a:ext>
            </a:extLst>
          </p:cNvPr>
          <p:cNvSpPr>
            <a:spLocks noChangeArrowheads="1"/>
          </p:cNvSpPr>
          <p:nvPr/>
        </p:nvSpPr>
        <p:spPr bwMode="auto">
          <a:xfrm>
            <a:off x="0" y="6792686"/>
            <a:ext cx="9601200" cy="3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50000"/>
              </a:spcBef>
            </a:pPr>
            <a:endParaRPr lang="en-US" sz="1000" b="1" dirty="0"/>
          </a:p>
          <a:p>
            <a:pPr algn="ctr">
              <a:spcBef>
                <a:spcPct val="50000"/>
              </a:spcBef>
            </a:pPr>
            <a:r>
              <a:rPr lang="en-US" sz="1000" b="1" dirty="0"/>
              <a:t>July 20, 2020</a:t>
            </a:r>
            <a:endParaRPr lang="en-US" sz="900" b="1" dirty="0">
              <a:solidFill>
                <a:schemeClr val="tx2"/>
              </a:solidFill>
            </a:endParaRPr>
          </a:p>
        </p:txBody>
      </p:sp>
      <p:sp>
        <p:nvSpPr>
          <p:cNvPr id="8" name="Slide Number Placeholder 3">
            <a:extLst>
              <a:ext uri="{FF2B5EF4-FFF2-40B4-BE49-F238E27FC236}">
                <a16:creationId xmlns:a16="http://schemas.microsoft.com/office/drawing/2014/main" id="{E669FCFF-2230-49EA-969C-67F4641D95CC}"/>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AF7DA50D-594D-4764-819D-4380C7C0FF8F}" type="slidenum">
              <a:rPr lang="en-US" smtClean="0"/>
              <a:t>‹#›</a:t>
            </a:fld>
            <a:endParaRPr lang="en-US" dirty="0"/>
          </a:p>
        </p:txBody>
      </p:sp>
    </p:spTree>
    <p:extLst>
      <p:ext uri="{BB962C8B-B14F-4D97-AF65-F5344CB8AC3E}">
        <p14:creationId xmlns:p14="http://schemas.microsoft.com/office/powerpoint/2010/main" val="302412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158853" cy="365276"/>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defTabSz="965200">
              <a:spcBef>
                <a:spcPct val="50000"/>
              </a:spcBef>
              <a:defRPr sz="1200">
                <a:latin typeface="Arial Black" pitchFamily="34" charset="0"/>
              </a:defRPr>
            </a:lvl1pPr>
          </a:lstStyle>
          <a:p>
            <a:endParaRPr lang="en-US" dirty="0"/>
          </a:p>
        </p:txBody>
      </p:sp>
      <p:sp>
        <p:nvSpPr>
          <p:cNvPr id="32771" name="Rectangle 3"/>
          <p:cNvSpPr>
            <a:spLocks noGrp="1" noChangeArrowheads="1"/>
          </p:cNvSpPr>
          <p:nvPr>
            <p:ph type="dt" idx="1"/>
          </p:nvPr>
        </p:nvSpPr>
        <p:spPr bwMode="auto">
          <a:xfrm>
            <a:off x="5442347" y="0"/>
            <a:ext cx="4158853" cy="365276"/>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algn="r" defTabSz="965200">
              <a:spcBef>
                <a:spcPct val="50000"/>
              </a:spcBef>
              <a:defRPr sz="1200">
                <a:latin typeface="Arial Black" pitchFamily="34" charset="0"/>
              </a:defRPr>
            </a:lvl1pPr>
          </a:lstStyle>
          <a:p>
            <a:fld id="{43BCFDF8-D4B4-4263-8ADD-413013928CE8}" type="datetimeFigureOut">
              <a:rPr lang="en-US"/>
              <a:pPr/>
              <a:t>12/7/2020</a:t>
            </a:fld>
            <a:endParaRPr lang="en-US" dirty="0"/>
          </a:p>
        </p:txBody>
      </p:sp>
      <p:sp>
        <p:nvSpPr>
          <p:cNvPr id="13316" name="Rectangle 4"/>
          <p:cNvSpPr>
            <a:spLocks noGrp="1" noRot="1" noChangeAspect="1" noChangeArrowheads="1" noTextEdit="1"/>
          </p:cNvSpPr>
          <p:nvPr>
            <p:ph type="sldImg" idx="2"/>
          </p:nvPr>
        </p:nvSpPr>
        <p:spPr bwMode="auto">
          <a:xfrm>
            <a:off x="3352800" y="549275"/>
            <a:ext cx="289560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1279328" y="2904671"/>
            <a:ext cx="7042547" cy="3861407"/>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6949924"/>
            <a:ext cx="4158853" cy="365276"/>
          </a:xfrm>
          <a:prstGeom prst="rect">
            <a:avLst/>
          </a:prstGeom>
          <a:noFill/>
          <a:ln w="9525">
            <a:noFill/>
            <a:miter lim="800000"/>
            <a:headEnd/>
            <a:tailEnd/>
          </a:ln>
        </p:spPr>
        <p:txBody>
          <a:bodyPr vert="horz" wrap="square" lIns="96660" tIns="48329" rIns="96660" bIns="48329" numCol="1" anchor="b" anchorCtr="0" compatLnSpc="1">
            <a:prstTxWarp prst="textNoShape">
              <a:avLst/>
            </a:prstTxWarp>
          </a:bodyPr>
          <a:lstStyle>
            <a:lvl1pPr defTabSz="965200">
              <a:spcBef>
                <a:spcPct val="50000"/>
              </a:spcBef>
              <a:defRPr sz="1200">
                <a:latin typeface="Arial Black" pitchFamily="34" charset="0"/>
              </a:defRPr>
            </a:lvl1pPr>
          </a:lstStyle>
          <a:p>
            <a:r>
              <a:rPr lang="en-US" dirty="0"/>
              <a:t>September 2012</a:t>
            </a:r>
          </a:p>
        </p:txBody>
      </p:sp>
      <p:sp>
        <p:nvSpPr>
          <p:cNvPr id="32775" name="Rectangle 7"/>
          <p:cNvSpPr>
            <a:spLocks noGrp="1" noChangeArrowheads="1"/>
          </p:cNvSpPr>
          <p:nvPr>
            <p:ph type="sldNum" sz="quarter" idx="5"/>
          </p:nvPr>
        </p:nvSpPr>
        <p:spPr bwMode="auto">
          <a:xfrm>
            <a:off x="5442347" y="6949924"/>
            <a:ext cx="4158853" cy="365276"/>
          </a:xfrm>
          <a:prstGeom prst="rect">
            <a:avLst/>
          </a:prstGeom>
          <a:noFill/>
          <a:ln w="9525">
            <a:noFill/>
            <a:miter lim="800000"/>
            <a:headEnd/>
            <a:tailEnd/>
          </a:ln>
        </p:spPr>
        <p:txBody>
          <a:bodyPr vert="horz" wrap="square" lIns="96660" tIns="48329" rIns="96660" bIns="48329" numCol="1" anchor="b" anchorCtr="0" compatLnSpc="1">
            <a:prstTxWarp prst="textNoShape">
              <a:avLst/>
            </a:prstTxWarp>
          </a:bodyPr>
          <a:lstStyle>
            <a:lvl1pPr algn="r" defTabSz="966172">
              <a:spcBef>
                <a:spcPct val="50000"/>
              </a:spcBef>
              <a:defRPr sz="1200">
                <a:latin typeface="Arial Black" pitchFamily="34" charset="0"/>
                <a:cs typeface="Times New Roman" pitchFamily="18" charset="0"/>
              </a:defRPr>
            </a:lvl1pPr>
          </a:lstStyle>
          <a:p>
            <a:pPr>
              <a:defRPr/>
            </a:pPr>
            <a:fld id="{B4182AF2-807D-4808-B6B1-C52AFF8D1763}" type="slidenum">
              <a:rPr lang="en-US"/>
              <a:pPr>
                <a:defRPr/>
              </a:pPr>
              <a:t>‹#›</a:t>
            </a:fld>
            <a:endParaRPr lang="en-US" dirty="0"/>
          </a:p>
        </p:txBody>
      </p:sp>
    </p:spTree>
    <p:extLst>
      <p:ext uri="{BB962C8B-B14F-4D97-AF65-F5344CB8AC3E}">
        <p14:creationId xmlns:p14="http://schemas.microsoft.com/office/powerpoint/2010/main" val="124700207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A60C1A40-305C-4B0D-A61F-C2D14ABCE2C8}" type="slidenum">
              <a:rPr lang="en-US"/>
              <a:pPr>
                <a:defRPr/>
              </a:pPr>
              <a:t>1</a:t>
            </a:fld>
            <a:endParaRPr lang="en-US" dirty="0"/>
          </a:p>
        </p:txBody>
      </p:sp>
      <p:sp>
        <p:nvSpPr>
          <p:cNvPr id="169986" name="Rectangle 2"/>
          <p:cNvSpPr>
            <a:spLocks noGrp="1" noRot="1" noChangeAspect="1" noChangeArrowheads="1" noTextEdit="1"/>
          </p:cNvSpPr>
          <p:nvPr>
            <p:ph type="sldImg"/>
          </p:nvPr>
        </p:nvSpPr>
        <p:spPr>
          <a:xfrm>
            <a:off x="3352800" y="549275"/>
            <a:ext cx="2895600" cy="2171700"/>
          </a:xfrm>
          <a:ln/>
        </p:spPr>
      </p:sp>
      <p:sp>
        <p:nvSpPr>
          <p:cNvPr id="169987" name="Rectangle 3"/>
          <p:cNvSpPr>
            <a:spLocks noGrp="1" noChangeArrowheads="1"/>
          </p:cNvSpPr>
          <p:nvPr>
            <p:ph type="body" idx="1"/>
          </p:nvPr>
        </p:nvSpPr>
        <p:spPr>
          <a:xfrm>
            <a:off x="960539" y="3048001"/>
            <a:ext cx="7680127" cy="37180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Welcome to Preferred Procedure Simplified the next class in our What they Don’t Teach at </a:t>
            </a:r>
            <a:r>
              <a:rPr lang="en-US">
                <a:latin typeface="+mj-lt"/>
              </a:rPr>
              <a:t>BINC series.</a:t>
            </a:r>
            <a:endParaRPr lang="en-US" dirty="0">
              <a:latin typeface="+mj-lt"/>
            </a:endParaRPr>
          </a:p>
          <a:p>
            <a:endParaRPr lang="en-US" dirty="0">
              <a:latin typeface="+mj-lt"/>
            </a:endParaRPr>
          </a:p>
          <a:p>
            <a:r>
              <a:rPr lang="en-US" dirty="0">
                <a:latin typeface="+mj-lt"/>
              </a:rPr>
              <a:t>Several years ago I offered to teach a class in Preferred Procedure.  I had been teaching Preferred Procedure for a while using a module that was originally developed for a Financial Statement track of classes offered at, what at the time was, The NAIC National Congress and Expo, that took place in Phoenix somewhere around 2003.</a:t>
            </a:r>
          </a:p>
          <a:p>
            <a:endParaRPr lang="en-US" dirty="0">
              <a:latin typeface="+mj-lt"/>
            </a:endParaRPr>
          </a:p>
          <a:p>
            <a:r>
              <a:rPr lang="en-US" dirty="0">
                <a:latin typeface="+mj-lt"/>
              </a:rPr>
              <a:t>Over time, and with the help of Julie Werner from GA and Beth Hamm, who is George Nicholson’s daughter, I began to realize that we do a great job teaching people who are good with numbers, but we don’t do a very good job teaching those who learn visually through pictures.</a:t>
            </a:r>
          </a:p>
          <a:p>
            <a:endParaRPr lang="en-US" dirty="0">
              <a:latin typeface="+mj-lt"/>
            </a:endParaRPr>
          </a:p>
          <a:p>
            <a:r>
              <a:rPr lang="en-US" dirty="0">
                <a:latin typeface="+mj-lt"/>
              </a:rPr>
              <a:t>I woke up one morning and decided to try to build what I called “Preferred Procedure Without A Net” because I didn’t know how it would work out and whether I would come crashing down to earth.  I asked for a two-week delay in getting handout materials in and decided to building a Preferred Procedure class that was visual without numbers.  The beauty of the Stock Selection Guide (SSG) is that you really can do a pretty good stock study by just looking at the pictures, because Every Picture Tells A Story.</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352800" y="549275"/>
            <a:ext cx="2895600" cy="217170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Over time we can look at Income Statements</a:t>
            </a:r>
            <a:r>
              <a:rPr lang="en-US" baseline="0" dirty="0">
                <a:latin typeface="+mj-lt"/>
                <a:ea typeface="ヒラギノ角ゴ Pro W3"/>
              </a:rPr>
              <a:t> year after year.  How do we analyze the Income Statement?  What do we do with all this information?  What is the best way to use it?</a:t>
            </a:r>
            <a:endParaRPr lang="en-US"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858A450A-00AC-4DEF-BD74-6B35BB7A7FEE}" type="slidenum">
              <a:rPr lang="en-US" smtClean="0"/>
              <a:pPr>
                <a:defRPr/>
              </a:pPr>
              <a:t>10</a:t>
            </a:fld>
            <a:endParaRPr lang="en-US" dirty="0"/>
          </a:p>
        </p:txBody>
      </p:sp>
    </p:spTree>
    <p:extLst>
      <p:ext uri="{BB962C8B-B14F-4D97-AF65-F5344CB8AC3E}">
        <p14:creationId xmlns:p14="http://schemas.microsoft.com/office/powerpoint/2010/main" val="351216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352800" y="549275"/>
            <a:ext cx="2895600" cy="2171700"/>
          </a:xfrm>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are dataholics, we collect data, 5, 6, 7, 8</a:t>
            </a:r>
            <a:r>
              <a:rPr lang="en-US" baseline="0" dirty="0">
                <a:latin typeface="+mj-lt"/>
                <a:ea typeface="ヒラギノ角ゴ Pro W3"/>
              </a:rPr>
              <a:t>, 9 or 10 years.  What do we do with all of this?  </a:t>
            </a:r>
            <a:r>
              <a:rPr lang="en-US" baseline="0" dirty="0">
                <a:latin typeface="+mj-lt"/>
                <a:ea typeface="ヒラギノ角ゴ Pro W3"/>
                <a:cs typeface="Calibri" panose="020F0502020204030204" pitchFamily="34" charset="0"/>
              </a:rPr>
              <a:t>©</a:t>
            </a:r>
            <a:endParaRPr lang="en-US" baseline="0" dirty="0">
              <a:latin typeface="+mj-lt"/>
              <a:ea typeface="ヒラギノ角ゴ Pro W3"/>
            </a:endParaRPr>
          </a:p>
          <a:p>
            <a:endParaRPr lang="en-US" baseline="0" dirty="0">
              <a:latin typeface="+mj-lt"/>
              <a:ea typeface="ヒラギノ角ゴ Pro W3"/>
            </a:endParaRPr>
          </a:p>
          <a:p>
            <a:r>
              <a:rPr lang="en-US" baseline="0" dirty="0">
                <a:latin typeface="+mj-lt"/>
                <a:ea typeface="ヒラギノ角ゴ Pro W3"/>
              </a:rPr>
              <a:t>We use our Stock Selection Guide and plot information on it in a specific order – for a reason. </a:t>
            </a:r>
            <a:r>
              <a:rPr lang="en-US" dirty="0">
                <a:latin typeface="+mj-lt"/>
                <a:ea typeface="ヒラギノ角ゴ Pro W3"/>
                <a:cs typeface="Calibri" panose="020F0502020204030204" pitchFamily="34" charset="0"/>
              </a:rPr>
              <a:t>©</a:t>
            </a:r>
            <a:endParaRPr lang="en-US" dirty="0">
              <a:latin typeface="+mj-lt"/>
              <a:ea typeface="ヒラギノ角ゴ Pro W3"/>
            </a:endParaRPr>
          </a:p>
          <a:p>
            <a:r>
              <a:rPr lang="en-US" baseline="0" dirty="0">
                <a:latin typeface="+mj-lt"/>
                <a:ea typeface="ヒラギノ角ゴ Pro W3"/>
              </a:rPr>
              <a:t> It aligns with our income statement!   </a:t>
            </a:r>
          </a:p>
          <a:p>
            <a:endParaRPr lang="en-US" baseline="0" dirty="0">
              <a:latin typeface="+mj-lt"/>
              <a:ea typeface="ヒラギノ角ゴ Pro W3"/>
            </a:endParaRPr>
          </a:p>
          <a:p>
            <a:r>
              <a:rPr lang="en-US" baseline="0" dirty="0">
                <a:latin typeface="+mj-lt"/>
                <a:ea typeface="ヒラギノ角ゴ Pro W3"/>
              </a:rPr>
              <a:t>You may hear the acronym SSG tonight.  SSG stands for Stock Selection Guide.   Our SSG is a simplified representation of our company’s income statement over a 10-year period.</a:t>
            </a:r>
          </a:p>
          <a:p>
            <a:endParaRPr lang="en-US" baseline="0" dirty="0">
              <a:latin typeface="Arial" pitchFamily="34" charset="0"/>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A72286B4-A335-4CEC-916C-680936560DC4}" type="slidenum">
              <a:rPr lang="en-US" smtClean="0"/>
              <a:pPr>
                <a:defRPr/>
              </a:pPr>
              <a:t>11</a:t>
            </a:fld>
            <a:endParaRPr lang="en-US" dirty="0"/>
          </a:p>
        </p:txBody>
      </p:sp>
    </p:spTree>
    <p:extLst>
      <p:ext uri="{BB962C8B-B14F-4D97-AF65-F5344CB8AC3E}">
        <p14:creationId xmlns:p14="http://schemas.microsoft.com/office/powerpoint/2010/main" val="228914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b="0" dirty="0">
                <a:latin typeface="+mj-lt"/>
              </a:rPr>
              <a:t>Let’s take</a:t>
            </a:r>
            <a:r>
              <a:rPr lang="en-US" b="0" baseline="0" dirty="0">
                <a:latin typeface="+mj-lt"/>
              </a:rPr>
              <a:t> a brief look at our income statement.    We are going to break it down into 7 pieces.</a:t>
            </a:r>
          </a:p>
          <a:p>
            <a:endParaRPr lang="en-US" b="0" baseline="0" dirty="0">
              <a:latin typeface="+mj-lt"/>
            </a:endParaRPr>
          </a:p>
          <a:p>
            <a:r>
              <a:rPr lang="en-US" b="0" baseline="0" dirty="0">
                <a:latin typeface="+mj-lt"/>
              </a:rPr>
              <a:t>Number 1, 3, 5 and 7 are the financial numbers that we plot on our SSG and we are showing them using the colors we use on the SSG.  We will be consistent through this presentation in using Green for </a:t>
            </a:r>
            <a:r>
              <a:rPr lang="en-US" b="1" dirty="0">
                <a:solidFill>
                  <a:srgbClr val="00CC00"/>
                </a:solidFill>
                <a:latin typeface="+mj-lt"/>
                <a:ea typeface="ヒラギノ角ゴ Pro W3"/>
              </a:rPr>
              <a:t>Sales</a:t>
            </a:r>
            <a:r>
              <a:rPr lang="en-US" b="0" baseline="0" dirty="0">
                <a:latin typeface="+mj-lt"/>
              </a:rPr>
              <a:t>, </a:t>
            </a:r>
            <a:r>
              <a:rPr lang="en-US" baseline="0" dirty="0">
                <a:latin typeface="+mj-lt"/>
              </a:rPr>
              <a:t>Pink</a:t>
            </a:r>
            <a:r>
              <a:rPr lang="en-US" b="0" baseline="0" dirty="0">
                <a:latin typeface="+mj-lt"/>
              </a:rPr>
              <a:t> for </a:t>
            </a:r>
            <a:r>
              <a:rPr lang="en-US" b="1" baseline="0" dirty="0">
                <a:solidFill>
                  <a:srgbClr val="FF3399"/>
                </a:solidFill>
                <a:latin typeface="+mj-lt"/>
              </a:rPr>
              <a:t>Pre-Tax Profit</a:t>
            </a:r>
            <a:r>
              <a:rPr lang="en-US" b="0" baseline="0" dirty="0">
                <a:latin typeface="+mj-lt"/>
              </a:rPr>
              <a:t>, Yellow, well really brown, for </a:t>
            </a:r>
            <a:r>
              <a:rPr lang="en-US" b="1" baseline="0" dirty="0">
                <a:solidFill>
                  <a:srgbClr val="9A7500"/>
                </a:solidFill>
                <a:latin typeface="+mj-lt"/>
              </a:rPr>
              <a:t>Net Income</a:t>
            </a:r>
            <a:r>
              <a:rPr lang="en-US" b="0" baseline="0" dirty="0">
                <a:latin typeface="+mj-lt"/>
              </a:rPr>
              <a:t>, and Blue for </a:t>
            </a:r>
            <a:r>
              <a:rPr lang="en-US" b="1" dirty="0">
                <a:solidFill>
                  <a:srgbClr val="0000FF"/>
                </a:solidFill>
                <a:latin typeface="+mj-lt"/>
                <a:ea typeface="ヒラギノ角ゴ Pro W3"/>
              </a:rPr>
              <a:t>Earnings Per Share</a:t>
            </a:r>
            <a:r>
              <a:rPr lang="en-US" b="0" baseline="0" dirty="0">
                <a:latin typeface="+mj-lt"/>
              </a:rPr>
              <a:t>.</a:t>
            </a:r>
          </a:p>
          <a:p>
            <a:endParaRPr lang="en-US" b="0" baseline="0" dirty="0">
              <a:latin typeface="+mj-lt"/>
            </a:endParaRPr>
          </a:p>
          <a:p>
            <a:r>
              <a:rPr lang="en-US" b="0" baseline="0" dirty="0">
                <a:latin typeface="+mj-lt"/>
              </a:rPr>
              <a:t>The other three items, 2, 4 and 6, which we show in Purple, represent the spaces between the lines that we plot on our SSG.   This is how we “simplify” our income statement.</a:t>
            </a:r>
          </a:p>
          <a:p>
            <a:endParaRPr lang="en-US" b="0" baseline="0" dirty="0">
              <a:latin typeface="+mj-lt"/>
            </a:endParaRPr>
          </a:p>
          <a:p>
            <a:pPr defTabSz="955622">
              <a:defRPr/>
            </a:pPr>
            <a:r>
              <a:rPr lang="en-US" baseline="0" dirty="0">
                <a:latin typeface="+mj-lt"/>
                <a:ea typeface="ヒラギノ角ゴ Pro W3"/>
              </a:rPr>
              <a:t>We will learn that we can read our Income Statement almost like we are walking down a flight of stairs.  Each item as we move down the Income Statement is like walking down a step, it is a subtraction of one or more items, with one minor exception, as we take things off of our </a:t>
            </a:r>
            <a:r>
              <a:rPr lang="en-US" b="1" dirty="0">
                <a:solidFill>
                  <a:srgbClr val="00CC00"/>
                </a:solidFill>
                <a:latin typeface="+mj-lt"/>
                <a:ea typeface="ヒラギノ角ゴ Pro W3"/>
              </a:rPr>
              <a:t>Sales</a:t>
            </a:r>
            <a:r>
              <a:rPr lang="en-US" baseline="0" dirty="0">
                <a:latin typeface="+mj-lt"/>
                <a:ea typeface="ヒラギノ角ゴ Pro W3"/>
              </a:rPr>
              <a:t> on our way down to our bottom-line </a:t>
            </a:r>
            <a:r>
              <a:rPr lang="en-US" b="1" dirty="0">
                <a:solidFill>
                  <a:srgbClr val="0000FF"/>
                </a:solidFill>
                <a:latin typeface="+mj-lt"/>
                <a:ea typeface="ヒラギノ角ゴ Pro W3"/>
              </a:rPr>
              <a:t>Earnings Per Share</a:t>
            </a:r>
            <a:r>
              <a:rPr lang="en-US" baseline="0" dirty="0">
                <a:latin typeface="+mj-lt"/>
                <a:ea typeface="ヒラギノ角ゴ Pro W3"/>
              </a:rPr>
              <a:t>.</a:t>
            </a:r>
            <a:endParaRPr lang="en-US" dirty="0">
              <a:latin typeface="+mj-lt"/>
              <a:ea typeface="ヒラギノ角ゴ Pro W3"/>
            </a:endParaRPr>
          </a:p>
          <a:p>
            <a:endParaRPr lang="en-US" b="0" baseline="0" dirty="0">
              <a:latin typeface="+mj-lt"/>
            </a:endParaRPr>
          </a:p>
          <a:p>
            <a:r>
              <a:rPr lang="en-US" b="0" baseline="0" dirty="0">
                <a:latin typeface="+mj-lt"/>
              </a:rPr>
              <a:t>Let’s take a look at our Simplified Income Statement.  We will walk through it using colors </a:t>
            </a:r>
            <a:r>
              <a:rPr lang="en-US" dirty="0">
                <a:latin typeface="+mj-lt"/>
              </a:rPr>
              <a:t>consistent with the SSG, and our SSG will show the lines in the</a:t>
            </a:r>
            <a:r>
              <a:rPr lang="en-US" baseline="0" dirty="0">
                <a:latin typeface="+mj-lt"/>
              </a:rPr>
              <a:t> same order as </a:t>
            </a:r>
            <a:r>
              <a:rPr lang="en-US" dirty="0">
                <a:latin typeface="+mj-lt"/>
              </a:rPr>
              <a:t>they appear on </a:t>
            </a:r>
            <a:r>
              <a:rPr lang="en-US" baseline="0" dirty="0">
                <a:latin typeface="+mj-lt"/>
              </a:rPr>
              <a:t>our income statement.</a:t>
            </a:r>
            <a:endParaRPr lang="en-US" dirty="0">
              <a:latin typeface="+mj-lt"/>
            </a:endParaRPr>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12</a:t>
            </a:fld>
            <a:endParaRPr lang="en-US" dirty="0"/>
          </a:p>
        </p:txBody>
      </p:sp>
    </p:spTree>
    <p:extLst>
      <p:ext uri="{BB962C8B-B14F-4D97-AF65-F5344CB8AC3E}">
        <p14:creationId xmlns:p14="http://schemas.microsoft.com/office/powerpoint/2010/main" val="112142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You will see 3 of the lines are </a:t>
            </a:r>
            <a:r>
              <a:rPr lang="en-US" baseline="0" dirty="0">
                <a:latin typeface="+mj-lt"/>
              </a:rPr>
              <a:t>purple.  The purple items are the things that are happening between the lines on our </a:t>
            </a:r>
            <a:r>
              <a:rPr lang="en-US" dirty="0">
                <a:latin typeface="+mj-lt"/>
              </a:rPr>
              <a:t>SSG </a:t>
            </a:r>
            <a:r>
              <a:rPr lang="en-US" baseline="0" dirty="0">
                <a:latin typeface="+mj-lt"/>
              </a:rPr>
              <a:t>that, in addition to </a:t>
            </a:r>
            <a:r>
              <a:rPr lang="en-US" b="1" dirty="0">
                <a:solidFill>
                  <a:srgbClr val="00CC00"/>
                </a:solidFill>
                <a:latin typeface="+mj-lt"/>
                <a:ea typeface="ヒラギノ角ゴ Pro W3"/>
              </a:rPr>
              <a:t>Sales</a:t>
            </a:r>
            <a:r>
              <a:rPr lang="en-US" baseline="0" dirty="0">
                <a:latin typeface="+mj-lt"/>
              </a:rPr>
              <a:t>, we must look at to see what is going on with our company.</a:t>
            </a:r>
          </a:p>
          <a:p>
            <a:endParaRPr lang="en-US" dirty="0">
              <a:latin typeface="+mj-lt"/>
            </a:endParaRPr>
          </a:p>
          <a:p>
            <a:r>
              <a:rPr lang="en-US" dirty="0">
                <a:latin typeface="+mj-lt"/>
              </a:rPr>
              <a:t>We start</a:t>
            </a:r>
            <a:r>
              <a:rPr lang="en-US" baseline="0" dirty="0">
                <a:latin typeface="+mj-lt"/>
              </a:rPr>
              <a:t> with </a:t>
            </a:r>
            <a:r>
              <a:rPr lang="en-US" b="1" dirty="0">
                <a:solidFill>
                  <a:srgbClr val="00CC00"/>
                </a:solidFill>
                <a:latin typeface="+mj-lt"/>
                <a:ea typeface="ヒラギノ角ゴ Pro W3"/>
              </a:rPr>
              <a:t>Sales</a:t>
            </a:r>
            <a:r>
              <a:rPr lang="en-US" baseline="0" dirty="0">
                <a:latin typeface="+mj-lt"/>
              </a:rPr>
              <a:t> and from that we subtract expenses.  That brings us to our Earnings Before Provision for Income Taxes or as we know it </a:t>
            </a:r>
            <a:r>
              <a:rPr lang="en-US" b="1" dirty="0">
                <a:solidFill>
                  <a:srgbClr val="FF3399"/>
                </a:solidFill>
                <a:latin typeface="+mj-lt"/>
              </a:rPr>
              <a:t>Pre-Tax Profit</a:t>
            </a:r>
            <a:r>
              <a:rPr lang="en-US" baseline="0" dirty="0">
                <a:latin typeface="+mj-lt"/>
              </a:rPr>
              <a:t>.</a:t>
            </a:r>
          </a:p>
          <a:p>
            <a:endParaRPr lang="en-US" baseline="0" dirty="0">
              <a:latin typeface="+mj-lt"/>
            </a:endParaRPr>
          </a:p>
          <a:p>
            <a:r>
              <a:rPr lang="en-US" baseline="0" dirty="0">
                <a:latin typeface="+mj-lt"/>
              </a:rPr>
              <a:t>If we subtract Taxes from our </a:t>
            </a:r>
            <a:r>
              <a:rPr lang="en-US" b="1" dirty="0">
                <a:solidFill>
                  <a:srgbClr val="FF3399"/>
                </a:solidFill>
                <a:latin typeface="+mj-lt"/>
              </a:rPr>
              <a:t>Pre-Tax Profit</a:t>
            </a:r>
            <a:r>
              <a:rPr lang="en-US" baseline="0" dirty="0">
                <a:latin typeface="+mj-lt"/>
              </a:rPr>
              <a:t>, it brings us to Net Earnings or our </a:t>
            </a:r>
            <a:r>
              <a:rPr lang="en-US" b="1" dirty="0">
                <a:solidFill>
                  <a:srgbClr val="9A7500"/>
                </a:solidFill>
                <a:latin typeface="+mj-lt"/>
              </a:rPr>
              <a:t>Net Income </a:t>
            </a:r>
            <a:r>
              <a:rPr lang="en-US" baseline="0" dirty="0">
                <a:latin typeface="+mj-lt"/>
              </a:rPr>
              <a:t>for the entire company.</a:t>
            </a:r>
          </a:p>
          <a:p>
            <a:endParaRPr lang="en-US" baseline="0" dirty="0">
              <a:latin typeface="+mj-lt"/>
            </a:endParaRPr>
          </a:p>
          <a:p>
            <a:r>
              <a:rPr lang="en-US" baseline="0" dirty="0">
                <a:latin typeface="+mj-lt"/>
              </a:rPr>
              <a:t>If we divide our Net Earnings by our Shares Outstanding, that brings us to </a:t>
            </a:r>
            <a:r>
              <a:rPr lang="en-US" b="1" dirty="0">
                <a:solidFill>
                  <a:srgbClr val="0000FF"/>
                </a:solidFill>
                <a:latin typeface="+mj-lt"/>
                <a:ea typeface="ヒラギノ角ゴ Pro W3"/>
              </a:rPr>
              <a:t>Earnings Per Share</a:t>
            </a:r>
            <a:r>
              <a:rPr lang="en-US" baseline="0" dirty="0">
                <a:latin typeface="+mj-lt"/>
              </a:rPr>
              <a:t>.</a:t>
            </a:r>
          </a:p>
          <a:p>
            <a:endParaRPr lang="en-US" baseline="0" dirty="0">
              <a:latin typeface="+mj-lt"/>
            </a:endParaRPr>
          </a:p>
          <a:p>
            <a:r>
              <a:rPr lang="en-US" baseline="0" dirty="0">
                <a:latin typeface="+mj-lt"/>
              </a:rPr>
              <a:t>Each of the items in between are represented in Purple and will represent a space on our SSG.  If those spaces get bigger or smaller, the lines around them will either move further apart or closer together.  If this is happening, we know we must read between the lines to see what is happening in that space and why.</a:t>
            </a:r>
            <a:endParaRPr lang="en-US" dirty="0">
              <a:latin typeface="+mj-lt"/>
            </a:endParaRPr>
          </a:p>
          <a:p>
            <a:endParaRPr lang="en-US" dirty="0"/>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13</a:t>
            </a:fld>
            <a:endParaRPr lang="en-US" dirty="0"/>
          </a:p>
        </p:txBody>
      </p:sp>
    </p:spTree>
    <p:extLst>
      <p:ext uri="{BB962C8B-B14F-4D97-AF65-F5344CB8AC3E}">
        <p14:creationId xmlns:p14="http://schemas.microsoft.com/office/powerpoint/2010/main" val="15324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pPr eaLnBrk="1" hangingPunct="1"/>
            <a:r>
              <a:rPr lang="en-US" altLang="en-US" dirty="0">
                <a:latin typeface="+mj-lt"/>
              </a:rPr>
              <a:t>And here is that simplified income statement for 10 years shown on our SSG.</a:t>
            </a:r>
          </a:p>
          <a:p>
            <a:pPr eaLnBrk="1" hangingPunct="1"/>
            <a:endParaRPr lang="en-US" altLang="en-US" dirty="0">
              <a:latin typeface="+mj-lt"/>
            </a:endParaRPr>
          </a:p>
          <a:p>
            <a:pPr eaLnBrk="1" hangingPunct="1"/>
            <a:r>
              <a:rPr lang="en-US" altLang="en-US" dirty="0">
                <a:latin typeface="+mj-lt"/>
              </a:rPr>
              <a:t>We start with the green line, </a:t>
            </a:r>
            <a:r>
              <a:rPr lang="en-US" b="1" dirty="0">
                <a:solidFill>
                  <a:srgbClr val="00CC00"/>
                </a:solidFill>
                <a:latin typeface="+mj-lt"/>
                <a:ea typeface="ヒラギノ角ゴ Pro W3"/>
              </a:rPr>
              <a:t>Sales</a:t>
            </a:r>
            <a:r>
              <a:rPr lang="en-US" altLang="en-US" dirty="0">
                <a:latin typeface="+mj-lt"/>
              </a:rPr>
              <a:t>, and we subtract</a:t>
            </a:r>
            <a:r>
              <a:rPr lang="en-US" altLang="en-US" baseline="0" dirty="0">
                <a:latin typeface="+mj-lt"/>
              </a:rPr>
              <a:t> expenses (represented by the space between the Green and Pink lines) and that brings us to the Pink line, </a:t>
            </a:r>
            <a:r>
              <a:rPr lang="en-US" altLang="en-US" b="1" baseline="0" dirty="0">
                <a:solidFill>
                  <a:srgbClr val="FF3399"/>
                </a:solidFill>
                <a:latin typeface="+mj-lt"/>
              </a:rPr>
              <a:t>Pre-Tax Profit</a:t>
            </a:r>
            <a:r>
              <a:rPr lang="en-US" altLang="en-US" baseline="0" dirty="0">
                <a:latin typeface="+mj-lt"/>
              </a:rPr>
              <a:t>.</a:t>
            </a:r>
          </a:p>
          <a:p>
            <a:pPr eaLnBrk="1" hangingPunct="1"/>
            <a:endParaRPr lang="en-US" altLang="en-US" baseline="0" dirty="0">
              <a:latin typeface="+mj-lt"/>
            </a:endParaRPr>
          </a:p>
          <a:p>
            <a:pPr defTabSz="955622">
              <a:defRPr/>
            </a:pPr>
            <a:r>
              <a:rPr lang="en-US" altLang="en-US" dirty="0">
                <a:latin typeface="+mj-lt"/>
              </a:rPr>
              <a:t>From there, we begin</a:t>
            </a:r>
            <a:r>
              <a:rPr lang="en-US" altLang="en-US" baseline="0" dirty="0">
                <a:latin typeface="+mj-lt"/>
              </a:rPr>
              <a:t> with the Pink line, </a:t>
            </a:r>
            <a:r>
              <a:rPr lang="en-US" altLang="en-US" b="1" baseline="0" dirty="0">
                <a:solidFill>
                  <a:srgbClr val="FF3399"/>
                </a:solidFill>
                <a:latin typeface="+mj-lt"/>
              </a:rPr>
              <a:t>Pre-Tax Profit</a:t>
            </a:r>
            <a:r>
              <a:rPr lang="en-US" altLang="en-US" dirty="0">
                <a:latin typeface="+mj-lt"/>
              </a:rPr>
              <a:t>, and we subtract</a:t>
            </a:r>
            <a:r>
              <a:rPr lang="en-US" altLang="en-US" baseline="0" dirty="0">
                <a:latin typeface="+mj-lt"/>
              </a:rPr>
              <a:t> taxes (represented by the space between the Pink and Yellow lines) and that brings us to the Yellow line, </a:t>
            </a:r>
            <a:r>
              <a:rPr lang="en-US" altLang="en-US" b="1" baseline="0" dirty="0">
                <a:solidFill>
                  <a:srgbClr val="9A7500"/>
                </a:solidFill>
                <a:latin typeface="+mj-lt"/>
              </a:rPr>
              <a:t>Net Income</a:t>
            </a:r>
            <a:r>
              <a:rPr lang="en-US" altLang="en-US" baseline="0" dirty="0">
                <a:latin typeface="+mj-lt"/>
              </a:rPr>
              <a:t>.</a:t>
            </a:r>
            <a:endParaRPr lang="en-US" altLang="en-US" dirty="0">
              <a:latin typeface="+mj-lt"/>
            </a:endParaRPr>
          </a:p>
          <a:p>
            <a:pPr eaLnBrk="1" hangingPunct="1"/>
            <a:endParaRPr lang="en-US" altLang="en-US" dirty="0">
              <a:latin typeface="+mj-lt"/>
            </a:endParaRPr>
          </a:p>
          <a:p>
            <a:pPr defTabSz="955622">
              <a:defRPr/>
            </a:pPr>
            <a:r>
              <a:rPr lang="en-US" altLang="en-US" dirty="0">
                <a:latin typeface="+mj-lt"/>
              </a:rPr>
              <a:t>Finally we start</a:t>
            </a:r>
            <a:r>
              <a:rPr lang="en-US" altLang="en-US" baseline="0" dirty="0">
                <a:latin typeface="+mj-lt"/>
              </a:rPr>
              <a:t> with our Yellow line, </a:t>
            </a:r>
            <a:r>
              <a:rPr lang="en-US" altLang="en-US" b="1" baseline="0" dirty="0">
                <a:solidFill>
                  <a:srgbClr val="9A7500"/>
                </a:solidFill>
                <a:latin typeface="+mj-lt"/>
              </a:rPr>
              <a:t>Net Income</a:t>
            </a:r>
            <a:r>
              <a:rPr lang="en-US" altLang="en-US" dirty="0">
                <a:latin typeface="+mj-lt"/>
              </a:rPr>
              <a:t>, and we divide it</a:t>
            </a:r>
            <a:r>
              <a:rPr lang="en-US" altLang="en-US" baseline="0" dirty="0">
                <a:latin typeface="+mj-lt"/>
              </a:rPr>
              <a:t> by Shares Outstanding (represented by the space between the Yellow and Blue lines) and that brings us to the Blue line, </a:t>
            </a:r>
            <a:r>
              <a:rPr lang="en-US" altLang="en-US" b="1" baseline="0" dirty="0">
                <a:solidFill>
                  <a:srgbClr val="0000FF"/>
                </a:solidFill>
                <a:latin typeface="+mj-lt"/>
              </a:rPr>
              <a:t>Earnings Per Share</a:t>
            </a:r>
            <a:r>
              <a:rPr lang="en-US" altLang="en-US" baseline="0" dirty="0">
                <a:latin typeface="+mj-lt"/>
              </a:rPr>
              <a:t>.</a:t>
            </a:r>
            <a:endParaRPr lang="en-US" altLang="en-US" dirty="0">
              <a:latin typeface="+mj-lt"/>
            </a:endParaRPr>
          </a:p>
          <a:p>
            <a:pPr eaLnBrk="1" hangingPunct="1"/>
            <a:endParaRPr lang="en-US" altLang="en-US" dirty="0">
              <a:latin typeface="+mj-lt"/>
            </a:endParaRPr>
          </a:p>
          <a:p>
            <a:pPr eaLnBrk="1" hangingPunct="1"/>
            <a:r>
              <a:rPr lang="en-US" altLang="en-US" dirty="0">
                <a:latin typeface="+mj-lt"/>
              </a:rPr>
              <a:t>You may want to note</a:t>
            </a:r>
            <a:r>
              <a:rPr lang="en-US" altLang="en-US" baseline="0" dirty="0">
                <a:latin typeface="+mj-lt"/>
              </a:rPr>
              <a:t> that if by some chance you are still using a version of Toolkit prior to version 6, the earlier versions of Toolkit </a:t>
            </a:r>
            <a:r>
              <a:rPr lang="en-US" altLang="en-US" dirty="0">
                <a:latin typeface="+mj-lt"/>
              </a:rPr>
              <a:t>didn’t have ability to plot </a:t>
            </a:r>
            <a:r>
              <a:rPr lang="en-US" altLang="en-US" b="1" dirty="0">
                <a:solidFill>
                  <a:srgbClr val="9A7500"/>
                </a:solidFill>
                <a:latin typeface="+mj-lt"/>
              </a:rPr>
              <a:t>Net Income</a:t>
            </a:r>
            <a:r>
              <a:rPr lang="en-US" altLang="en-US" dirty="0">
                <a:latin typeface="+mj-lt"/>
              </a:rPr>
              <a:t>.</a:t>
            </a:r>
            <a:r>
              <a:rPr lang="en-US" altLang="en-US" baseline="0" dirty="0">
                <a:latin typeface="+mj-lt"/>
              </a:rPr>
              <a:t>  We can imagine where it is (between 4 &amp; 6), but we can’t really separate the change between </a:t>
            </a:r>
            <a:r>
              <a:rPr lang="en-US" altLang="en-US" b="1" dirty="0">
                <a:solidFill>
                  <a:srgbClr val="FF3399"/>
                </a:solidFill>
                <a:latin typeface="+mj-lt"/>
              </a:rPr>
              <a:t>Pre-Tax Profit </a:t>
            </a:r>
            <a:r>
              <a:rPr lang="en-US" altLang="en-US" baseline="0" dirty="0">
                <a:latin typeface="+mj-lt"/>
              </a:rPr>
              <a:t>and </a:t>
            </a:r>
            <a:r>
              <a:rPr lang="en-US" altLang="en-US" b="1" dirty="0">
                <a:solidFill>
                  <a:srgbClr val="9A7500"/>
                </a:solidFill>
                <a:latin typeface="+mj-lt"/>
              </a:rPr>
              <a:t>Net Income </a:t>
            </a:r>
            <a:r>
              <a:rPr lang="en-US" altLang="en-US" baseline="0" dirty="0">
                <a:latin typeface="+mj-lt"/>
              </a:rPr>
              <a:t>from the change between </a:t>
            </a:r>
            <a:r>
              <a:rPr lang="en-US" altLang="en-US" b="1" dirty="0">
                <a:solidFill>
                  <a:srgbClr val="9A7500"/>
                </a:solidFill>
                <a:latin typeface="+mj-lt"/>
              </a:rPr>
              <a:t>Net Income</a:t>
            </a:r>
            <a:r>
              <a:rPr lang="en-US" altLang="en-US" baseline="0" dirty="0">
                <a:latin typeface="+mj-lt"/>
              </a:rPr>
              <a:t> and </a:t>
            </a:r>
            <a:r>
              <a:rPr lang="en-US" altLang="en-US" b="1" dirty="0">
                <a:solidFill>
                  <a:srgbClr val="0000FF"/>
                </a:solidFill>
                <a:latin typeface="+mj-lt"/>
              </a:rPr>
              <a:t>Earnings Per Share</a:t>
            </a:r>
            <a:r>
              <a:rPr lang="en-US" altLang="en-US" baseline="0" dirty="0">
                <a:latin typeface="+mj-lt"/>
              </a:rPr>
              <a:t>.  </a:t>
            </a:r>
          </a:p>
          <a:p>
            <a:pPr eaLnBrk="1" hangingPunct="1"/>
            <a:endParaRPr lang="en-US" altLang="en-US" baseline="0" dirty="0">
              <a:latin typeface="+mj-lt"/>
            </a:endParaRPr>
          </a:p>
          <a:p>
            <a:pPr eaLnBrk="1" hangingPunct="1"/>
            <a:r>
              <a:rPr lang="en-US" altLang="en-US" baseline="0" dirty="0">
                <a:latin typeface="+mj-lt"/>
              </a:rPr>
              <a:t>If you are still using the earlier versions you must look at the taxes and shares outstanding as one item.  In later versions, and in the SSG Plus, we can isolate them individually.</a:t>
            </a:r>
            <a:endParaRPr lang="en-US" altLang="en-US" dirty="0">
              <a:latin typeface="+mj-lt"/>
            </a:endParaRPr>
          </a:p>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14</a:t>
            </a:fld>
            <a:endParaRPr lang="en-US" dirty="0"/>
          </a:p>
        </p:txBody>
      </p:sp>
    </p:spTree>
    <p:extLst>
      <p:ext uri="{BB962C8B-B14F-4D97-AF65-F5344CB8AC3E}">
        <p14:creationId xmlns:p14="http://schemas.microsoft.com/office/powerpoint/2010/main" val="314269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bwMode="auto">
          <a:xfrm>
            <a:off x="3352800" y="549275"/>
            <a:ext cx="2895600" cy="217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p:cNvSpPr>
          <p:nvPr>
            <p:ph type="body" idx="1"/>
          </p:nvPr>
        </p:nvSpPr>
        <p:spPr>
          <a:noFill/>
        </p:spPr>
        <p:txBody>
          <a:bodyPr/>
          <a:lstStyle/>
          <a:p>
            <a:pPr eaLnBrk="1" hangingPunct="1"/>
            <a:r>
              <a:rPr lang="en-US" altLang="en-US" dirty="0">
                <a:latin typeface="+mj-lt"/>
              </a:rPr>
              <a:t>TK 5 didn’t have ability to plot </a:t>
            </a:r>
            <a:r>
              <a:rPr lang="en-US" altLang="en-US" b="1" dirty="0">
                <a:solidFill>
                  <a:srgbClr val="9A7500"/>
                </a:solidFill>
                <a:latin typeface="+mj-lt"/>
              </a:rPr>
              <a:t>Net Income</a:t>
            </a:r>
            <a:r>
              <a:rPr lang="en-US" altLang="en-US" dirty="0">
                <a:latin typeface="+mj-lt"/>
              </a:rPr>
              <a:t>.</a:t>
            </a:r>
            <a:r>
              <a:rPr lang="en-US" altLang="en-US" baseline="0" dirty="0">
                <a:latin typeface="+mj-lt"/>
              </a:rPr>
              <a:t>  We can imagine where it is (between 4 &amp; 6).  In the earlier versions there are two items between </a:t>
            </a:r>
            <a:r>
              <a:rPr lang="en-US" altLang="en-US" dirty="0">
                <a:latin typeface="+mj-lt"/>
              </a:rPr>
              <a:t>lines, #</a:t>
            </a:r>
            <a:r>
              <a:rPr lang="en-US" altLang="en-US" baseline="0" dirty="0">
                <a:latin typeface="+mj-lt"/>
              </a:rPr>
              <a:t>3 and #7, which are </a:t>
            </a:r>
            <a:r>
              <a:rPr lang="en-US" altLang="en-US" b="1" dirty="0">
                <a:solidFill>
                  <a:srgbClr val="FF3399"/>
                </a:solidFill>
                <a:latin typeface="+mj-lt"/>
              </a:rPr>
              <a:t>Pre-Tax Profit </a:t>
            </a:r>
            <a:r>
              <a:rPr lang="en-US" altLang="en-US" dirty="0">
                <a:latin typeface="+mj-lt"/>
              </a:rPr>
              <a:t>and</a:t>
            </a:r>
            <a:r>
              <a:rPr lang="en-US" altLang="en-US" baseline="0" dirty="0">
                <a:latin typeface="+mj-lt"/>
              </a:rPr>
              <a:t> </a:t>
            </a:r>
            <a:r>
              <a:rPr lang="en-US" altLang="en-US" b="1" dirty="0">
                <a:solidFill>
                  <a:srgbClr val="0000FF"/>
                </a:solidFill>
                <a:latin typeface="+mj-lt"/>
              </a:rPr>
              <a:t>Earnings Per Share</a:t>
            </a:r>
            <a:r>
              <a:rPr lang="en-US" altLang="en-US" baseline="0" dirty="0">
                <a:latin typeface="+mj-lt"/>
              </a:rPr>
              <a:t>, but #5</a:t>
            </a:r>
            <a:r>
              <a:rPr lang="en-US" altLang="en-US" b="1" dirty="0">
                <a:solidFill>
                  <a:srgbClr val="9A7500"/>
                </a:solidFill>
                <a:latin typeface="+mj-lt"/>
              </a:rPr>
              <a:t> Net Income</a:t>
            </a:r>
            <a:r>
              <a:rPr lang="en-US" altLang="en-US" baseline="0" dirty="0">
                <a:latin typeface="+mj-lt"/>
              </a:rPr>
              <a:t> is missing.  In later versions we can isolate </a:t>
            </a:r>
            <a:r>
              <a:rPr lang="en-US" altLang="en-US" dirty="0">
                <a:latin typeface="+mj-lt"/>
              </a:rPr>
              <a:t>each one separating taxes from shares.    </a:t>
            </a:r>
            <a:r>
              <a:rPr lang="en-US" altLang="en-US" dirty="0">
                <a:latin typeface="Calibri" panose="020F0502020204030204" pitchFamily="34" charset="0"/>
                <a:cs typeface="Calibri" panose="020F0502020204030204" pitchFamily="34" charset="0"/>
              </a:rPr>
              <a:t>©</a:t>
            </a:r>
            <a:endParaRPr lang="en-US" altLang="en-US" dirty="0">
              <a:latin typeface="+mj-lt"/>
            </a:endParaRPr>
          </a:p>
        </p:txBody>
      </p:sp>
      <p:sp>
        <p:nvSpPr>
          <p:cNvPr id="5" name="Rectangle 7">
            <a:extLst>
              <a:ext uri="{FF2B5EF4-FFF2-40B4-BE49-F238E27FC236}">
                <a16:creationId xmlns:a16="http://schemas.microsoft.com/office/drawing/2014/main" id="{20A2C20A-FD9B-4957-9D3C-8DA1D81C887A}"/>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a:xfrm>
            <a:off x="1279327" y="2663523"/>
            <a:ext cx="7042547" cy="3861407"/>
          </a:xfrm>
        </p:spPr>
        <p:txBody>
          <a:bodyPr/>
          <a:lstStyle/>
          <a:p>
            <a:r>
              <a:rPr lang="en-US" dirty="0">
                <a:latin typeface="+mj-lt"/>
              </a:rPr>
              <a:t>Why are we concerned about al</a:t>
            </a:r>
            <a:r>
              <a:rPr lang="en-US" baseline="0" dirty="0">
                <a:latin typeface="+mj-lt"/>
              </a:rPr>
              <a:t>l of </a:t>
            </a:r>
            <a:r>
              <a:rPr lang="en-US" dirty="0">
                <a:latin typeface="+mj-lt"/>
              </a:rPr>
              <a:t>this?  </a:t>
            </a:r>
          </a:p>
          <a:p>
            <a:endParaRPr lang="en-US" dirty="0">
              <a:latin typeface="+mj-lt"/>
            </a:endParaRPr>
          </a:p>
          <a:p>
            <a:r>
              <a:rPr lang="en-US" dirty="0">
                <a:latin typeface="+mj-lt"/>
              </a:rPr>
              <a:t>One</a:t>
            </a:r>
            <a:r>
              <a:rPr lang="en-US" baseline="0" dirty="0">
                <a:latin typeface="+mj-lt"/>
              </a:rPr>
              <a:t> of the things we try to do on our SSG is project </a:t>
            </a:r>
            <a:r>
              <a:rPr lang="en-US" altLang="en-US" b="1" dirty="0">
                <a:solidFill>
                  <a:srgbClr val="0000FF"/>
                </a:solidFill>
                <a:latin typeface="+mj-lt"/>
              </a:rPr>
              <a:t>Earnings Per Share </a:t>
            </a:r>
            <a:r>
              <a:rPr lang="en-US" baseline="0" dirty="0">
                <a:latin typeface="+mj-lt"/>
              </a:rPr>
              <a:t>growth over the next 5 years.   </a:t>
            </a:r>
          </a:p>
          <a:p>
            <a:endParaRPr lang="en-US" baseline="0" dirty="0">
              <a:latin typeface="+mj-lt"/>
            </a:endParaRPr>
          </a:p>
          <a:p>
            <a:r>
              <a:rPr lang="en-US" baseline="0" dirty="0">
                <a:latin typeface="+mj-lt"/>
              </a:rPr>
              <a:t>We start with </a:t>
            </a:r>
            <a:r>
              <a:rPr lang="en-US" b="1" dirty="0">
                <a:solidFill>
                  <a:srgbClr val="00CC00"/>
                </a:solidFill>
                <a:latin typeface="+mj-lt"/>
                <a:ea typeface="ヒラギノ角ゴ Pro W3"/>
              </a:rPr>
              <a:t>Sales</a:t>
            </a:r>
            <a:r>
              <a:rPr lang="en-US" baseline="0" dirty="0">
                <a:latin typeface="+mj-lt"/>
              </a:rPr>
              <a:t> growth which is simply the cash register ringing.  It isn’t affected by other financial numbers.</a:t>
            </a:r>
          </a:p>
          <a:p>
            <a:endParaRPr lang="en-US" baseline="0" dirty="0">
              <a:latin typeface="+mj-lt"/>
            </a:endParaRPr>
          </a:p>
          <a:p>
            <a:r>
              <a:rPr lang="en-US" baseline="0" dirty="0">
                <a:latin typeface="+mj-lt"/>
              </a:rPr>
              <a:t>If we think back to our simplified income statement that we just saw, how do we get to </a:t>
            </a:r>
            <a:r>
              <a:rPr lang="en-US" altLang="en-US" b="1" dirty="0">
                <a:solidFill>
                  <a:srgbClr val="0000FF"/>
                </a:solidFill>
                <a:latin typeface="+mj-lt"/>
              </a:rPr>
              <a:t>Earnings Per Share</a:t>
            </a:r>
            <a:r>
              <a:rPr lang="en-US" baseline="0" dirty="0">
                <a:latin typeface="+mj-lt"/>
              </a:rPr>
              <a:t>?</a:t>
            </a:r>
          </a:p>
          <a:p>
            <a:endParaRPr lang="en-US" baseline="0" dirty="0">
              <a:latin typeface="+mj-lt"/>
            </a:endParaRPr>
          </a:p>
          <a:p>
            <a:r>
              <a:rPr lang="en-US" baseline="0" dirty="0">
                <a:latin typeface="+mj-lt"/>
              </a:rPr>
              <a:t>We start with </a:t>
            </a:r>
            <a:r>
              <a:rPr lang="en-US" b="1" dirty="0">
                <a:solidFill>
                  <a:srgbClr val="00CC00"/>
                </a:solidFill>
                <a:latin typeface="+mj-lt"/>
                <a:ea typeface="ヒラギノ角ゴ Pro W3"/>
              </a:rPr>
              <a:t>Sales</a:t>
            </a:r>
            <a:r>
              <a:rPr lang="en-US" baseline="0" dirty="0">
                <a:latin typeface="+mj-lt"/>
              </a:rPr>
              <a:t>. </a:t>
            </a:r>
            <a:r>
              <a:rPr lang="en-US" dirty="0">
                <a:latin typeface="+mj-lt"/>
              </a:rPr>
              <a:t>I</a:t>
            </a:r>
            <a:r>
              <a:rPr lang="en-US" baseline="0" dirty="0">
                <a:latin typeface="+mj-lt"/>
              </a:rPr>
              <a:t>t is affected by expenses.  Using </a:t>
            </a:r>
            <a:r>
              <a:rPr lang="en-US" altLang="en-US" b="1" dirty="0">
                <a:solidFill>
                  <a:srgbClr val="FF3399"/>
                </a:solidFill>
                <a:latin typeface="+mj-lt"/>
              </a:rPr>
              <a:t>Pre-Tax Profit </a:t>
            </a:r>
            <a:r>
              <a:rPr lang="en-US" baseline="0" dirty="0">
                <a:latin typeface="+mj-lt"/>
              </a:rPr>
              <a:t>Margins we look at the profit left from each dollar of </a:t>
            </a:r>
            <a:r>
              <a:rPr lang="en-US" b="1" dirty="0">
                <a:solidFill>
                  <a:srgbClr val="00CC00"/>
                </a:solidFill>
                <a:latin typeface="+mj-lt"/>
                <a:ea typeface="ヒラギノ角ゴ Pro W3"/>
              </a:rPr>
              <a:t>Sales</a:t>
            </a:r>
            <a:r>
              <a:rPr lang="en-US" baseline="0" dirty="0">
                <a:latin typeface="+mj-lt"/>
              </a:rPr>
              <a:t>, after our expenses are paid , but before taxes are paid.</a:t>
            </a:r>
          </a:p>
          <a:p>
            <a:r>
              <a:rPr lang="en-US" baseline="0" dirty="0">
                <a:latin typeface="+mj-lt"/>
              </a:rPr>
              <a:t>This helps us determine how much our </a:t>
            </a:r>
            <a:r>
              <a:rPr lang="en-US" altLang="en-US" b="1" dirty="0">
                <a:solidFill>
                  <a:srgbClr val="FF3399"/>
                </a:solidFill>
                <a:latin typeface="+mj-lt"/>
              </a:rPr>
              <a:t>Pre-Tax Profit </a:t>
            </a:r>
            <a:r>
              <a:rPr lang="en-US" baseline="0" dirty="0">
                <a:latin typeface="+mj-lt"/>
              </a:rPr>
              <a:t>grew.  So our bottom line starts with </a:t>
            </a:r>
            <a:r>
              <a:rPr lang="en-US" b="1" dirty="0">
                <a:solidFill>
                  <a:srgbClr val="00CC00"/>
                </a:solidFill>
                <a:latin typeface="+mj-lt"/>
                <a:ea typeface="ヒラギノ角ゴ Pro W3"/>
              </a:rPr>
              <a:t>Sales</a:t>
            </a:r>
            <a:r>
              <a:rPr lang="en-US" baseline="0" dirty="0">
                <a:latin typeface="+mj-lt"/>
              </a:rPr>
              <a:t> and is affected by Profit Margins.</a:t>
            </a:r>
          </a:p>
          <a:p>
            <a:endParaRPr lang="en-US" baseline="0" dirty="0">
              <a:latin typeface="+mj-lt"/>
            </a:endParaRPr>
          </a:p>
          <a:p>
            <a:r>
              <a:rPr lang="en-US" baseline="0" dirty="0">
                <a:latin typeface="+mj-lt"/>
              </a:rPr>
              <a:t>It is then affected by Tax Rates in order to determine how much </a:t>
            </a:r>
            <a:r>
              <a:rPr lang="en-US" altLang="en-US" b="1" dirty="0">
                <a:solidFill>
                  <a:srgbClr val="9A7500"/>
                </a:solidFill>
                <a:latin typeface="+mj-lt"/>
              </a:rPr>
              <a:t>Net Income </a:t>
            </a:r>
            <a:r>
              <a:rPr lang="en-US" baseline="0" dirty="0">
                <a:latin typeface="+mj-lt"/>
              </a:rPr>
              <a:t>the company had after paying taxes.  And finally, it is affected by Shares Outstanding to determine how much our </a:t>
            </a:r>
            <a:r>
              <a:rPr lang="en-US" altLang="en-US" b="1" dirty="0">
                <a:solidFill>
                  <a:srgbClr val="0000FF"/>
                </a:solidFill>
                <a:latin typeface="+mj-lt"/>
              </a:rPr>
              <a:t>Earnings Per Share </a:t>
            </a:r>
            <a:r>
              <a:rPr lang="en-US" baseline="0" dirty="0">
                <a:latin typeface="+mj-lt"/>
              </a:rPr>
              <a:t>grew.</a:t>
            </a:r>
          </a:p>
          <a:p>
            <a:endParaRPr lang="en-US" baseline="0" dirty="0">
              <a:latin typeface="+mj-lt"/>
            </a:endParaRPr>
          </a:p>
          <a:p>
            <a:r>
              <a:rPr lang="en-US" baseline="0" dirty="0">
                <a:latin typeface="+mj-lt"/>
              </a:rPr>
              <a:t>Think of </a:t>
            </a:r>
            <a:r>
              <a:rPr lang="en-US" b="1" dirty="0">
                <a:solidFill>
                  <a:srgbClr val="00CC00"/>
                </a:solidFill>
                <a:latin typeface="+mj-lt"/>
                <a:ea typeface="ヒラギノ角ゴ Pro W3"/>
              </a:rPr>
              <a:t>Sales</a:t>
            </a:r>
            <a:r>
              <a:rPr lang="en-US" baseline="0" dirty="0">
                <a:latin typeface="+mj-lt"/>
              </a:rPr>
              <a:t> as a boat on a calm ocean.  Think of </a:t>
            </a:r>
            <a:r>
              <a:rPr lang="en-US" altLang="en-US" b="1" dirty="0">
                <a:solidFill>
                  <a:srgbClr val="0000FF"/>
                </a:solidFill>
                <a:latin typeface="+mj-lt"/>
              </a:rPr>
              <a:t>Earnings Per Share </a:t>
            </a:r>
            <a:r>
              <a:rPr lang="en-US" baseline="0" dirty="0">
                <a:latin typeface="+mj-lt"/>
              </a:rPr>
              <a:t>as a boat starting on that same ocean but pushed around by waves of Expenses (reflected in Profit Margins), waves of Tax Rates and waves of Shares Outstanding.  It certainly won’t be as smooth a ride. We must look at the direction and strength of each of those waves to determine how our boat is going to move.</a:t>
            </a:r>
            <a:endParaRPr lang="en-US" dirty="0">
              <a:latin typeface="+mj-lt"/>
            </a:endParaRPr>
          </a:p>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16</a:t>
            </a:fld>
            <a:endParaRPr lang="en-US" dirty="0"/>
          </a:p>
        </p:txBody>
      </p:sp>
    </p:spTree>
    <p:extLst>
      <p:ext uri="{BB962C8B-B14F-4D97-AF65-F5344CB8AC3E}">
        <p14:creationId xmlns:p14="http://schemas.microsoft.com/office/powerpoint/2010/main" val="382961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So why should we use Preferred Procedure?</a:t>
            </a:r>
          </a:p>
          <a:p>
            <a:endParaRPr lang="en-US" dirty="0">
              <a:latin typeface="+mj-lt"/>
            </a:endParaRPr>
          </a:p>
          <a:p>
            <a:r>
              <a:rPr lang="en-US" dirty="0">
                <a:latin typeface="+mj-lt"/>
              </a:rPr>
              <a:t>Because by looking at each component, or wave that makes our boat move, we can then factor them in to where our boat ends up.  In other words we can look at the factors that affect </a:t>
            </a:r>
            <a:r>
              <a:rPr lang="en-US" b="1" dirty="0">
                <a:solidFill>
                  <a:srgbClr val="00CC00"/>
                </a:solidFill>
                <a:latin typeface="+mj-lt"/>
                <a:ea typeface="ヒラギノ角ゴ Pro W3"/>
              </a:rPr>
              <a:t>Sales </a:t>
            </a:r>
            <a:r>
              <a:rPr lang="en-US" dirty="0">
                <a:latin typeface="+mj-lt"/>
              </a:rPr>
              <a:t>as they work their way down to become </a:t>
            </a:r>
            <a:r>
              <a:rPr lang="en-US" altLang="en-US" b="1" dirty="0">
                <a:solidFill>
                  <a:srgbClr val="0000FF"/>
                </a:solidFill>
                <a:latin typeface="+mj-lt"/>
              </a:rPr>
              <a:t>Earnings Per Share. </a:t>
            </a:r>
          </a:p>
          <a:p>
            <a:endParaRPr lang="en-US" b="1" dirty="0">
              <a:solidFill>
                <a:srgbClr val="0000FF"/>
              </a:solidFill>
              <a:latin typeface="+mj-lt"/>
            </a:endParaRPr>
          </a:p>
          <a:p>
            <a:r>
              <a:rPr lang="en-US" dirty="0">
                <a:latin typeface="+mj-lt"/>
              </a:rPr>
              <a:t>This becomes even more important where </a:t>
            </a:r>
            <a:r>
              <a:rPr lang="en-US" altLang="en-US" b="1" dirty="0">
                <a:solidFill>
                  <a:srgbClr val="0000FF"/>
                </a:solidFill>
                <a:latin typeface="+mj-lt"/>
              </a:rPr>
              <a:t>Earnings Per Share </a:t>
            </a:r>
            <a:r>
              <a:rPr lang="en-US" dirty="0">
                <a:latin typeface="+mj-lt"/>
              </a:rPr>
              <a:t>growth has been inconstant or unsteady.  It helps us focus where </a:t>
            </a:r>
            <a:r>
              <a:rPr lang="en-US" altLang="en-US" b="1" dirty="0">
                <a:solidFill>
                  <a:srgbClr val="0000FF"/>
                </a:solidFill>
                <a:latin typeface="+mj-lt"/>
              </a:rPr>
              <a:t>Earnings Per Share</a:t>
            </a:r>
            <a:r>
              <a:rPr lang="en-US" dirty="0">
                <a:latin typeface="+mj-lt"/>
              </a:rPr>
              <a:t> might be heading at this point in time.</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17</a:t>
            </a:fld>
            <a:endParaRPr lang="en-US" dirty="0"/>
          </a:p>
        </p:txBody>
      </p:sp>
    </p:spTree>
    <p:extLst>
      <p:ext uri="{BB962C8B-B14F-4D97-AF65-F5344CB8AC3E}">
        <p14:creationId xmlns:p14="http://schemas.microsoft.com/office/powerpoint/2010/main" val="332048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These screen capture come from Toolkit 5 (or possibly 4), but they help illustrate</a:t>
            </a:r>
            <a:r>
              <a:rPr lang="en-US" baseline="0" dirty="0">
                <a:latin typeface="+mj-lt"/>
              </a:rPr>
              <a:t> how we work through Preferred Procedure.  Note that we use TK for a lot of the illustrations, but Preferred Procedure is available in </a:t>
            </a:r>
            <a:r>
              <a:rPr lang="en-US" baseline="0" dirty="0" err="1">
                <a:latin typeface="+mj-lt"/>
              </a:rPr>
              <a:t>BetterInvesting</a:t>
            </a:r>
            <a:r>
              <a:rPr lang="en-US" dirty="0" err="1">
                <a:latin typeface="+mj-lt"/>
              </a:rPr>
              <a:t>’s</a:t>
            </a:r>
            <a:r>
              <a:rPr lang="en-US" dirty="0">
                <a:latin typeface="+mj-lt"/>
              </a:rPr>
              <a:t> </a:t>
            </a:r>
            <a:r>
              <a:rPr lang="en-US" baseline="0" dirty="0">
                <a:latin typeface="+mj-lt"/>
              </a:rPr>
              <a:t>SSG Plus.</a:t>
            </a:r>
          </a:p>
          <a:p>
            <a:br>
              <a:rPr lang="en-US" dirty="0">
                <a:latin typeface="+mj-lt"/>
              </a:rPr>
            </a:br>
            <a:r>
              <a:rPr lang="en-US" dirty="0">
                <a:latin typeface="+mj-lt"/>
              </a:rPr>
              <a:t>We start with our top line, which is </a:t>
            </a:r>
            <a:r>
              <a:rPr lang="en-US" b="1" dirty="0">
                <a:solidFill>
                  <a:srgbClr val="00CC00"/>
                </a:solidFill>
                <a:latin typeface="+mj-lt"/>
                <a:ea typeface="ヒラギノ角ゴ Pro W3"/>
              </a:rPr>
              <a:t>Sales</a:t>
            </a:r>
            <a:r>
              <a:rPr lang="en-US" dirty="0">
                <a:latin typeface="+mj-lt"/>
              </a:rPr>
              <a:t>.  We are given a table so that we have the most recent 10 year history at our fingertips.</a:t>
            </a:r>
          </a:p>
          <a:p>
            <a:endParaRPr lang="en-US" dirty="0">
              <a:latin typeface="+mj-lt"/>
            </a:endParaRPr>
          </a:p>
          <a:p>
            <a:r>
              <a:rPr lang="en-US" dirty="0">
                <a:latin typeface="+mj-lt"/>
              </a:rPr>
              <a:t>I’ll point it out here.  Each line has a box for us to insert our own judgment as to what we expect the number or percentage to be. </a:t>
            </a:r>
            <a:r>
              <a:rPr lang="en-US" dirty="0">
                <a:latin typeface="+mj-lt"/>
                <a:cs typeface="Calibri" panose="020F0502020204030204" pitchFamily="34" charset="0"/>
              </a:rPr>
              <a:t>©</a:t>
            </a:r>
            <a:endParaRPr lang="en-US" dirty="0">
              <a:latin typeface="+mj-lt"/>
            </a:endParaRPr>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18</a:t>
            </a:fld>
            <a:endParaRPr lang="en-US" dirty="0"/>
          </a:p>
        </p:txBody>
      </p:sp>
    </p:spTree>
    <p:extLst>
      <p:ext uri="{BB962C8B-B14F-4D97-AF65-F5344CB8AC3E}">
        <p14:creationId xmlns:p14="http://schemas.microsoft.com/office/powerpoint/2010/main" val="129240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Next Preferred Procedure looks at </a:t>
            </a:r>
            <a:r>
              <a:rPr lang="en-US" altLang="en-US" b="1" dirty="0">
                <a:solidFill>
                  <a:srgbClr val="FF3399"/>
                </a:solidFill>
                <a:latin typeface="+mj-lt"/>
              </a:rPr>
              <a:t>Pre-Tax Profit</a:t>
            </a:r>
            <a:r>
              <a:rPr lang="en-US" dirty="0">
                <a:latin typeface="+mj-lt"/>
              </a:rPr>
              <a:t>  as a percentage.  Remember </a:t>
            </a:r>
            <a:r>
              <a:rPr lang="en-US" altLang="en-US" b="1" dirty="0">
                <a:solidFill>
                  <a:srgbClr val="FF3399"/>
                </a:solidFill>
                <a:latin typeface="+mj-lt"/>
              </a:rPr>
              <a:t>Pre-Tax Profit</a:t>
            </a:r>
            <a:r>
              <a:rPr lang="en-US" baseline="0" dirty="0">
                <a:latin typeface="+mj-lt"/>
              </a:rPr>
              <a:t> is what is left after expenses other than taxes are deducted from </a:t>
            </a:r>
            <a:r>
              <a:rPr lang="en-US" b="1" dirty="0">
                <a:solidFill>
                  <a:srgbClr val="00CC00"/>
                </a:solidFill>
                <a:latin typeface="+mj-lt"/>
                <a:ea typeface="ヒラギノ角ゴ Pro W3"/>
              </a:rPr>
              <a:t>Sales</a:t>
            </a:r>
            <a:r>
              <a:rPr lang="en-US" baseline="0" dirty="0">
                <a:latin typeface="+mj-lt"/>
              </a:rPr>
              <a:t>.  We look at it as a percentage of </a:t>
            </a:r>
            <a:r>
              <a:rPr lang="en-US" b="1" dirty="0">
                <a:solidFill>
                  <a:srgbClr val="00CC00"/>
                </a:solidFill>
                <a:latin typeface="+mj-lt"/>
                <a:ea typeface="ヒラギノ角ゴ Pro W3"/>
              </a:rPr>
              <a:t>Sales</a:t>
            </a:r>
            <a:r>
              <a:rPr lang="en-US" baseline="0" dirty="0">
                <a:latin typeface="+mj-lt"/>
              </a:rPr>
              <a:t>.  In other words, % </a:t>
            </a:r>
            <a:r>
              <a:rPr lang="en-US" altLang="en-US" b="1" dirty="0">
                <a:solidFill>
                  <a:srgbClr val="FF3399"/>
                </a:solidFill>
                <a:latin typeface="+mj-lt"/>
              </a:rPr>
              <a:t>Pre-Tax Profit </a:t>
            </a:r>
            <a:r>
              <a:rPr lang="en-US" baseline="0" dirty="0">
                <a:latin typeface="+mj-lt"/>
              </a:rPr>
              <a:t>Margin is what percent of </a:t>
            </a:r>
            <a:r>
              <a:rPr lang="en-US" b="1" dirty="0">
                <a:solidFill>
                  <a:srgbClr val="00CC00"/>
                </a:solidFill>
                <a:latin typeface="+mj-lt"/>
                <a:ea typeface="ヒラギノ角ゴ Pro W3"/>
              </a:rPr>
              <a:t>Sales</a:t>
            </a:r>
            <a:r>
              <a:rPr lang="en-US" baseline="0" dirty="0">
                <a:latin typeface="+mj-lt"/>
              </a:rPr>
              <a:t> is left as profit after company expenses are paid.</a:t>
            </a:r>
          </a:p>
          <a:p>
            <a:endParaRPr lang="en-US" dirty="0">
              <a:latin typeface="+mj-lt"/>
            </a:endParaRPr>
          </a:p>
          <a:p>
            <a:r>
              <a:rPr lang="en-US" dirty="0">
                <a:latin typeface="+mj-lt"/>
              </a:rPr>
              <a:t>You may notice something a little odd here. </a:t>
            </a:r>
            <a:r>
              <a:rPr lang="en-US" dirty="0">
                <a:latin typeface="+mj-lt"/>
                <a:cs typeface="Calibri" panose="020F0502020204030204" pitchFamily="34" charset="0"/>
              </a:rPr>
              <a:t>©</a:t>
            </a:r>
          </a:p>
          <a:p>
            <a:endParaRPr lang="en-US" dirty="0">
              <a:latin typeface="+mj-lt"/>
              <a:cs typeface="Calibri" panose="020F0502020204030204" pitchFamily="34" charset="0"/>
            </a:endParaRPr>
          </a:p>
          <a:p>
            <a:r>
              <a:rPr lang="en-US" dirty="0">
                <a:latin typeface="+mj-lt"/>
                <a:cs typeface="Calibri" panose="020F0502020204030204" pitchFamily="34" charset="0"/>
              </a:rPr>
              <a:t>We work to determine</a:t>
            </a:r>
            <a:r>
              <a:rPr lang="en-US" dirty="0">
                <a:latin typeface="+mj-lt"/>
              </a:rPr>
              <a:t> % </a:t>
            </a:r>
            <a:r>
              <a:rPr lang="en-US" altLang="en-US" b="1" dirty="0">
                <a:solidFill>
                  <a:srgbClr val="FF3399"/>
                </a:solidFill>
                <a:latin typeface="+mj-lt"/>
              </a:rPr>
              <a:t>Pre-Tax Profit </a:t>
            </a:r>
            <a:r>
              <a:rPr lang="en-US" dirty="0">
                <a:latin typeface="+mj-lt"/>
              </a:rPr>
              <a:t>Margin, which is the percentage left after expenses. </a:t>
            </a:r>
            <a:r>
              <a:rPr lang="en-US" dirty="0">
                <a:latin typeface="+mj-lt"/>
                <a:cs typeface="Calibri" panose="020F0502020204030204" pitchFamily="34" charset="0"/>
              </a:rPr>
              <a:t>©  But notice that the calculation shows us how much the expenses are based on the percentage that will be left after the expenses are paid.  The formal calculation shows us the </a:t>
            </a:r>
            <a:r>
              <a:rPr lang="en-US" dirty="0">
                <a:latin typeface="+mj-lt"/>
              </a:rPr>
              <a:t>% </a:t>
            </a:r>
            <a:r>
              <a:rPr lang="en-US" altLang="en-US" b="1" dirty="0">
                <a:solidFill>
                  <a:srgbClr val="FF3399"/>
                </a:solidFill>
                <a:latin typeface="+mj-lt"/>
              </a:rPr>
              <a:t>Pre-Tax Profit </a:t>
            </a:r>
            <a:r>
              <a:rPr lang="en-US" dirty="0">
                <a:latin typeface="+mj-lt"/>
              </a:rPr>
              <a:t>Margin that we use to calculate expenses, but it never actually shows us </a:t>
            </a:r>
            <a:r>
              <a:rPr lang="en-US" altLang="en-US" b="1" dirty="0">
                <a:solidFill>
                  <a:srgbClr val="FF3399"/>
                </a:solidFill>
                <a:latin typeface="+mj-lt"/>
              </a:rPr>
              <a:t>Pre-Tax Profit </a:t>
            </a:r>
            <a:r>
              <a:rPr lang="en-US" dirty="0">
                <a:latin typeface="+mj-lt"/>
              </a:rPr>
              <a:t>as an amount.  </a:t>
            </a:r>
          </a:p>
          <a:p>
            <a:endParaRPr lang="en-US" dirty="0">
              <a:latin typeface="+mj-lt"/>
              <a:cs typeface="Calibri" panose="020F0502020204030204" pitchFamily="34" charset="0"/>
            </a:endParaRPr>
          </a:p>
          <a:p>
            <a:r>
              <a:rPr lang="en-US" dirty="0">
                <a:latin typeface="+mj-lt"/>
                <a:cs typeface="Calibri" panose="020F0502020204030204" pitchFamily="34" charset="0"/>
              </a:rPr>
              <a:t>You could calculate it yourself simply by subtracting the amount of expenses from </a:t>
            </a:r>
            <a:r>
              <a:rPr lang="en-US" b="1" dirty="0">
                <a:solidFill>
                  <a:srgbClr val="00CC00"/>
                </a:solidFill>
                <a:latin typeface="+mj-lt"/>
                <a:ea typeface="ヒラギノ角ゴ Pro W3"/>
              </a:rPr>
              <a:t>Sales</a:t>
            </a:r>
            <a:r>
              <a:rPr lang="en-US" dirty="0">
                <a:latin typeface="+mj-lt"/>
              </a:rPr>
              <a:t>. I like to tell people that the amount of </a:t>
            </a:r>
            <a:r>
              <a:rPr lang="en-US" altLang="en-US" b="1" dirty="0">
                <a:solidFill>
                  <a:srgbClr val="FF3399"/>
                </a:solidFill>
                <a:latin typeface="+mj-lt"/>
              </a:rPr>
              <a:t>Pre-Tax Profit </a:t>
            </a:r>
            <a:r>
              <a:rPr lang="en-US" altLang="en-US" dirty="0">
                <a:latin typeface="+mj-lt"/>
              </a:rPr>
              <a:t>is there, but it is invisible in our Preferred Procedure calculation.</a:t>
            </a:r>
          </a:p>
          <a:p>
            <a:endParaRPr lang="en-US" dirty="0">
              <a:latin typeface="+mj-lt"/>
              <a:cs typeface="Calibri" panose="020F0502020204030204" pitchFamily="34" charset="0"/>
            </a:endParaRPr>
          </a:p>
          <a:p>
            <a:r>
              <a:rPr lang="en-US" dirty="0">
                <a:latin typeface="+mj-lt"/>
                <a:cs typeface="Calibri" panose="020F0502020204030204" pitchFamily="34" charset="0"/>
              </a:rPr>
              <a:t>Can you see the invisible $10,229.9 </a:t>
            </a:r>
            <a:r>
              <a:rPr lang="en-US" altLang="en-US" b="1" dirty="0">
                <a:solidFill>
                  <a:srgbClr val="FF3399"/>
                </a:solidFill>
                <a:latin typeface="+mj-lt"/>
              </a:rPr>
              <a:t>Pre-Tax Profit</a:t>
            </a:r>
            <a:r>
              <a:rPr lang="en-US" dirty="0">
                <a:latin typeface="+mj-lt"/>
                <a:cs typeface="Calibri" panose="020F0502020204030204" pitchFamily="34" charset="0"/>
              </a:rPr>
              <a:t> that is in between the $94,156.9 and the 3,795.3?  It is $104,386,8 the </a:t>
            </a:r>
            <a:r>
              <a:rPr lang="en-US" b="1" dirty="0">
                <a:solidFill>
                  <a:srgbClr val="00CC00"/>
                </a:solidFill>
                <a:latin typeface="+mj-lt"/>
                <a:ea typeface="ヒラギノ角ゴ Pro W3"/>
              </a:rPr>
              <a:t>Sales</a:t>
            </a:r>
            <a:r>
              <a:rPr lang="en-US" dirty="0">
                <a:latin typeface="+mj-lt"/>
                <a:cs typeface="Calibri" panose="020F0502020204030204" pitchFamily="34" charset="0"/>
              </a:rPr>
              <a:t> amount less the $94,156.9 of expenses. ©</a:t>
            </a:r>
          </a:p>
          <a:p>
            <a:endParaRPr lang="en-US" dirty="0">
              <a:latin typeface="+mj-lt"/>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19</a:t>
            </a:fld>
            <a:endParaRPr lang="en-US" dirty="0"/>
          </a:p>
        </p:txBody>
      </p:sp>
    </p:spTree>
    <p:extLst>
      <p:ext uri="{BB962C8B-B14F-4D97-AF65-F5344CB8AC3E}">
        <p14:creationId xmlns:p14="http://schemas.microsoft.com/office/powerpoint/2010/main" val="404571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Let’s start with our Standard Disclaimer. – There will be a quiz at the end of the session on it.</a:t>
            </a:r>
          </a:p>
          <a:p>
            <a:endParaRPr lang="en-US" dirty="0">
              <a:latin typeface="+mj-lt"/>
            </a:endParaRPr>
          </a:p>
          <a:p>
            <a:r>
              <a:rPr lang="en-US" dirty="0">
                <a:latin typeface="+mj-lt"/>
              </a:rPr>
              <a:t>Any stock mentioned is being used as a teaching example, not as an investment recommendation.  It offers my own perspective,  and before investing in any company, do your own homework.</a:t>
            </a:r>
          </a:p>
          <a:p>
            <a:endParaRPr lang="en-US" dirty="0">
              <a:latin typeface="+mj-lt"/>
            </a:endParaRPr>
          </a:p>
          <a:p>
            <a:r>
              <a:rPr lang="en-US" dirty="0">
                <a:latin typeface="+mj-lt"/>
              </a:rPr>
              <a:t>I may hold shares in some of the companies mentioned. BetterInvesting (BI)’s code of conduct prohibits me from benefiting financially from any BI education programs I teach.</a:t>
            </a:r>
          </a:p>
          <a:p>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2</a:t>
            </a:fld>
            <a:endParaRPr lang="en-US" dirty="0"/>
          </a:p>
        </p:txBody>
      </p:sp>
    </p:spTree>
    <p:extLst>
      <p:ext uri="{BB962C8B-B14F-4D97-AF65-F5344CB8AC3E}">
        <p14:creationId xmlns:p14="http://schemas.microsoft.com/office/powerpoint/2010/main" val="397907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After </a:t>
            </a:r>
            <a:r>
              <a:rPr lang="en-US" altLang="en-US" b="1" dirty="0">
                <a:solidFill>
                  <a:srgbClr val="FF3399"/>
                </a:solidFill>
                <a:latin typeface="+mj-lt"/>
              </a:rPr>
              <a:t>Pre-Tax Profit</a:t>
            </a:r>
            <a:r>
              <a:rPr lang="en-US" dirty="0">
                <a:latin typeface="+mj-lt"/>
              </a:rPr>
              <a:t> , we next have to deal with Taxes.  What percentage of our </a:t>
            </a:r>
            <a:r>
              <a:rPr lang="en-US" altLang="en-US" b="1" dirty="0">
                <a:solidFill>
                  <a:srgbClr val="FF3399"/>
                </a:solidFill>
                <a:latin typeface="+mj-lt"/>
              </a:rPr>
              <a:t>Pre-Tax Profit</a:t>
            </a:r>
            <a:r>
              <a:rPr lang="en-US" dirty="0">
                <a:latin typeface="+mj-lt"/>
              </a:rPr>
              <a:t> will we pay in taxes.  As with </a:t>
            </a:r>
            <a:r>
              <a:rPr lang="en-US" b="1" dirty="0">
                <a:solidFill>
                  <a:srgbClr val="00CC00"/>
                </a:solidFill>
                <a:latin typeface="+mj-lt"/>
                <a:ea typeface="ヒラギノ角ゴ Pro W3"/>
              </a:rPr>
              <a:t>Sales</a:t>
            </a:r>
            <a:r>
              <a:rPr lang="en-US" dirty="0">
                <a:latin typeface="+mj-lt"/>
              </a:rPr>
              <a:t> and </a:t>
            </a:r>
            <a:r>
              <a:rPr lang="en-US" altLang="en-US" b="1" dirty="0">
                <a:solidFill>
                  <a:srgbClr val="FF3399"/>
                </a:solidFill>
                <a:latin typeface="+mj-lt"/>
              </a:rPr>
              <a:t>Pre-Tax Profit</a:t>
            </a:r>
            <a:r>
              <a:rPr lang="en-US" dirty="0">
                <a:latin typeface="+mj-lt"/>
              </a:rPr>
              <a:t>, Preferred Procedure shows us our most recent 10-year history.    </a:t>
            </a:r>
          </a:p>
          <a:p>
            <a:endParaRPr lang="en-US" dirty="0">
              <a:latin typeface="+mj-lt"/>
            </a:endParaRPr>
          </a:p>
          <a:p>
            <a:r>
              <a:rPr lang="en-US" b="1" i="1" dirty="0">
                <a:latin typeface="+mj-lt"/>
              </a:rPr>
              <a:t>Note</a:t>
            </a:r>
            <a:r>
              <a:rPr lang="en-US" dirty="0">
                <a:latin typeface="+mj-lt"/>
              </a:rPr>
              <a:t> that our expense number has changed slightly.  It doesn’t really matter because we aren’t going to crunch numbers, but it is because we made our estimate of </a:t>
            </a:r>
            <a:r>
              <a:rPr lang="en-US" altLang="en-US" b="1" dirty="0">
                <a:solidFill>
                  <a:srgbClr val="FF3399"/>
                </a:solidFill>
                <a:latin typeface="+mj-lt"/>
              </a:rPr>
              <a:t>Pre-Tax Profit</a:t>
            </a:r>
            <a:r>
              <a:rPr lang="en-US" dirty="0">
                <a:latin typeface="+mj-lt"/>
              </a:rPr>
              <a:t> margin.  </a:t>
            </a:r>
            <a:r>
              <a:rPr lang="en-US" dirty="0">
                <a:latin typeface="Calibri" panose="020F0502020204030204" pitchFamily="34" charset="0"/>
                <a:cs typeface="Calibri" panose="020F0502020204030204" pitchFamily="34" charset="0"/>
              </a:rPr>
              <a:t>©</a:t>
            </a:r>
            <a:r>
              <a:rPr lang="en-US" dirty="0">
                <a:latin typeface="+mj-lt"/>
              </a:rPr>
              <a:t>  Notice that next to the 9.8% historic </a:t>
            </a:r>
            <a:r>
              <a:rPr lang="en-US" altLang="en-US" b="1" dirty="0">
                <a:solidFill>
                  <a:srgbClr val="FF3399"/>
                </a:solidFill>
                <a:latin typeface="+mj-lt"/>
              </a:rPr>
              <a:t>Pre-Tax Profit</a:t>
            </a:r>
            <a:r>
              <a:rPr lang="en-US" dirty="0">
                <a:latin typeface="+mj-lt"/>
              </a:rPr>
              <a:t> margin there is a box with a check mark and then to the right, we selected 11.2 as our future </a:t>
            </a:r>
            <a:r>
              <a:rPr lang="en-US" altLang="en-US" b="1" dirty="0">
                <a:solidFill>
                  <a:srgbClr val="FF3399"/>
                </a:solidFill>
                <a:latin typeface="+mj-lt"/>
              </a:rPr>
              <a:t>Pre-Tax Profit</a:t>
            </a:r>
            <a:r>
              <a:rPr lang="en-US" dirty="0">
                <a:latin typeface="+mj-lt"/>
              </a:rPr>
              <a:t> </a:t>
            </a:r>
            <a:r>
              <a:rPr lang="en-US" sz="1200" kern="1200" dirty="0">
                <a:solidFill>
                  <a:schemeClr val="tx1"/>
                </a:solidFill>
                <a:latin typeface="+mj-lt"/>
                <a:ea typeface="+mn-ea"/>
                <a:cs typeface="Arial" pitchFamily="34" charset="0"/>
              </a:rPr>
              <a:t>margin. That means that in the future after expenses we expect to be left with 11.2% of every </a:t>
            </a:r>
            <a:r>
              <a:rPr lang="en-US" b="1" dirty="0">
                <a:solidFill>
                  <a:srgbClr val="00CC00"/>
                </a:solidFill>
                <a:latin typeface="+mj-lt"/>
                <a:ea typeface="ヒラギノ角ゴ Pro W3"/>
              </a:rPr>
              <a:t>Sales</a:t>
            </a:r>
            <a:r>
              <a:rPr lang="en-US" sz="1200" kern="1200" dirty="0">
                <a:solidFill>
                  <a:schemeClr val="tx1"/>
                </a:solidFill>
                <a:latin typeface="+mj-lt"/>
                <a:ea typeface="+mn-ea"/>
                <a:cs typeface="Arial" pitchFamily="34" charset="0"/>
              </a:rPr>
              <a:t> dollar, rather than 9.8% of every </a:t>
            </a:r>
            <a:r>
              <a:rPr lang="en-US" b="1" dirty="0">
                <a:solidFill>
                  <a:srgbClr val="00CC00"/>
                </a:solidFill>
                <a:latin typeface="+mj-lt"/>
                <a:ea typeface="ヒラギノ角ゴ Pro W3"/>
              </a:rPr>
              <a:t>Sales</a:t>
            </a:r>
            <a:r>
              <a:rPr lang="en-US" sz="1200" kern="1200" dirty="0">
                <a:solidFill>
                  <a:schemeClr val="tx1"/>
                </a:solidFill>
                <a:latin typeface="+mj-lt"/>
                <a:ea typeface="+mn-ea"/>
                <a:cs typeface="Arial" pitchFamily="34" charset="0"/>
              </a:rPr>
              <a:t> dollar as we were in the past.  </a:t>
            </a:r>
          </a:p>
          <a:p>
            <a:endParaRPr lang="en-US" dirty="0">
              <a:latin typeface="+mj-lt"/>
            </a:endParaRPr>
          </a:p>
          <a:p>
            <a:r>
              <a:rPr lang="en-US" sz="1200" kern="1200" dirty="0">
                <a:solidFill>
                  <a:schemeClr val="tx1"/>
                </a:solidFill>
                <a:latin typeface="+mj-lt"/>
                <a:ea typeface="+mn-ea"/>
                <a:cs typeface="Arial" pitchFamily="34" charset="0"/>
              </a:rPr>
              <a:t>It doesn’t change what we are doing, but I wanted to point it out to avoid confusion if anyone looks back at this later on.</a:t>
            </a:r>
            <a:endParaRPr lang="en-US" dirty="0">
              <a:latin typeface="+mj-lt"/>
            </a:endParaRP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20</a:t>
            </a:fld>
            <a:endParaRPr lang="en-US" dirty="0"/>
          </a:p>
        </p:txBody>
      </p:sp>
    </p:spTree>
    <p:extLst>
      <p:ext uri="{BB962C8B-B14F-4D97-AF65-F5344CB8AC3E}">
        <p14:creationId xmlns:p14="http://schemas.microsoft.com/office/powerpoint/2010/main" val="224442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Next up is Preferred Dividends which we will skip for now. </a:t>
            </a:r>
          </a:p>
          <a:p>
            <a:endParaRPr lang="en-US" dirty="0">
              <a:latin typeface="+mj-lt"/>
            </a:endParaRPr>
          </a:p>
          <a:p>
            <a:r>
              <a:rPr lang="en-US" dirty="0">
                <a:latin typeface="+mj-lt"/>
              </a:rPr>
              <a:t> While it does enter into</a:t>
            </a:r>
            <a:r>
              <a:rPr lang="en-US" baseline="0" dirty="0">
                <a:latin typeface="+mj-lt"/>
              </a:rPr>
              <a:t> our calculation when there are Preferred Dividends, most companies don’t have Preferred Dividends, so we will address them at the end of this session so that we don’t clutter things up unnecessarily.</a:t>
            </a:r>
            <a:endParaRPr lang="en-US" dirty="0">
              <a:latin typeface="+mj-lt"/>
            </a:endParaRPr>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21</a:t>
            </a:fld>
            <a:endParaRPr lang="en-US" dirty="0"/>
          </a:p>
        </p:txBody>
      </p:sp>
    </p:spTree>
    <p:extLst>
      <p:ext uri="{BB962C8B-B14F-4D97-AF65-F5344CB8AC3E}">
        <p14:creationId xmlns:p14="http://schemas.microsoft.com/office/powerpoint/2010/main" val="428062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n-lt"/>
              </a:rPr>
              <a:t>And, finally we get to the last step, Shares Outstanding.  Again, as with all the other amounts, we get the most recent 10-year history for us to scan.</a:t>
            </a:r>
          </a:p>
          <a:p>
            <a:endParaRPr lang="en-US" dirty="0">
              <a:latin typeface="+mn-lt"/>
            </a:endParaRPr>
          </a:p>
          <a:p>
            <a:r>
              <a:rPr lang="en-US" dirty="0">
                <a:latin typeface="+mn-lt"/>
              </a:rPr>
              <a:t>You may have noticed that </a:t>
            </a:r>
            <a:r>
              <a:rPr lang="en-US" baseline="0" dirty="0">
                <a:latin typeface="+mn-lt"/>
              </a:rPr>
              <a:t>each of these analyses reflect the steps that we talked about on our simplified Income Statement.</a:t>
            </a:r>
            <a:endParaRPr lang="en-US" dirty="0">
              <a:latin typeface="+mn-lt"/>
            </a:endParaRPr>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22</a:t>
            </a:fld>
            <a:endParaRPr lang="en-US" dirty="0"/>
          </a:p>
        </p:txBody>
      </p:sp>
    </p:spTree>
    <p:extLst>
      <p:ext uri="{BB962C8B-B14F-4D97-AF65-F5344CB8AC3E}">
        <p14:creationId xmlns:p14="http://schemas.microsoft.com/office/powerpoint/2010/main" val="8445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I want to go back for a minute and make sure I was clear.</a:t>
            </a:r>
          </a:p>
          <a:p>
            <a:endParaRPr lang="en-US" dirty="0">
              <a:latin typeface="+mj-lt"/>
            </a:endParaRPr>
          </a:p>
          <a:p>
            <a:r>
              <a:rPr lang="en-US" dirty="0">
                <a:latin typeface="+mj-lt"/>
              </a:rPr>
              <a:t>Remember we talked about expenses and % </a:t>
            </a:r>
            <a:r>
              <a:rPr lang="en-US" altLang="en-US" b="1" dirty="0">
                <a:solidFill>
                  <a:srgbClr val="FF3399"/>
                </a:solidFill>
                <a:latin typeface="+mj-lt"/>
              </a:rPr>
              <a:t>Pre-Tax Profit </a:t>
            </a:r>
            <a:r>
              <a:rPr lang="en-US" dirty="0">
                <a:latin typeface="+mj-lt"/>
              </a:rPr>
              <a:t>Margin?  Let’s look closer for a minute.</a:t>
            </a:r>
          </a:p>
          <a:p>
            <a:endParaRPr lang="en-US" dirty="0">
              <a:latin typeface="+mj-lt"/>
            </a:endParaRPr>
          </a:p>
          <a:p>
            <a:r>
              <a:rPr lang="en-US" dirty="0">
                <a:latin typeface="+mj-lt"/>
              </a:rPr>
              <a:t>In our example, we are using 11.2% as % </a:t>
            </a:r>
            <a:r>
              <a:rPr lang="en-US" altLang="en-US" b="1" dirty="0">
                <a:solidFill>
                  <a:srgbClr val="FF3399"/>
                </a:solidFill>
                <a:latin typeface="+mj-lt"/>
              </a:rPr>
              <a:t>Pre-Tax Profit </a:t>
            </a:r>
            <a:r>
              <a:rPr lang="en-US" dirty="0">
                <a:latin typeface="+mj-lt"/>
              </a:rPr>
              <a:t>Margin.  It shows us expenses of $92,695.50. </a:t>
            </a:r>
            <a:r>
              <a:rPr lang="en-US" dirty="0">
                <a:latin typeface="+mj-lt"/>
                <a:cs typeface="Calibri" panose="020F0502020204030204" pitchFamily="34" charset="0"/>
              </a:rPr>
              <a:t>©</a:t>
            </a:r>
            <a:r>
              <a:rPr lang="en-US" dirty="0">
                <a:latin typeface="+mj-lt"/>
              </a:rPr>
              <a:t>  That is the 88.8% (100% – 11.2% </a:t>
            </a:r>
            <a:r>
              <a:rPr lang="en-US" altLang="en-US" b="1" dirty="0">
                <a:solidFill>
                  <a:srgbClr val="FF3399"/>
                </a:solidFill>
                <a:latin typeface="+mj-lt"/>
              </a:rPr>
              <a:t>Pre-Tax Profit Margin</a:t>
            </a:r>
            <a:r>
              <a:rPr lang="en-US" dirty="0">
                <a:latin typeface="+mj-lt"/>
              </a:rPr>
              <a:t>) that will spent as expenses out of our </a:t>
            </a:r>
            <a:r>
              <a:rPr lang="en-US" b="1" dirty="0">
                <a:solidFill>
                  <a:srgbClr val="00CC00"/>
                </a:solidFill>
                <a:latin typeface="+mj-lt"/>
                <a:ea typeface="ヒラギノ角ゴ Pro W3"/>
              </a:rPr>
              <a:t>Sales</a:t>
            </a:r>
            <a:r>
              <a:rPr lang="en-US" dirty="0">
                <a:latin typeface="+mj-lt"/>
              </a:rPr>
              <a:t> of $104,386.80.  That will leave us with a % </a:t>
            </a:r>
            <a:r>
              <a:rPr lang="en-US" altLang="en-US" b="1" dirty="0">
                <a:solidFill>
                  <a:srgbClr val="FF3399"/>
                </a:solidFill>
                <a:latin typeface="+mj-lt"/>
              </a:rPr>
              <a:t>Pre-Tax Profit </a:t>
            </a:r>
            <a:r>
              <a:rPr lang="en-US" dirty="0">
                <a:latin typeface="+mj-lt"/>
              </a:rPr>
              <a:t>Margin of 11.2%, and a </a:t>
            </a:r>
            <a:r>
              <a:rPr lang="en-US" altLang="en-US" b="1" dirty="0">
                <a:solidFill>
                  <a:srgbClr val="FF3399"/>
                </a:solidFill>
                <a:latin typeface="+mj-lt"/>
              </a:rPr>
              <a:t>Pre-Tax Profit </a:t>
            </a:r>
            <a:r>
              <a:rPr lang="en-US" altLang="en-US" dirty="0">
                <a:latin typeface="+mj-lt"/>
              </a:rPr>
              <a:t>in the amount $11,691.30  </a:t>
            </a:r>
            <a:r>
              <a:rPr lang="en-US" sz="1200" kern="1200" dirty="0">
                <a:solidFill>
                  <a:schemeClr val="tx1"/>
                </a:solidFill>
                <a:latin typeface="+mj-lt"/>
                <a:ea typeface="+mn-ea"/>
                <a:cs typeface="Calibri" panose="020F0502020204030204" pitchFamily="34" charset="0"/>
              </a:rPr>
              <a:t>©</a:t>
            </a:r>
            <a:r>
              <a:rPr lang="en-US" sz="1200" kern="1200" dirty="0">
                <a:solidFill>
                  <a:schemeClr val="tx1"/>
                </a:solidFill>
                <a:latin typeface="+mj-lt"/>
                <a:ea typeface="+mn-ea"/>
                <a:cs typeface="Arial" pitchFamily="34" charset="0"/>
              </a:rPr>
              <a:t> </a:t>
            </a:r>
            <a:endParaRPr lang="en-US" dirty="0">
              <a:latin typeface="+mj-lt"/>
            </a:endParaRPr>
          </a:p>
          <a:p>
            <a:endParaRPr lang="en-US" dirty="0">
              <a:latin typeface="+mj-lt"/>
            </a:endParaRPr>
          </a:p>
          <a:p>
            <a:r>
              <a:rPr lang="en-US" baseline="0" dirty="0">
                <a:latin typeface="+mj-lt"/>
              </a:rPr>
              <a:t>So what might we expect our Income Statement to look like on our SSG five years in the future.</a:t>
            </a:r>
          </a:p>
          <a:p>
            <a:endParaRPr lang="en-US" dirty="0">
              <a:latin typeface="+mj-lt"/>
            </a:endParaRPr>
          </a:p>
          <a:p>
            <a:r>
              <a:rPr lang="en-US" baseline="0" dirty="0">
                <a:latin typeface="+mj-lt"/>
              </a:rPr>
              <a:t>We expect SALES to grow at 10% to $104,386.80.  From that we expect there to be $92,695.5 in expenses leaving </a:t>
            </a:r>
            <a:r>
              <a:rPr lang="en-US" altLang="en-US" b="1" dirty="0">
                <a:solidFill>
                  <a:srgbClr val="FF3399"/>
                </a:solidFill>
                <a:latin typeface="+mj-lt"/>
              </a:rPr>
              <a:t>Pre-Tax Profit </a:t>
            </a:r>
            <a:r>
              <a:rPr lang="en-US" altLang="en-US" dirty="0">
                <a:latin typeface="+mj-lt"/>
              </a:rPr>
              <a:t>of 11.2% or $11,691.30.</a:t>
            </a:r>
          </a:p>
          <a:p>
            <a:endParaRPr lang="en-US" altLang="en-US" dirty="0">
              <a:latin typeface="+mj-lt"/>
            </a:endParaRPr>
          </a:p>
          <a:p>
            <a:r>
              <a:rPr lang="en-US" altLang="en-US" dirty="0">
                <a:latin typeface="+mj-lt"/>
              </a:rPr>
              <a:t>We expect to pay 37% of </a:t>
            </a:r>
            <a:r>
              <a:rPr lang="en-US" altLang="en-US" b="1" dirty="0">
                <a:solidFill>
                  <a:srgbClr val="FF3399"/>
                </a:solidFill>
                <a:latin typeface="+mj-lt"/>
              </a:rPr>
              <a:t>Pre-Tax Profit </a:t>
            </a:r>
            <a:r>
              <a:rPr lang="en-US" altLang="en-US" dirty="0">
                <a:latin typeface="+mj-lt"/>
              </a:rPr>
              <a:t>or $4,325.8 as taxes.  After taxes, we expect the company to earn $7,365.5, and when those earnings are divided over 2175 shares outstanding, we expect our </a:t>
            </a:r>
            <a:r>
              <a:rPr lang="en-US" altLang="en-US" b="1" dirty="0">
                <a:solidFill>
                  <a:srgbClr val="0000FF"/>
                </a:solidFill>
                <a:latin typeface="+mj-lt"/>
              </a:rPr>
              <a:t>Earnings Per Share</a:t>
            </a:r>
            <a:r>
              <a:rPr lang="en-US" altLang="en-US" dirty="0">
                <a:latin typeface="+mj-lt"/>
              </a:rPr>
              <a:t> to be $3.39 per share 5 years from now.</a:t>
            </a:r>
          </a:p>
          <a:p>
            <a:endParaRPr lang="en-US" dirty="0"/>
          </a:p>
          <a:p>
            <a:endParaRPr lang="en-US" dirty="0"/>
          </a:p>
          <a:p>
            <a:endParaRPr lang="en-US" baseline="0" dirty="0"/>
          </a:p>
        </p:txBody>
      </p:sp>
      <p:sp>
        <p:nvSpPr>
          <p:cNvPr id="5" name="Slide Number Placeholder 4"/>
          <p:cNvSpPr>
            <a:spLocks noGrp="1"/>
          </p:cNvSpPr>
          <p:nvPr>
            <p:ph type="sldNum" sz="quarter" idx="11"/>
          </p:nvPr>
        </p:nvSpPr>
        <p:spPr/>
        <p:txBody>
          <a:bodyPr/>
          <a:lstStyle/>
          <a:p>
            <a:pPr>
              <a:defRPr/>
            </a:pPr>
            <a:fld id="{B4182AF2-807D-4808-B6B1-C52AFF8D1763}" type="slidenum">
              <a:rPr lang="en-US" smtClean="0"/>
              <a:pPr>
                <a:defRPr/>
              </a:pPr>
              <a:t>23</a:t>
            </a:fld>
            <a:endParaRPr lang="en-US" dirty="0"/>
          </a:p>
        </p:txBody>
      </p:sp>
    </p:spTree>
    <p:extLst>
      <p:ext uri="{BB962C8B-B14F-4D97-AF65-F5344CB8AC3E}">
        <p14:creationId xmlns:p14="http://schemas.microsoft.com/office/powerpoint/2010/main" val="398178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t> </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24</a:t>
            </a:fld>
            <a:endParaRPr lang="en-US" dirty="0"/>
          </a:p>
        </p:txBody>
      </p:sp>
      <p:sp>
        <p:nvSpPr>
          <p:cNvPr id="6" name="Notes Placeholder 2">
            <a:extLst>
              <a:ext uri="{FF2B5EF4-FFF2-40B4-BE49-F238E27FC236}">
                <a16:creationId xmlns:a16="http://schemas.microsoft.com/office/drawing/2014/main" id="{43E1FF98-30D7-4FCF-94C5-B02892ACE653}"/>
              </a:ext>
            </a:extLst>
          </p:cNvPr>
          <p:cNvSpPr txBox="1">
            <a:spLocks/>
          </p:cNvSpPr>
          <p:nvPr/>
        </p:nvSpPr>
        <p:spPr bwMode="auto">
          <a:xfrm>
            <a:off x="1431727" y="3057071"/>
            <a:ext cx="7042547" cy="3861407"/>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mj-lt"/>
              </a:rPr>
              <a:t>Seeded question:  How do you know if they are using 52-53 week accounting?</a:t>
            </a:r>
          </a:p>
          <a:p>
            <a:endParaRPr lang="en-US" dirty="0">
              <a:latin typeface="+mj-lt"/>
            </a:endParaRPr>
          </a:p>
          <a:p>
            <a:r>
              <a:rPr lang="en-US" dirty="0">
                <a:latin typeface="+mj-lt"/>
              </a:rPr>
              <a:t>Answer: You will see it.  Most financial statements are shown with more than one year so that you can compare numbers.  Even if one of the periods ends at a month end, the other won’t.  You will see a period shown that doesn’t end at the end of a month.  That is the biggest clue.  </a:t>
            </a:r>
            <a:endParaRPr lang="en-US" altLang="en-US" dirty="0">
              <a:latin typeface="+mj-lt"/>
            </a:endParaRPr>
          </a:p>
          <a:p>
            <a:endParaRPr lang="en-US" dirty="0"/>
          </a:p>
          <a:p>
            <a:endParaRPr lang="en-US" dirty="0"/>
          </a:p>
          <a:p>
            <a:endParaRPr lang="en-US" dirty="0"/>
          </a:p>
        </p:txBody>
      </p:sp>
    </p:spTree>
    <p:extLst>
      <p:ext uri="{BB962C8B-B14F-4D97-AF65-F5344CB8AC3E}">
        <p14:creationId xmlns:p14="http://schemas.microsoft.com/office/powerpoint/2010/main" val="2524658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352800" y="549275"/>
            <a:ext cx="2895600" cy="2171700"/>
          </a:xfrm>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Let’s take a closer look.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a typeface="ヒラギノ角ゴ Pro W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For our closer look, we are going to look at a company called Green Mountain Coffee Roasters.  And once again we are going to use very old information.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a typeface="ヒラギノ角ゴ Pro W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Just a little history; Green Mountain Coffee Roasters (at the time ticker symbol: GMCR) acquired Keurig in 2006 and became Keurig Green Mountain in 2014.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a typeface="ヒラギノ角ゴ Pro W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It was taken private in 2015.  In 2018 it acquired the Dr Pepper Snapple Group and began publicly trading again under the name Keurig Dr Pepper (ticker symbol: KDR)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a typeface="ヒラギノ角ゴ Pro W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There should be an Income Statement and, what those of us who used to do the SSG with pencil and paper refer to as, the front side of the SSG, in the handouts. </a:t>
            </a:r>
          </a:p>
        </p:txBody>
      </p:sp>
      <p:sp>
        <p:nvSpPr>
          <p:cNvPr id="4" name="Slide Number Placeholder 3"/>
          <p:cNvSpPr>
            <a:spLocks noGrp="1"/>
          </p:cNvSpPr>
          <p:nvPr>
            <p:ph type="sldNum" sz="quarter" idx="5"/>
          </p:nvPr>
        </p:nvSpPr>
        <p:spPr/>
        <p:txBody>
          <a:bodyPr/>
          <a:lstStyle/>
          <a:p>
            <a:pPr>
              <a:defRPr/>
            </a:pPr>
            <a:fld id="{605495D6-B4CD-49E0-B956-B87515DA785D}" type="slidenum">
              <a:rPr lang="en-US" smtClean="0"/>
              <a:pPr>
                <a:defRPr/>
              </a:pPr>
              <a:t>25</a:t>
            </a:fld>
            <a:endParaRPr lang="en-US" dirty="0"/>
          </a:p>
        </p:txBody>
      </p:sp>
    </p:spTree>
    <p:extLst>
      <p:ext uri="{BB962C8B-B14F-4D97-AF65-F5344CB8AC3E}">
        <p14:creationId xmlns:p14="http://schemas.microsoft.com/office/powerpoint/2010/main" val="1533863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352800" y="549275"/>
            <a:ext cx="2895600" cy="2171700"/>
          </a:xfrm>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defRPr/>
            </a:pPr>
            <a:r>
              <a:rPr lang="en-US" dirty="0">
                <a:latin typeface="+mj-lt"/>
                <a:ea typeface="ヒラギノ角ゴ Pro W3"/>
              </a:rPr>
              <a:t>Remember our Income Statement?</a:t>
            </a:r>
            <a:r>
              <a:rPr lang="en-US" baseline="0" dirty="0">
                <a:latin typeface="+mj-lt"/>
                <a:ea typeface="ヒラギノ角ゴ Pro W3"/>
              </a:rPr>
              <a:t>  W</a:t>
            </a:r>
            <a:r>
              <a:rPr lang="en-US" dirty="0">
                <a:latin typeface="+mj-lt"/>
                <a:ea typeface="ヒラギノ角ゴ Pro W3"/>
              </a:rPr>
              <a:t>hat’s is</a:t>
            </a:r>
            <a:r>
              <a:rPr lang="en-US" baseline="0" dirty="0">
                <a:latin typeface="+mj-lt"/>
                <a:ea typeface="ヒラギノ角ゴ Pro W3"/>
              </a:rPr>
              <a:t> </a:t>
            </a:r>
            <a:r>
              <a:rPr lang="en-US" dirty="0">
                <a:latin typeface="+mj-lt"/>
                <a:ea typeface="ヒラギノ角ゴ Pro W3"/>
              </a:rPr>
              <a:t>our first line?  Correct, it is </a:t>
            </a:r>
            <a:r>
              <a:rPr lang="en-US" b="1" dirty="0">
                <a:solidFill>
                  <a:srgbClr val="00CC00"/>
                </a:solidFill>
                <a:latin typeface="+mj-lt"/>
                <a:ea typeface="ヒラギノ角ゴ Pro W3"/>
              </a:rPr>
              <a:t>Sales</a:t>
            </a:r>
            <a:r>
              <a:rPr lang="en-US" dirty="0">
                <a:latin typeface="+mj-lt"/>
                <a:ea typeface="ヒラギノ角ゴ Pro W3"/>
              </a:rPr>
              <a:t>!</a:t>
            </a:r>
            <a:r>
              <a:rPr lang="en-US" baseline="0" dirty="0">
                <a:latin typeface="+mj-lt"/>
                <a:ea typeface="ヒラギノ角ゴ Pro W3"/>
              </a:rPr>
              <a:t>  </a:t>
            </a:r>
          </a:p>
          <a:p>
            <a:pPr lvl="0">
              <a:defRPr/>
            </a:pPr>
            <a:endParaRPr lang="en-US" dirty="0">
              <a:latin typeface="+mj-lt"/>
              <a:ea typeface="ヒラギノ角ゴ Pro W3"/>
            </a:endParaRPr>
          </a:p>
          <a:p>
            <a:pPr lvl="0">
              <a:defRPr/>
            </a:pPr>
            <a:r>
              <a:rPr lang="en-US" baseline="0" dirty="0">
                <a:latin typeface="+mj-lt"/>
                <a:ea typeface="ヒラギノ角ゴ Pro W3"/>
              </a:rPr>
              <a:t>That is the reason we plot the lines on the Stock Selection Guide the way we do.  Our first line at the top of our Stock Selection Guide is also </a:t>
            </a:r>
            <a:r>
              <a:rPr lang="en-US" b="1" dirty="0">
                <a:solidFill>
                  <a:srgbClr val="00CC00"/>
                </a:solidFill>
                <a:latin typeface="+mj-lt"/>
                <a:ea typeface="ヒラギノ角ゴ Pro W3"/>
              </a:rPr>
              <a:t>Sales</a:t>
            </a:r>
            <a:r>
              <a:rPr lang="en-US" baseline="0" dirty="0">
                <a:latin typeface="+mj-lt"/>
                <a:ea typeface="ヒラギノ角ゴ Pro W3"/>
              </a:rPr>
              <a:t>. </a:t>
            </a:r>
            <a:r>
              <a:rPr lang="en-US" baseline="0" dirty="0">
                <a:latin typeface="Calibri" panose="020F0502020204030204" pitchFamily="34" charset="0"/>
                <a:ea typeface="ヒラギノ角ゴ Pro W3"/>
                <a:cs typeface="Calibri" panose="020F0502020204030204" pitchFamily="34" charset="0"/>
              </a:rPr>
              <a:t>© </a:t>
            </a:r>
            <a:r>
              <a:rPr lang="en-US" baseline="0" dirty="0">
                <a:latin typeface="+mj-lt"/>
                <a:ea typeface="ヒラギノ角ゴ Pro W3"/>
              </a:rPr>
              <a:t> We want our Stock Selection Guide to reflect our Income Statement for each of the past 10 years.  Our SSG is a picture of the company’s Income Statement for the past 10 years.</a:t>
            </a:r>
            <a:endParaRPr lang="en-US" dirty="0">
              <a:latin typeface="+mj-lt"/>
              <a:ea typeface="ヒラギノ角ゴ Pro W3"/>
            </a:endParaRPr>
          </a:p>
          <a:p>
            <a:endParaRPr lang="en-US" dirty="0">
              <a:latin typeface="Arial" pitchFamily="34" charset="0"/>
              <a:ea typeface="ヒラギノ角ゴ Pro W3"/>
            </a:endParaRPr>
          </a:p>
          <a:p>
            <a:endParaRPr lang="en-US" dirty="0">
              <a:latin typeface="Arial" pitchFamily="34" charset="0"/>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3F17B410-92D0-4B6F-9DA0-112A29B94993}" type="slidenum">
              <a:rPr lang="en-US" smtClean="0"/>
              <a:pPr>
                <a:defRPr/>
              </a:pPr>
              <a:t>26</a:t>
            </a:fld>
            <a:endParaRPr lang="en-US" dirty="0"/>
          </a:p>
        </p:txBody>
      </p:sp>
    </p:spTree>
    <p:extLst>
      <p:ext uri="{BB962C8B-B14F-4D97-AF65-F5344CB8AC3E}">
        <p14:creationId xmlns:p14="http://schemas.microsoft.com/office/powerpoint/2010/main" val="1041614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352800" y="549275"/>
            <a:ext cx="2895600" cy="2171700"/>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latin typeface="+mn-lt"/>
              </a:rPr>
              <a:t>Let’s start stepping down our Income Statement.  Let’s look at what</a:t>
            </a:r>
            <a:r>
              <a:rPr lang="en-US" b="0" baseline="0" dirty="0">
                <a:latin typeface="+mn-lt"/>
              </a:rPr>
              <a:t> happens next, our first step down.</a:t>
            </a:r>
          </a:p>
          <a:p>
            <a:endParaRPr lang="en-US" b="0" baseline="0" dirty="0">
              <a:latin typeface="+mn-lt"/>
            </a:endParaRPr>
          </a:p>
          <a:p>
            <a:r>
              <a:rPr lang="en-US" b="0" baseline="0" dirty="0">
                <a:latin typeface="+mn-lt"/>
              </a:rPr>
              <a:t>We start with </a:t>
            </a:r>
            <a:r>
              <a:rPr lang="en-US" b="1" dirty="0">
                <a:solidFill>
                  <a:srgbClr val="00CC00"/>
                </a:solidFill>
                <a:latin typeface="+mn-lt"/>
                <a:ea typeface="ヒラギノ角ゴ Pro W3"/>
              </a:rPr>
              <a:t>Sales</a:t>
            </a:r>
            <a:r>
              <a:rPr lang="en-US" b="0" baseline="0" dirty="0">
                <a:latin typeface="+mn-lt"/>
              </a:rPr>
              <a:t> on the top line and the first thing we do is subtract </a:t>
            </a:r>
            <a:r>
              <a:rPr lang="en-US" b="1" baseline="0" dirty="0">
                <a:latin typeface="+mn-lt"/>
              </a:rPr>
              <a:t>Cost of Sales</a:t>
            </a:r>
            <a:r>
              <a:rPr lang="en-US" b="0" baseline="0" dirty="0">
                <a:latin typeface="+mn-lt"/>
              </a:rPr>
              <a:t>. </a:t>
            </a:r>
            <a:r>
              <a:rPr lang="en-US" dirty="0">
                <a:latin typeface="Calibri" panose="020F0502020204030204" pitchFamily="34" charset="0"/>
                <a:ea typeface="ヒラギノ角ゴ Pro W3"/>
                <a:cs typeface="Calibri" panose="020F0502020204030204" pitchFamily="34" charset="0"/>
              </a:rPr>
              <a:t>© </a:t>
            </a:r>
            <a:r>
              <a:rPr lang="en-US" b="0" baseline="0" dirty="0">
                <a:latin typeface="+mn-lt"/>
              </a:rPr>
              <a:t> When a company sells a product, </a:t>
            </a:r>
            <a:r>
              <a:rPr lang="en-US" b="1" baseline="0" dirty="0">
                <a:latin typeface="+mn-lt"/>
              </a:rPr>
              <a:t>Cost of Sales </a:t>
            </a:r>
            <a:r>
              <a:rPr lang="en-US" b="0" baseline="0" dirty="0">
                <a:latin typeface="+mn-lt"/>
              </a:rPr>
              <a:t>is the cost incurred to produce or obtain the product that it sells.  It is exactly what it sounds like, the Costs of obtaining or manufacturing the items that we sold to produce the company’s </a:t>
            </a:r>
            <a:r>
              <a:rPr lang="en-US" b="1" baseline="0" dirty="0">
                <a:latin typeface="+mn-lt"/>
              </a:rPr>
              <a:t>Sales</a:t>
            </a:r>
            <a:r>
              <a:rPr lang="en-US" b="0" baseline="0" dirty="0">
                <a:latin typeface="+mn-lt"/>
              </a:rPr>
              <a:t>.</a:t>
            </a:r>
          </a:p>
          <a:p>
            <a:endParaRPr lang="en-US" b="0" baseline="0" dirty="0">
              <a:latin typeface="+mn-lt"/>
            </a:endParaRPr>
          </a:p>
          <a:p>
            <a:r>
              <a:rPr lang="en-US" b="0" baseline="0" dirty="0">
                <a:latin typeface="+mn-lt"/>
              </a:rPr>
              <a:t>When we subtract the </a:t>
            </a:r>
            <a:r>
              <a:rPr lang="en-US" b="1" baseline="0" dirty="0">
                <a:latin typeface="+mn-lt"/>
              </a:rPr>
              <a:t>Cost of Sales, </a:t>
            </a:r>
            <a:r>
              <a:rPr lang="en-US" b="0" baseline="0" dirty="0">
                <a:latin typeface="+mn-lt"/>
              </a:rPr>
              <a:t>we arrive at something called </a:t>
            </a:r>
            <a:r>
              <a:rPr lang="en-US" b="1" baseline="0" dirty="0">
                <a:latin typeface="+mn-lt"/>
              </a:rPr>
              <a:t>Gross Profit</a:t>
            </a:r>
            <a:r>
              <a:rPr lang="en-US" b="0" baseline="0" dirty="0">
                <a:latin typeface="+mn-lt"/>
              </a:rPr>
              <a:t>. </a:t>
            </a:r>
            <a:r>
              <a:rPr lang="en-US" dirty="0">
                <a:latin typeface="Calibri" panose="020F0502020204030204" pitchFamily="34" charset="0"/>
                <a:ea typeface="ヒラギノ角ゴ Pro W3"/>
                <a:cs typeface="Calibri" panose="020F0502020204030204" pitchFamily="34" charset="0"/>
              </a:rPr>
              <a:t>© </a:t>
            </a:r>
            <a:r>
              <a:rPr lang="en-US" dirty="0">
                <a:ea typeface="ヒラギノ角ゴ Pro W3"/>
              </a:rPr>
              <a:t> </a:t>
            </a:r>
            <a:r>
              <a:rPr lang="en-US" b="1" baseline="0" dirty="0">
                <a:latin typeface="+mn-lt"/>
              </a:rPr>
              <a:t>Gross Profit </a:t>
            </a:r>
            <a:r>
              <a:rPr lang="en-US" b="0" baseline="0" dirty="0">
                <a:latin typeface="+mn-lt"/>
              </a:rPr>
              <a:t>simply is the difference between what the products were sold for and what it cost to obtain the products.  </a:t>
            </a:r>
          </a:p>
          <a:p>
            <a:endParaRPr lang="en-US" dirty="0">
              <a:latin typeface="+mn-lt"/>
            </a:endParaRPr>
          </a:p>
          <a:p>
            <a:r>
              <a:rPr lang="en-US" b="0" baseline="0" dirty="0">
                <a:latin typeface="+mn-lt"/>
              </a:rPr>
              <a:t>It is the profit on the product before anything else, such as costs of running the business, are subtracted.</a:t>
            </a:r>
            <a:endParaRPr lang="en-US" b="1" dirty="0">
              <a:latin typeface="+mn-lt"/>
            </a:endParaRPr>
          </a:p>
          <a:p>
            <a:endParaRPr lang="en-US" b="1"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2820CF76-08E0-4C10-A267-34B3351B12A0}" type="slidenum">
              <a:rPr lang="en-US" smtClean="0"/>
              <a:pPr>
                <a:defRPr/>
              </a:pPr>
              <a:t>27</a:t>
            </a:fld>
            <a:endParaRPr lang="en-US" dirty="0"/>
          </a:p>
        </p:txBody>
      </p:sp>
    </p:spTree>
    <p:extLst>
      <p:ext uri="{BB962C8B-B14F-4D97-AF65-F5344CB8AC3E}">
        <p14:creationId xmlns:p14="http://schemas.microsoft.com/office/powerpoint/2010/main" val="53294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352800" y="549275"/>
            <a:ext cx="2895600" cy="2171700"/>
          </a:xfrm>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Speaking of our costs of running the business, our next step down is to </a:t>
            </a:r>
            <a:r>
              <a:rPr lang="en-US" b="1" dirty="0">
                <a:latin typeface="+mj-lt"/>
                <a:ea typeface="ヒラギノ角ゴ Pro W3"/>
              </a:rPr>
              <a:t>subtract</a:t>
            </a:r>
            <a:r>
              <a:rPr lang="en-US" dirty="0">
                <a:latin typeface="+mj-lt"/>
                <a:ea typeface="ヒラギノ角ゴ Pro W3"/>
              </a:rPr>
              <a:t> all of the expenses necessary to operate the business.  We call these Operating Expenses. </a:t>
            </a:r>
            <a:r>
              <a:rPr lang="en-US" baseline="0" dirty="0">
                <a:latin typeface="Calibri" panose="020F0502020204030204" pitchFamily="34" charset="0"/>
                <a:ea typeface="ヒラギノ角ゴ Pro W3"/>
                <a:cs typeface="Calibri" panose="020F0502020204030204" pitchFamily="34" charset="0"/>
              </a:rPr>
              <a:t>© </a:t>
            </a:r>
            <a:endParaRPr lang="en-US" dirty="0">
              <a:latin typeface="+mj-lt"/>
              <a:ea typeface="ヒラギノ角ゴ Pro W3"/>
            </a:endParaRPr>
          </a:p>
          <a:p>
            <a:endParaRPr lang="en-US" b="1" dirty="0">
              <a:latin typeface="+mj-lt"/>
              <a:ea typeface="ヒラギノ角ゴ Pro W3"/>
            </a:endParaRPr>
          </a:p>
          <a:p>
            <a:r>
              <a:rPr lang="en-US" dirty="0">
                <a:latin typeface="+mj-lt"/>
                <a:ea typeface="ヒラギノ角ゴ Pro W3"/>
              </a:rPr>
              <a:t>The most well-known format is </a:t>
            </a:r>
            <a:r>
              <a:rPr lang="en-US" b="1" dirty="0">
                <a:latin typeface="+mj-lt"/>
                <a:ea typeface="ヒラギノ角ゴ Pro W3"/>
              </a:rPr>
              <a:t>Selling, General and Administrative (</a:t>
            </a:r>
            <a:r>
              <a:rPr lang="en-US" dirty="0">
                <a:latin typeface="+mj-lt"/>
                <a:ea typeface="ヒラギノ角ゴ Pro W3"/>
              </a:rPr>
              <a:t>often referred to as </a:t>
            </a:r>
            <a:r>
              <a:rPr lang="en-US" b="1" dirty="0">
                <a:latin typeface="+mj-lt"/>
                <a:ea typeface="ヒラギノ角ゴ Pro W3"/>
              </a:rPr>
              <a:t>S,G and A), </a:t>
            </a:r>
            <a:r>
              <a:rPr lang="en-US" dirty="0">
                <a:latin typeface="+mj-lt"/>
                <a:ea typeface="ヒラギノ角ゴ Pro W3"/>
              </a:rPr>
              <a:t>but as we see in our example company, it can be shown categorized slightly differently.  It all means the same thing.</a:t>
            </a:r>
          </a:p>
          <a:p>
            <a:endParaRPr lang="en-US" b="1" dirty="0">
              <a:latin typeface="+mj-lt"/>
              <a:ea typeface="ヒラギノ角ゴ Pro W3"/>
            </a:endParaRPr>
          </a:p>
          <a:p>
            <a:r>
              <a:rPr lang="en-US" dirty="0">
                <a:latin typeface="+mj-lt"/>
                <a:ea typeface="ヒラギノ角ゴ Pro W3"/>
              </a:rPr>
              <a:t>These are general costs related to running the company. It would include selling costs, marketing costs and administrative costs. For example, (salaries, officers’ salaries, advertising, insurance, utilities,  etc.)  </a:t>
            </a:r>
          </a:p>
          <a:p>
            <a:endParaRPr lang="en-US" dirty="0">
              <a:latin typeface="+mj-lt"/>
              <a:ea typeface="ヒラギノ角ゴ Pro W3"/>
            </a:endParaRPr>
          </a:p>
          <a:p>
            <a:r>
              <a:rPr lang="en-US" dirty="0">
                <a:latin typeface="+mj-lt"/>
                <a:ea typeface="ヒラギノ角ゴ Pro W3"/>
              </a:rPr>
              <a:t>Sometimes for companies such as tech companies you will also see R&amp;D Expense, Research and Development.</a:t>
            </a:r>
          </a:p>
          <a:p>
            <a:endParaRPr lang="en-US" b="1" dirty="0">
              <a:latin typeface="+mj-lt"/>
              <a:ea typeface="ヒラギノ角ゴ Pro W3"/>
            </a:endParaRPr>
          </a:p>
          <a:p>
            <a:r>
              <a:rPr lang="en-US" dirty="0">
                <a:latin typeface="+mj-lt"/>
                <a:ea typeface="ヒラギノ角ゴ Pro W3"/>
              </a:rPr>
              <a:t>The net after we subtract our </a:t>
            </a:r>
            <a:r>
              <a:rPr lang="en-US" b="1" dirty="0">
                <a:latin typeface="+mj-lt"/>
                <a:ea typeface="ヒラギノ角ゴ Pro W3"/>
              </a:rPr>
              <a:t>Operating Expenses </a:t>
            </a:r>
            <a:r>
              <a:rPr lang="en-US" dirty="0">
                <a:latin typeface="+mj-lt"/>
                <a:ea typeface="ヒラギノ角ゴ Pro W3"/>
              </a:rPr>
              <a:t>from our </a:t>
            </a:r>
            <a:r>
              <a:rPr lang="en-US" b="1" dirty="0">
                <a:latin typeface="+mj-lt"/>
                <a:ea typeface="ヒラギノ角ゴ Pro W3"/>
              </a:rPr>
              <a:t>Gross Profit </a:t>
            </a:r>
            <a:r>
              <a:rPr lang="en-US" dirty="0">
                <a:latin typeface="+mj-lt"/>
                <a:ea typeface="ヒラギノ角ゴ Pro W3"/>
              </a:rPr>
              <a:t>is </a:t>
            </a:r>
            <a:r>
              <a:rPr lang="en-US" b="1" dirty="0">
                <a:latin typeface="+mj-lt"/>
                <a:ea typeface="ヒラギノ角ゴ Pro W3"/>
              </a:rPr>
              <a:t>Operating Income</a:t>
            </a:r>
            <a:r>
              <a:rPr lang="en-US" dirty="0">
                <a:latin typeface="+mj-lt"/>
                <a:ea typeface="ヒラギノ角ゴ Pro W3"/>
              </a:rPr>
              <a:t>. </a:t>
            </a:r>
            <a:r>
              <a:rPr lang="en-US" dirty="0">
                <a:latin typeface="Calibri" panose="020F0502020204030204" pitchFamily="34" charset="0"/>
                <a:ea typeface="ヒラギノ角ゴ Pro W3"/>
                <a:cs typeface="Calibri" panose="020F0502020204030204" pitchFamily="34" charset="0"/>
              </a:rPr>
              <a:t>©  </a:t>
            </a:r>
            <a:r>
              <a:rPr lang="en-US" dirty="0">
                <a:latin typeface="+mj-lt"/>
                <a:ea typeface="ヒラギノ角ゴ Pro W3"/>
              </a:rPr>
              <a:t>That is the </a:t>
            </a:r>
            <a:r>
              <a:rPr lang="en-US" i="1" dirty="0">
                <a:latin typeface="+mj-lt"/>
                <a:ea typeface="ヒラギノ角ゴ Pro W3"/>
              </a:rPr>
              <a:t>profitability</a:t>
            </a:r>
            <a:r>
              <a:rPr lang="en-US" dirty="0">
                <a:latin typeface="+mj-lt"/>
                <a:ea typeface="ヒラギノ角ゴ Pro W3"/>
              </a:rPr>
              <a:t> from the normal operations (ongoing regular activities) of the business. </a:t>
            </a: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32918C9D-97C3-4B39-BB0C-CDF8934AA351}" type="slidenum">
              <a:rPr lang="en-US" smtClean="0"/>
              <a:pPr>
                <a:defRPr/>
              </a:pPr>
              <a:t>28</a:t>
            </a:fld>
            <a:endParaRPr lang="en-US" dirty="0"/>
          </a:p>
        </p:txBody>
      </p:sp>
    </p:spTree>
    <p:extLst>
      <p:ext uri="{BB962C8B-B14F-4D97-AF65-F5344CB8AC3E}">
        <p14:creationId xmlns:p14="http://schemas.microsoft.com/office/powerpoint/2010/main" val="424189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352800" y="549275"/>
            <a:ext cx="2895600" cy="2171700"/>
          </a:xfrm>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Let’s review how</a:t>
            </a:r>
            <a:r>
              <a:rPr lang="en-US" baseline="0" dirty="0">
                <a:latin typeface="+mj-lt"/>
                <a:ea typeface="ヒラギノ角ゴ Pro W3"/>
              </a:rPr>
              <a:t> we get to the income from the normal operations of a business on our Simplified Income Statement.</a:t>
            </a:r>
          </a:p>
          <a:p>
            <a:endParaRPr lang="en-US" baseline="0" dirty="0">
              <a:latin typeface="+mj-lt"/>
              <a:ea typeface="ヒラギノ角ゴ Pro W3"/>
            </a:endParaRPr>
          </a:p>
          <a:p>
            <a:r>
              <a:rPr lang="en-US" baseline="0" dirty="0">
                <a:latin typeface="+mj-lt"/>
                <a:ea typeface="ヒラギノ角ゴ Pro W3"/>
              </a:rPr>
              <a:t>We start with net</a:t>
            </a:r>
            <a:r>
              <a:rPr lang="en-US" dirty="0">
                <a:latin typeface="+mj-lt"/>
              </a:rPr>
              <a:t> </a:t>
            </a:r>
            <a:r>
              <a:rPr lang="en-US" b="1" dirty="0">
                <a:solidFill>
                  <a:srgbClr val="00CC00"/>
                </a:solidFill>
                <a:latin typeface="+mj-lt"/>
                <a:ea typeface="ヒラギノ角ゴ Pro W3"/>
              </a:rPr>
              <a:t>Sales</a:t>
            </a:r>
            <a:r>
              <a:rPr lang="en-US" dirty="0">
                <a:latin typeface="+mj-lt"/>
              </a:rPr>
              <a:t> </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b="1" baseline="0" dirty="0">
                <a:latin typeface="+mj-lt"/>
                <a:ea typeface="ヒラギノ角ゴ Pro W3"/>
              </a:rPr>
              <a:t> </a:t>
            </a:r>
            <a:r>
              <a:rPr lang="en-US" b="0" baseline="0" dirty="0">
                <a:latin typeface="+mj-lt"/>
                <a:ea typeface="ヒラギノ角ゴ Pro W3"/>
              </a:rPr>
              <a:t>and subtract </a:t>
            </a:r>
            <a:r>
              <a:rPr lang="en-US" b="1" baseline="0" dirty="0">
                <a:latin typeface="+mj-lt"/>
                <a:ea typeface="ヒラギノ角ゴ Pro W3"/>
              </a:rPr>
              <a:t>Cost of Sales</a:t>
            </a:r>
            <a:r>
              <a:rPr lang="en-US" b="0" baseline="0" dirty="0">
                <a:latin typeface="+mj-lt"/>
                <a:ea typeface="ヒラギノ角ゴ Pro W3"/>
              </a:rPr>
              <a:t>, </a:t>
            </a:r>
            <a:r>
              <a:rPr lang="en-US" dirty="0">
                <a:latin typeface="+mj-lt"/>
                <a:ea typeface="ヒラギノ角ゴ Pro W3"/>
                <a:cs typeface="Calibri" panose="020F0502020204030204" pitchFamily="34" charset="0"/>
              </a:rPr>
              <a:t>© </a:t>
            </a:r>
            <a:r>
              <a:rPr lang="en-US" b="0" baseline="0" dirty="0">
                <a:latin typeface="+mj-lt"/>
                <a:ea typeface="ヒラギノ角ゴ Pro W3"/>
              </a:rPr>
              <a:t> and that brings us to </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b="0" baseline="0" dirty="0">
                <a:latin typeface="+mj-lt"/>
                <a:ea typeface="ヒラギノ角ゴ Pro W3"/>
              </a:rPr>
              <a:t>  our </a:t>
            </a:r>
            <a:r>
              <a:rPr lang="en-US" b="1" baseline="0" dirty="0">
                <a:latin typeface="+mj-lt"/>
                <a:ea typeface="ヒラギノ角ゴ Pro W3"/>
              </a:rPr>
              <a:t>Gross Profit.</a:t>
            </a:r>
          </a:p>
          <a:p>
            <a:endParaRPr lang="en-US" b="1" baseline="0" dirty="0">
              <a:latin typeface="+mj-lt"/>
              <a:ea typeface="ヒラギノ角ゴ Pro W3"/>
            </a:endParaRPr>
          </a:p>
          <a:p>
            <a:r>
              <a:rPr lang="en-US" b="0" baseline="0" dirty="0">
                <a:latin typeface="+mj-lt"/>
                <a:ea typeface="ヒラギノ角ゴ Pro W3"/>
              </a:rPr>
              <a:t>From that we subtract our </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b="0" baseline="0" dirty="0">
                <a:latin typeface="+mj-lt"/>
                <a:ea typeface="ヒラギノ角ゴ Pro W3"/>
              </a:rPr>
              <a:t> </a:t>
            </a:r>
            <a:r>
              <a:rPr lang="en-US" b="1" baseline="0" dirty="0">
                <a:latin typeface="+mj-lt"/>
                <a:ea typeface="ヒラギノ角ゴ Pro W3"/>
              </a:rPr>
              <a:t>SG&amp;A, Selling, General and Administrative Expenses, </a:t>
            </a:r>
            <a:r>
              <a:rPr lang="en-US" b="0" baseline="0" dirty="0">
                <a:latin typeface="+mj-lt"/>
                <a:ea typeface="ヒラギノ角ゴ Pro W3"/>
              </a:rPr>
              <a:t>and that brings us to our </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b="1" baseline="0" dirty="0">
                <a:latin typeface="+mj-lt"/>
                <a:ea typeface="ヒラギノ角ゴ Pro W3"/>
              </a:rPr>
              <a:t>Operating Income</a:t>
            </a:r>
            <a:r>
              <a:rPr lang="en-US" baseline="0" dirty="0">
                <a:latin typeface="+mj-lt"/>
                <a:ea typeface="ヒラギノ角ゴ Pro W3"/>
              </a:rPr>
              <a:t>, the income from the normal operations of th</a:t>
            </a:r>
            <a:r>
              <a:rPr lang="en-US" dirty="0">
                <a:latin typeface="+mj-lt"/>
                <a:ea typeface="ヒラギノ角ゴ Pro W3"/>
              </a:rPr>
              <a:t>e business</a:t>
            </a:r>
            <a:r>
              <a:rPr lang="en-US" baseline="0" dirty="0">
                <a:latin typeface="+mj-lt"/>
                <a:ea typeface="ヒラギノ角ゴ Pro W3"/>
              </a:rPr>
              <a:t>.</a:t>
            </a:r>
            <a:endParaRPr lang="en-US"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8B4AE1FA-933D-4CA6-8B9C-998E2D80FBD0}" type="slidenum">
              <a:rPr lang="en-US" smtClean="0"/>
              <a:pPr>
                <a:defRPr/>
              </a:pPr>
              <a:t>29</a:t>
            </a:fld>
            <a:endParaRPr lang="en-US" dirty="0"/>
          </a:p>
        </p:txBody>
      </p:sp>
    </p:spTree>
    <p:extLst>
      <p:ext uri="{BB962C8B-B14F-4D97-AF65-F5344CB8AC3E}">
        <p14:creationId xmlns:p14="http://schemas.microsoft.com/office/powerpoint/2010/main" val="244779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I may mention products or services not endorsed by BI and although I may mention them, I am not endorsing them.</a:t>
            </a:r>
          </a:p>
          <a:p>
            <a:endParaRPr lang="en-US" dirty="0">
              <a:latin typeface="+mj-lt"/>
            </a:endParaRPr>
          </a:p>
          <a:p>
            <a:r>
              <a:rPr lang="en-US" dirty="0">
                <a:latin typeface="+mj-lt"/>
              </a:rPr>
              <a:t>This is a new paragraph for the disclaimer:  I almost always use old examples when I teach classes.  The purpose is so that they are so far out of date that no one would make an investment in them without updating them and doing their homework.  </a:t>
            </a:r>
          </a:p>
          <a:p>
            <a:endParaRPr lang="en-US" dirty="0">
              <a:latin typeface="+mj-lt"/>
            </a:endParaRPr>
          </a:p>
          <a:p>
            <a:r>
              <a:rPr lang="en-US" dirty="0">
                <a:latin typeface="+mj-lt"/>
              </a:rPr>
              <a:t>Accordingly, there are examples using software other than BetterInvesting’s online Stock Selection Guide (SSG). I make no representation as to whether I am still using any of the software.  However, BetterInvesting’s SSG plus will produce results very similar to the other software programs that I may use.</a:t>
            </a:r>
          </a:p>
          <a:p>
            <a:endParaRPr lang="en-US" dirty="0">
              <a:latin typeface="+mj-lt"/>
            </a:endParaRPr>
          </a:p>
          <a:p>
            <a:r>
              <a:rPr lang="en-US" dirty="0">
                <a:latin typeface="+mj-lt"/>
              </a:rPr>
              <a:t>And finally, this class is being recorded.</a:t>
            </a:r>
          </a:p>
        </p:txBody>
      </p:sp>
      <p:sp>
        <p:nvSpPr>
          <p:cNvPr id="4" name="Slide Number Placeholder 3"/>
          <p:cNvSpPr>
            <a:spLocks noGrp="1"/>
          </p:cNvSpPr>
          <p:nvPr>
            <p:ph type="sldNum" sz="quarter" idx="5"/>
          </p:nvPr>
        </p:nvSpPr>
        <p:spPr/>
        <p:txBody>
          <a:bodyPr/>
          <a:lstStyle/>
          <a:p>
            <a:fld id="{A62B03F6-726F-43AB-8978-174FA6DEB4C2}" type="slidenum">
              <a:rPr lang="en-US" smtClean="0"/>
              <a:pPr/>
              <a:t>3</a:t>
            </a:fld>
            <a:endParaRPr lang="en-US" dirty="0"/>
          </a:p>
        </p:txBody>
      </p:sp>
    </p:spTree>
    <p:extLst>
      <p:ext uri="{BB962C8B-B14F-4D97-AF65-F5344CB8AC3E}">
        <p14:creationId xmlns:p14="http://schemas.microsoft.com/office/powerpoint/2010/main" val="10682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CEBC23-86BF-4C92-A564-E6B8BE4027C4}" type="slidenum">
              <a:rPr lang="en-US"/>
              <a:pPr>
                <a:defRPr/>
              </a:pPr>
              <a:t>30</a:t>
            </a:fld>
            <a:endParaRPr lang="en-US" dirty="0"/>
          </a:p>
        </p:txBody>
      </p:sp>
      <p:sp>
        <p:nvSpPr>
          <p:cNvPr id="91139" name="Rectangle 2"/>
          <p:cNvSpPr>
            <a:spLocks noGrp="1" noRot="1" noChangeAspect="1" noChangeArrowheads="1" noTextEdit="1"/>
          </p:cNvSpPr>
          <p:nvPr>
            <p:ph type="sldImg"/>
          </p:nvPr>
        </p:nvSpPr>
        <p:spPr>
          <a:xfrm>
            <a:off x="3352800" y="549275"/>
            <a:ext cx="2895600" cy="2171700"/>
          </a:xfrm>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ea typeface="ヒラギノ角ゴ Pro W3"/>
              </a:rPr>
              <a:t>The next section we are going to look at is the section that includes</a:t>
            </a:r>
            <a:r>
              <a:rPr lang="en-US" baseline="0" dirty="0">
                <a:latin typeface="+mj-lt"/>
                <a:ea typeface="ヒラギノ角ゴ Pro W3"/>
              </a:rPr>
              <a:t> things that are not part of the core operations of the main business.  The most common things we see are the costs of financing business operations, interest expense, and the amounts generated by parking excess dollars when they are not needed, interest income.</a:t>
            </a:r>
            <a:endParaRPr lang="en-US" dirty="0">
              <a:latin typeface="+mj-lt"/>
              <a:ea typeface="ヒラギノ角ゴ Pro W3"/>
            </a:endParaRPr>
          </a:p>
          <a:p>
            <a:endParaRPr lang="en-US" dirty="0">
              <a:latin typeface="Arial" pitchFamily="34" charset="0"/>
              <a:ea typeface="ヒラギノ角ゴ Pro W3"/>
            </a:endParaRPr>
          </a:p>
        </p:txBody>
      </p:sp>
    </p:spTree>
    <p:extLst>
      <p:ext uri="{BB962C8B-B14F-4D97-AF65-F5344CB8AC3E}">
        <p14:creationId xmlns:p14="http://schemas.microsoft.com/office/powerpoint/2010/main" val="392697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352800" y="549275"/>
            <a:ext cx="2895600" cy="2171700"/>
          </a:xfrm>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latin typeface="+mj-lt"/>
                <a:ea typeface="ヒラギノ角ゴ Pro W3"/>
              </a:rPr>
              <a:t>As you</a:t>
            </a:r>
            <a:r>
              <a:rPr lang="en-US" b="0" i="0" baseline="0" dirty="0">
                <a:latin typeface="+mj-lt"/>
                <a:ea typeface="ヒラギノ角ゴ Pro W3"/>
              </a:rPr>
              <a:t> can see, there are several other things that can appear in this section.  </a:t>
            </a:r>
          </a:p>
          <a:p>
            <a:endParaRPr lang="en-US" dirty="0">
              <a:latin typeface="+mj-lt"/>
              <a:ea typeface="ヒラギノ角ゴ Pro W3"/>
            </a:endParaRPr>
          </a:p>
          <a:p>
            <a:r>
              <a:rPr lang="en-US" b="0" i="0" baseline="0" dirty="0">
                <a:latin typeface="+mj-lt"/>
                <a:ea typeface="ヒラギノ角ゴ Pro W3"/>
              </a:rPr>
              <a:t>In this case we do see one item that is an addition, rather than a subtraction, as we walk down our income statement, Other Income. </a:t>
            </a:r>
          </a:p>
          <a:p>
            <a:r>
              <a:rPr lang="en-US" b="0" i="0" baseline="0" dirty="0">
                <a:latin typeface="+mj-lt"/>
                <a:ea typeface="ヒラギノ角ゴ Pro W3"/>
              </a:rPr>
              <a:t>  </a:t>
            </a:r>
          </a:p>
          <a:p>
            <a:r>
              <a:rPr lang="en-US" b="0" i="0" baseline="0" dirty="0">
                <a:latin typeface="+mj-lt"/>
                <a:ea typeface="ヒラギノ角ゴ Pro W3"/>
              </a:rPr>
              <a:t>We also see Loss on Financial Instruments and Loss on Foreign Currency.   </a:t>
            </a:r>
          </a:p>
          <a:p>
            <a:r>
              <a:rPr lang="en-US" b="0" i="0" baseline="0" dirty="0">
                <a:latin typeface="+mj-lt"/>
                <a:ea typeface="ヒラギノ角ゴ Pro W3"/>
              </a:rPr>
              <a:t> </a:t>
            </a:r>
          </a:p>
          <a:p>
            <a:r>
              <a:rPr lang="en-US" b="0" i="0" baseline="0" dirty="0">
                <a:latin typeface="+mj-lt"/>
                <a:ea typeface="ヒラギノ角ゴ Pro W3"/>
              </a:rPr>
              <a:t>As you can see, the largest item in this section by far is Interest Expense.</a:t>
            </a:r>
          </a:p>
          <a:p>
            <a:endParaRPr lang="en-US" b="0" i="0" baseline="0" dirty="0">
              <a:latin typeface="+mj-lt"/>
              <a:ea typeface="ヒラギノ角ゴ Pro W3"/>
            </a:endParaRPr>
          </a:p>
          <a:p>
            <a:r>
              <a:rPr lang="en-US" b="0" i="0" baseline="0" dirty="0">
                <a:latin typeface="+mj-lt"/>
                <a:ea typeface="ヒラギノ角ゴ Pro W3"/>
              </a:rPr>
              <a:t>We will lump this all together as </a:t>
            </a:r>
            <a:r>
              <a:rPr lang="en-US" dirty="0">
                <a:latin typeface="+mj-lt"/>
                <a:ea typeface="ヒラギノ角ゴ Pro W3"/>
                <a:cs typeface="Calibri" panose="020F0502020204030204" pitchFamily="34" charset="0"/>
              </a:rPr>
              <a:t>© </a:t>
            </a:r>
            <a:r>
              <a:rPr lang="en-US" b="0" i="0" baseline="0" dirty="0">
                <a:latin typeface="+mj-lt"/>
                <a:ea typeface="ヒラギノ角ゴ Pro W3"/>
              </a:rPr>
              <a:t>non-operating items and when we subtract non-operating items from our Operating Income, we arrive at </a:t>
            </a:r>
            <a:r>
              <a:rPr lang="en-US" dirty="0">
                <a:latin typeface="+mj-lt"/>
                <a:ea typeface="ヒラギノ角ゴ Pro W3"/>
                <a:cs typeface="Calibri" panose="020F0502020204030204" pitchFamily="34" charset="0"/>
              </a:rPr>
              <a:t>© </a:t>
            </a:r>
            <a:r>
              <a:rPr lang="en-US" b="1" i="0" baseline="0" dirty="0">
                <a:solidFill>
                  <a:srgbClr val="FF3399"/>
                </a:solidFill>
                <a:latin typeface="+mj-lt"/>
                <a:ea typeface="ヒラギノ角ゴ Pro W3"/>
              </a:rPr>
              <a:t>Income Before Income Taxes</a:t>
            </a:r>
            <a:r>
              <a:rPr lang="en-US" b="0" i="0" baseline="0" dirty="0">
                <a:latin typeface="+mj-lt"/>
                <a:ea typeface="ヒラギノ角ゴ Pro W3"/>
              </a:rPr>
              <a:t>.</a:t>
            </a:r>
            <a:endParaRPr lang="en-US" b="0" i="0" dirty="0">
              <a:latin typeface="+mj-lt"/>
              <a:ea typeface="ヒラギノ角ゴ Pro W3"/>
            </a:endParaRPr>
          </a:p>
          <a:p>
            <a:endParaRPr lang="en-US" b="1"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8EE70279-DB5E-4069-80E2-183FD7211D61}" type="slidenum">
              <a:rPr lang="en-US" smtClean="0"/>
              <a:pPr>
                <a:defRPr/>
              </a:pPr>
              <a:t>31</a:t>
            </a:fld>
            <a:endParaRPr lang="en-US" dirty="0"/>
          </a:p>
        </p:txBody>
      </p:sp>
    </p:spTree>
    <p:extLst>
      <p:ext uri="{BB962C8B-B14F-4D97-AF65-F5344CB8AC3E}">
        <p14:creationId xmlns:p14="http://schemas.microsoft.com/office/powerpoint/2010/main" val="406128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352800" y="549275"/>
            <a:ext cx="2895600" cy="2171700"/>
          </a:xfrm>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latin typeface="+mj-lt"/>
                <a:ea typeface="ヒラギノ角ゴ Pro W3"/>
              </a:rPr>
              <a:t>We are going to lump together everything between </a:t>
            </a:r>
            <a:r>
              <a:rPr lang="en-US" b="1" dirty="0">
                <a:solidFill>
                  <a:srgbClr val="00CC00"/>
                </a:solidFill>
                <a:latin typeface="+mj-lt"/>
                <a:ea typeface="ヒラギノ角ゴ Pro W3"/>
              </a:rPr>
              <a:t>Sales</a:t>
            </a:r>
            <a:r>
              <a:rPr lang="en-US" b="0" i="0" dirty="0">
                <a:latin typeface="+mj-lt"/>
                <a:ea typeface="ヒラギノ角ゴ Pro W3"/>
              </a:rPr>
              <a:t> and </a:t>
            </a:r>
            <a:r>
              <a:rPr lang="en-US" b="1" dirty="0">
                <a:solidFill>
                  <a:srgbClr val="FF3399"/>
                </a:solidFill>
                <a:latin typeface="+mj-lt"/>
                <a:ea typeface="ヒラギノ角ゴ Pro W3"/>
              </a:rPr>
              <a:t>Income Before Income Taxes </a:t>
            </a:r>
            <a:r>
              <a:rPr lang="en-US" b="0" i="0" dirty="0">
                <a:latin typeface="+mj-lt"/>
                <a:ea typeface="ヒラギノ角ゴ Pro W3"/>
              </a:rPr>
              <a:t>and call it Expenses. </a:t>
            </a:r>
            <a:r>
              <a:rPr lang="en-US" b="0" i="0" dirty="0">
                <a:latin typeface="Calibri" panose="020F0502020204030204" pitchFamily="34" charset="0"/>
                <a:ea typeface="ヒラギノ角ゴ Pro W3"/>
                <a:cs typeface="Calibri" panose="020F0502020204030204" pitchFamily="34" charset="0"/>
              </a:rPr>
              <a:t>©</a:t>
            </a:r>
            <a:endParaRPr lang="en-US" b="1" dirty="0">
              <a:latin typeface="+mj-lt"/>
              <a:ea typeface="ヒラギノ角ゴ Pro W3"/>
            </a:endParaRPr>
          </a:p>
        </p:txBody>
      </p:sp>
      <p:sp>
        <p:nvSpPr>
          <p:cNvPr id="4" name="Slide Number Placeholder 3"/>
          <p:cNvSpPr>
            <a:spLocks noGrp="1"/>
          </p:cNvSpPr>
          <p:nvPr>
            <p:ph type="sldNum" sz="quarter" idx="5"/>
          </p:nvPr>
        </p:nvSpPr>
        <p:spPr/>
        <p:txBody>
          <a:bodyPr/>
          <a:lstStyle/>
          <a:p>
            <a:pPr>
              <a:defRPr/>
            </a:pPr>
            <a:fld id="{8EE70279-DB5E-4069-80E2-183FD7211D61}" type="slidenum">
              <a:rPr lang="en-US" smtClean="0"/>
              <a:pPr>
                <a:defRPr/>
              </a:pPr>
              <a:t>32</a:t>
            </a:fld>
            <a:endParaRPr lang="en-US" dirty="0"/>
          </a:p>
        </p:txBody>
      </p:sp>
    </p:spTree>
    <p:extLst>
      <p:ext uri="{BB962C8B-B14F-4D97-AF65-F5344CB8AC3E}">
        <p14:creationId xmlns:p14="http://schemas.microsoft.com/office/powerpoint/2010/main" val="3022194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233E2F-71F3-4B17-BBE4-5C681283032D}" type="slidenum">
              <a:rPr lang="en-US"/>
              <a:pPr>
                <a:defRPr/>
              </a:pPr>
              <a:t>33</a:t>
            </a:fld>
            <a:endParaRPr lang="en-US" dirty="0"/>
          </a:p>
        </p:txBody>
      </p:sp>
      <p:sp>
        <p:nvSpPr>
          <p:cNvPr id="92163" name="Rectangle 2"/>
          <p:cNvSpPr>
            <a:spLocks noGrp="1" noRot="1" noChangeAspect="1" noChangeArrowheads="1" noTextEdit="1"/>
          </p:cNvSpPr>
          <p:nvPr>
            <p:ph type="sldImg"/>
          </p:nvPr>
        </p:nvSpPr>
        <p:spPr>
          <a:xfrm>
            <a:off x="3352800" y="549275"/>
            <a:ext cx="2895600" cy="2171700"/>
          </a:xfrm>
          <a:ln/>
        </p:spPr>
      </p:sp>
      <p:sp>
        <p:nvSpPr>
          <p:cNvPr id="92164" name="Rectangle 3"/>
          <p:cNvSpPr>
            <a:spLocks noGrp="1" noChangeArrowheads="1"/>
          </p:cNvSpPr>
          <p:nvPr>
            <p:ph type="body" idx="1"/>
          </p:nvPr>
        </p:nvSpPr>
        <p:spPr>
          <a:xfrm>
            <a:off x="1279327" y="2904747"/>
            <a:ext cx="7042547" cy="3861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know </a:t>
            </a:r>
            <a:r>
              <a:rPr lang="en-US" b="1" dirty="0">
                <a:solidFill>
                  <a:srgbClr val="FF3399"/>
                </a:solidFill>
                <a:latin typeface="+mj-lt"/>
                <a:ea typeface="ヒラギノ角ゴ Pro W3"/>
              </a:rPr>
              <a:t>Income Before Income Taxes </a:t>
            </a:r>
            <a:r>
              <a:rPr lang="en-US" dirty="0">
                <a:latin typeface="+mj-lt"/>
                <a:ea typeface="ヒラギノ角ゴ Pro W3"/>
              </a:rPr>
              <a:t>by another name </a:t>
            </a:r>
            <a:r>
              <a:rPr lang="en-US" altLang="en-US" b="1" dirty="0">
                <a:solidFill>
                  <a:srgbClr val="FF3399"/>
                </a:solidFill>
                <a:latin typeface="+mj-lt"/>
              </a:rPr>
              <a:t>Pre-Tax Profit</a:t>
            </a:r>
            <a:endParaRPr lang="en-US" dirty="0">
              <a:latin typeface="+mj-lt"/>
              <a:ea typeface="ヒラギノ角ゴ Pro W3"/>
            </a:endParaRPr>
          </a:p>
        </p:txBody>
      </p:sp>
    </p:spTree>
    <p:extLst>
      <p:ext uri="{BB962C8B-B14F-4D97-AF65-F5344CB8AC3E}">
        <p14:creationId xmlns:p14="http://schemas.microsoft.com/office/powerpoint/2010/main" val="1461136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352800" y="549275"/>
            <a:ext cx="2895600" cy="2171700"/>
          </a:xfrm>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As you can see, we are at the second line that we plot on our SSG, </a:t>
            </a:r>
            <a:r>
              <a:rPr lang="en-US" dirty="0">
                <a:latin typeface="+mj-lt"/>
                <a:ea typeface="ヒラギノ角ゴ Pro W3"/>
                <a:cs typeface="Calibri" panose="020F0502020204030204" pitchFamily="34" charset="0"/>
              </a:rPr>
              <a:t>© </a:t>
            </a:r>
            <a:r>
              <a:rPr lang="en-US" dirty="0">
                <a:latin typeface="+mj-lt"/>
                <a:ea typeface="ヒラギノ角ゴ Pro W3"/>
              </a:rPr>
              <a:t>Pre-Tax Profit.</a:t>
            </a:r>
          </a:p>
          <a:p>
            <a:endParaRPr lang="en-US" dirty="0">
              <a:latin typeface="+mj-lt"/>
              <a:ea typeface="ヒラギノ角ゴ Pro W3"/>
            </a:endParaRPr>
          </a:p>
          <a:p>
            <a:r>
              <a:rPr lang="en-US" dirty="0">
                <a:latin typeface="+mj-lt"/>
                <a:ea typeface="ヒラギノ角ゴ Pro W3"/>
              </a:rPr>
              <a:t>And once again, as we look at our SSG from top down to bottom, we can see that we plot the lines in the order that they appear on the company’s income statement.</a:t>
            </a:r>
          </a:p>
          <a:p>
            <a:endParaRPr lang="en-US" dirty="0">
              <a:latin typeface="+mj-lt"/>
              <a:ea typeface="ヒラギノ角ゴ Pro W3"/>
            </a:endParaRPr>
          </a:p>
          <a:p>
            <a:r>
              <a:rPr lang="en-US" dirty="0">
                <a:latin typeface="+mj-lt"/>
                <a:ea typeface="ヒラギノ角ゴ Pro W3"/>
              </a:rPr>
              <a:t>We can look at the income statement on our SSG and see everything that happens to the company from Sales down to Pre-Tax Profit. For example, are Sales and Pre-Tax Profit moving closer together, staying the same distance, or moving apart?</a:t>
            </a:r>
          </a:p>
          <a:p>
            <a:endParaRPr lang="en-US" dirty="0">
              <a:latin typeface="+mj-lt"/>
              <a:ea typeface="ヒラギノ角ゴ Pro W3"/>
            </a:endParaRPr>
          </a:p>
          <a:p>
            <a:endParaRPr lang="en-US" dirty="0">
              <a:latin typeface="+mj-lt"/>
              <a:ea typeface="ヒラギノ角ゴ Pro W3"/>
            </a:endParaRPr>
          </a:p>
          <a:p>
            <a:r>
              <a:rPr lang="en-US" dirty="0">
                <a:latin typeface="+mj-lt"/>
                <a:ea typeface="ヒラギノ角ゴ Pro W3"/>
              </a:rPr>
              <a:t>A little later on we will see that we can focus in on what is happening in each step, between each pair of lines.  </a:t>
            </a:r>
          </a:p>
        </p:txBody>
      </p:sp>
      <p:sp>
        <p:nvSpPr>
          <p:cNvPr id="4" name="Slide Number Placeholder 3"/>
          <p:cNvSpPr>
            <a:spLocks noGrp="1"/>
          </p:cNvSpPr>
          <p:nvPr>
            <p:ph type="sldNum" sz="quarter" idx="5"/>
          </p:nvPr>
        </p:nvSpPr>
        <p:spPr/>
        <p:txBody>
          <a:bodyPr/>
          <a:lstStyle/>
          <a:p>
            <a:pPr>
              <a:defRPr/>
            </a:pPr>
            <a:fld id="{31069450-5590-48E5-8301-3C11A1622949}" type="slidenum">
              <a:rPr lang="en-US" smtClean="0"/>
              <a:pPr>
                <a:defRPr/>
              </a:pPr>
              <a:t>34</a:t>
            </a:fld>
            <a:endParaRPr lang="en-US" dirty="0"/>
          </a:p>
        </p:txBody>
      </p:sp>
    </p:spTree>
    <p:extLst>
      <p:ext uri="{BB962C8B-B14F-4D97-AF65-F5344CB8AC3E}">
        <p14:creationId xmlns:p14="http://schemas.microsoft.com/office/powerpoint/2010/main" val="182700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352800" y="152400"/>
            <a:ext cx="2895600" cy="2171700"/>
          </a:xfrm>
          <a:ln/>
        </p:spPr>
      </p:sp>
      <p:sp>
        <p:nvSpPr>
          <p:cNvPr id="94211" name="Notes Placeholder 2"/>
          <p:cNvSpPr>
            <a:spLocks noGrp="1"/>
          </p:cNvSpPr>
          <p:nvPr>
            <p:ph type="body" idx="1"/>
          </p:nvPr>
        </p:nvSpPr>
        <p:spPr>
          <a:xfrm>
            <a:off x="266702" y="2386994"/>
            <a:ext cx="9067799" cy="3861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can focus in on what is happening in each step as we move through our SSG – We have plotted two lines on our SSG so far, </a:t>
            </a:r>
            <a:r>
              <a:rPr lang="en-US" b="1" dirty="0">
                <a:solidFill>
                  <a:srgbClr val="00CC00"/>
                </a:solidFill>
                <a:latin typeface="+mj-lt"/>
                <a:ea typeface="ヒラギノ角ゴ Pro W3"/>
              </a:rPr>
              <a:t>Sales</a:t>
            </a:r>
            <a:r>
              <a:rPr lang="en-US" dirty="0">
                <a:latin typeface="+mj-lt"/>
                <a:ea typeface="ヒラギノ角ゴ Pro W3"/>
              </a:rPr>
              <a:t> and </a:t>
            </a:r>
            <a:r>
              <a:rPr lang="en-US" altLang="en-US" b="1" dirty="0">
                <a:solidFill>
                  <a:srgbClr val="FF3399"/>
                </a:solidFill>
                <a:latin typeface="+mj-lt"/>
              </a:rPr>
              <a:t>Pre-Tax Profit</a:t>
            </a:r>
            <a:r>
              <a:rPr lang="en-US" dirty="0">
                <a:latin typeface="+mj-lt"/>
                <a:ea typeface="ヒラギノ角ゴ Pro W3"/>
              </a:rPr>
              <a:t>. If the space between the two lines is changing something is happening between them. </a:t>
            </a:r>
            <a:r>
              <a:rPr lang="en-US" dirty="0">
                <a:latin typeface="+mj-lt"/>
                <a:ea typeface="ヒラギノ角ゴ Pro W3"/>
                <a:cs typeface="Calibri" panose="020F0502020204030204" pitchFamily="34" charset="0"/>
              </a:rPr>
              <a:t>©</a:t>
            </a:r>
            <a:r>
              <a:rPr lang="en-US" dirty="0">
                <a:latin typeface="+mj-lt"/>
                <a:ea typeface="ヒラギノ角ゴ Pro W3"/>
              </a:rPr>
              <a:t> </a:t>
            </a:r>
          </a:p>
          <a:p>
            <a:endParaRPr lang="en-US" dirty="0">
              <a:latin typeface="+mj-lt"/>
              <a:ea typeface="ヒラギノ角ゴ Pro W3"/>
            </a:endParaRPr>
          </a:p>
          <a:p>
            <a:r>
              <a:rPr lang="en-US" dirty="0">
                <a:latin typeface="+mj-lt"/>
                <a:ea typeface="ヒラギノ角ゴ Pro W3"/>
              </a:rPr>
              <a:t>What is between </a:t>
            </a:r>
            <a:r>
              <a:rPr lang="en-US" b="1" dirty="0">
                <a:solidFill>
                  <a:srgbClr val="00CC00"/>
                </a:solidFill>
                <a:latin typeface="+mj-lt"/>
                <a:ea typeface="ヒラギノ角ゴ Pro W3"/>
              </a:rPr>
              <a:t>Sales</a:t>
            </a:r>
            <a:r>
              <a:rPr lang="en-US" dirty="0">
                <a:latin typeface="+mj-lt"/>
                <a:ea typeface="ヒラギノ角ゴ Pro W3"/>
              </a:rPr>
              <a:t> and </a:t>
            </a:r>
            <a:r>
              <a:rPr lang="en-US" altLang="en-US" b="1" dirty="0">
                <a:solidFill>
                  <a:srgbClr val="FF3399"/>
                </a:solidFill>
                <a:latin typeface="+mj-lt"/>
              </a:rPr>
              <a:t>Pre-Tax Profit</a:t>
            </a:r>
            <a:r>
              <a:rPr lang="en-US" dirty="0">
                <a:latin typeface="+mj-lt"/>
                <a:ea typeface="ヒラギノ角ゴ Pro W3"/>
              </a:rPr>
              <a:t>? We can look on the income statement and see everything that happens to get the company from </a:t>
            </a:r>
            <a:r>
              <a:rPr lang="en-US" b="1" dirty="0">
                <a:solidFill>
                  <a:srgbClr val="00CC00"/>
                </a:solidFill>
                <a:latin typeface="+mj-lt"/>
                <a:ea typeface="ヒラギノ角ゴ Pro W3"/>
              </a:rPr>
              <a:t>Sales</a:t>
            </a:r>
            <a:r>
              <a:rPr lang="en-US" dirty="0">
                <a:latin typeface="+mj-lt"/>
                <a:ea typeface="ヒラギノ角ゴ Pro W3"/>
              </a:rPr>
              <a:t> down to </a:t>
            </a:r>
            <a:r>
              <a:rPr lang="en-US" altLang="en-US" b="1" dirty="0">
                <a:solidFill>
                  <a:srgbClr val="FF3399"/>
                </a:solidFill>
                <a:latin typeface="+mj-lt"/>
              </a:rPr>
              <a:t>Pre-Tax Profit</a:t>
            </a:r>
            <a:r>
              <a:rPr lang="en-US" dirty="0">
                <a:latin typeface="+mj-lt"/>
                <a:ea typeface="ヒラギノ角ゴ Pro W3"/>
              </a:rPr>
              <a:t>.   </a:t>
            </a:r>
            <a:r>
              <a:rPr lang="en-US" sz="1200" dirty="0">
                <a:latin typeface="+mj-lt"/>
                <a:ea typeface="ヒラギノ角ゴ Pro W3"/>
              </a:rPr>
              <a:t>Remember we lump together everything in that section of the income statement and call it “Expenses”. </a:t>
            </a:r>
          </a:p>
          <a:p>
            <a:endParaRPr lang="en-US" sz="1200" dirty="0">
              <a:latin typeface="+mj-lt"/>
              <a:ea typeface="ヒラギノ角ゴ Pro W3"/>
            </a:endParaRPr>
          </a:p>
          <a:p>
            <a:pPr defTabSz="955622">
              <a:defRPr/>
            </a:pPr>
            <a:r>
              <a:rPr lang="en-US" sz="1200" dirty="0">
                <a:latin typeface="+mj-lt"/>
                <a:ea typeface="ヒラギノ角ゴ Pro W3"/>
              </a:rPr>
              <a:t>If the space between</a:t>
            </a:r>
            <a:r>
              <a:rPr lang="en-US" b="1" dirty="0">
                <a:solidFill>
                  <a:srgbClr val="00CC00"/>
                </a:solidFill>
                <a:latin typeface="+mj-lt"/>
                <a:ea typeface="ヒラギノ角ゴ Pro W3"/>
              </a:rPr>
              <a:t> Sales </a:t>
            </a:r>
            <a:r>
              <a:rPr lang="en-US" sz="1200" dirty="0">
                <a:latin typeface="+mj-lt"/>
                <a:ea typeface="ヒラギノ角ゴ Pro W3"/>
              </a:rPr>
              <a:t>and </a:t>
            </a:r>
            <a:r>
              <a:rPr lang="en-US" altLang="en-US" b="1" dirty="0">
                <a:solidFill>
                  <a:srgbClr val="FF3399"/>
                </a:solidFill>
                <a:latin typeface="+mj-lt"/>
              </a:rPr>
              <a:t>Pre-Tax Profit </a:t>
            </a:r>
            <a:r>
              <a:rPr lang="en-US" sz="1200" dirty="0">
                <a:latin typeface="+mj-lt"/>
                <a:ea typeface="ヒラギノ角ゴ Pro W3"/>
              </a:rPr>
              <a:t>is changing,</a:t>
            </a:r>
            <a:r>
              <a:rPr lang="en-US" dirty="0">
                <a:latin typeface="+mj-lt"/>
                <a:ea typeface="ヒラギノ角ゴ Pro W3"/>
                <a:cs typeface="Calibri" panose="020F0502020204030204" pitchFamily="34" charset="0"/>
              </a:rPr>
              <a:t> ©</a:t>
            </a:r>
            <a:r>
              <a:rPr lang="en-US" dirty="0">
                <a:latin typeface="+mj-lt"/>
                <a:ea typeface="ヒラギノ角ゴ Pro W3"/>
              </a:rPr>
              <a:t>  Then what is happening between the two lines, </a:t>
            </a:r>
            <a:r>
              <a:rPr lang="en-US" b="1" dirty="0">
                <a:solidFill>
                  <a:srgbClr val="00CC00"/>
                </a:solidFill>
                <a:latin typeface="+mj-lt"/>
                <a:ea typeface="ヒラギノ角ゴ Pro W3"/>
              </a:rPr>
              <a:t>Sales</a:t>
            </a:r>
            <a:r>
              <a:rPr lang="en-US" dirty="0">
                <a:latin typeface="+mj-lt"/>
                <a:ea typeface="ヒラギノ角ゴ Pro W3"/>
              </a:rPr>
              <a:t> and </a:t>
            </a:r>
            <a:r>
              <a:rPr lang="en-US" altLang="en-US" b="1" dirty="0">
                <a:solidFill>
                  <a:srgbClr val="FF3399"/>
                </a:solidFill>
                <a:latin typeface="+mj-lt"/>
              </a:rPr>
              <a:t>Pre-Tax Profit</a:t>
            </a:r>
            <a:r>
              <a:rPr lang="en-US" dirty="0">
                <a:latin typeface="+mj-lt"/>
                <a:ea typeface="ヒラギノ角ゴ Pro W3"/>
              </a:rPr>
              <a:t>. </a:t>
            </a:r>
            <a:r>
              <a:rPr lang="en-US" dirty="0">
                <a:latin typeface="+mj-lt"/>
                <a:ea typeface="ヒラギノ角ゴ Pro W3"/>
                <a:cs typeface="Calibri" panose="020F0502020204030204" pitchFamily="34" charset="0"/>
              </a:rPr>
              <a:t>©</a:t>
            </a:r>
            <a:r>
              <a:rPr lang="en-US" dirty="0">
                <a:latin typeface="+mj-lt"/>
                <a:ea typeface="ヒラギノ角ゴ Pro W3"/>
              </a:rPr>
              <a:t>  T</a:t>
            </a:r>
            <a:r>
              <a:rPr lang="en-US" sz="1200" dirty="0">
                <a:latin typeface="+mj-lt"/>
                <a:ea typeface="ヒラギノ角ゴ Pro W3"/>
              </a:rPr>
              <a:t>he amount of expenses out of every dollar of </a:t>
            </a:r>
            <a:r>
              <a:rPr lang="en-US" b="1" dirty="0">
                <a:solidFill>
                  <a:srgbClr val="00CC00"/>
                </a:solidFill>
                <a:latin typeface="+mj-lt"/>
                <a:ea typeface="ヒラギノ角ゴ Pro W3"/>
              </a:rPr>
              <a:t>Sales</a:t>
            </a:r>
            <a:r>
              <a:rPr lang="en-US" sz="1200" dirty="0">
                <a:latin typeface="+mj-lt"/>
                <a:ea typeface="ヒラギノ角ゴ Pro W3"/>
              </a:rPr>
              <a:t> is changing.  </a:t>
            </a:r>
            <a:r>
              <a:rPr lang="en-US" dirty="0">
                <a:latin typeface="+mj-lt"/>
                <a:ea typeface="ヒラギノ角ゴ Pro W3"/>
              </a:rPr>
              <a:t>Remember, </a:t>
            </a:r>
            <a:r>
              <a:rPr lang="en-US" altLang="en-US" b="1" dirty="0">
                <a:solidFill>
                  <a:srgbClr val="FF3399"/>
                </a:solidFill>
                <a:latin typeface="+mj-lt"/>
              </a:rPr>
              <a:t>Pre-Tax Profit </a:t>
            </a:r>
            <a:r>
              <a:rPr lang="en-US" dirty="0">
                <a:latin typeface="+mj-lt"/>
                <a:ea typeface="ヒラギノ角ゴ Pro W3"/>
              </a:rPr>
              <a:t>Margin (%</a:t>
            </a:r>
            <a:r>
              <a:rPr lang="en-US" altLang="en-US" b="1" dirty="0">
                <a:solidFill>
                  <a:srgbClr val="FF3399"/>
                </a:solidFill>
                <a:latin typeface="+mj-lt"/>
              </a:rPr>
              <a:t> Pre-Tax Profit </a:t>
            </a:r>
            <a:r>
              <a:rPr lang="en-US" dirty="0">
                <a:latin typeface="+mj-lt"/>
                <a:ea typeface="ヒラギノ角ゴ Pro W3"/>
              </a:rPr>
              <a:t>on </a:t>
            </a:r>
            <a:r>
              <a:rPr lang="en-US" b="1" dirty="0">
                <a:solidFill>
                  <a:srgbClr val="00CC00"/>
                </a:solidFill>
                <a:latin typeface="+mj-lt"/>
                <a:ea typeface="ヒラギノ角ゴ Pro W3"/>
              </a:rPr>
              <a:t>Sales</a:t>
            </a:r>
            <a:r>
              <a:rPr lang="en-US" dirty="0">
                <a:latin typeface="+mj-lt"/>
                <a:ea typeface="ヒラギノ角ゴ Pro W3"/>
              </a:rPr>
              <a:t>)?   That tells us out of every dollar of </a:t>
            </a:r>
            <a:r>
              <a:rPr lang="en-US" b="1" dirty="0">
                <a:solidFill>
                  <a:srgbClr val="00CC00"/>
                </a:solidFill>
                <a:latin typeface="+mj-lt"/>
                <a:ea typeface="ヒラギノ角ゴ Pro W3"/>
              </a:rPr>
              <a:t>Sales</a:t>
            </a:r>
            <a:r>
              <a:rPr lang="en-US" dirty="0">
                <a:latin typeface="+mj-lt"/>
                <a:ea typeface="ヒラギノ角ゴ Pro W3"/>
              </a:rPr>
              <a:t> how much is left after the company pays all its expenses but before paying taxes..</a:t>
            </a:r>
          </a:p>
          <a:p>
            <a:endParaRPr lang="en-US" sz="1200" dirty="0">
              <a:latin typeface="+mj-lt"/>
              <a:ea typeface="ヒラギノ角ゴ Pro W3"/>
            </a:endParaRPr>
          </a:p>
          <a:p>
            <a:r>
              <a:rPr lang="en-US" dirty="0">
                <a:latin typeface="+mj-lt"/>
                <a:ea typeface="ヒラギノ角ゴ Pro W3"/>
              </a:rPr>
              <a:t>We </a:t>
            </a:r>
            <a:r>
              <a:rPr lang="en-US" sz="1200" dirty="0">
                <a:latin typeface="+mj-lt"/>
                <a:ea typeface="ヒラギノ角ゴ Pro W3"/>
              </a:rPr>
              <a:t>have just shown on our SSG the part of our Simplified Income Statement that is </a:t>
            </a:r>
            <a:r>
              <a:rPr lang="en-US" dirty="0">
                <a:latin typeface="+mj-lt"/>
                <a:ea typeface="ヒラギノ角ゴ Pro W3"/>
                <a:cs typeface="Calibri" panose="020F0502020204030204" pitchFamily="34" charset="0"/>
              </a:rPr>
              <a:t>©</a:t>
            </a:r>
            <a:r>
              <a:rPr lang="en-US" dirty="0">
                <a:latin typeface="+mj-lt"/>
                <a:ea typeface="ヒラギノ角ゴ Pro W3"/>
              </a:rPr>
              <a:t> </a:t>
            </a:r>
            <a:r>
              <a:rPr lang="en-US" sz="1200" dirty="0">
                <a:latin typeface="+mj-lt"/>
                <a:ea typeface="ヒラギノ角ゴ Pro W3"/>
              </a:rPr>
              <a:t> (1)</a:t>
            </a:r>
            <a:r>
              <a:rPr lang="en-US" b="1" dirty="0">
                <a:solidFill>
                  <a:srgbClr val="00CC00"/>
                </a:solidFill>
                <a:latin typeface="+mj-lt"/>
                <a:ea typeface="ヒラギノ角ゴ Pro W3"/>
              </a:rPr>
              <a:t> Sales</a:t>
            </a:r>
            <a:r>
              <a:rPr lang="en-US" sz="1200" dirty="0">
                <a:latin typeface="+mj-lt"/>
                <a:ea typeface="ヒラギノ角ゴ Pro W3"/>
              </a:rPr>
              <a:t> minus (2)Expenses equals (3)</a:t>
            </a:r>
            <a:r>
              <a:rPr lang="en-US" altLang="en-US" b="1" dirty="0">
                <a:solidFill>
                  <a:srgbClr val="FF3399"/>
                </a:solidFill>
                <a:latin typeface="+mj-lt"/>
              </a:rPr>
              <a:t> Pre-Tax Profit</a:t>
            </a:r>
            <a:r>
              <a:rPr lang="en-US" sz="1200" dirty="0">
                <a:latin typeface="+mj-lt"/>
                <a:ea typeface="ヒラギノ角ゴ Pro W3"/>
              </a:rPr>
              <a:t>.</a:t>
            </a:r>
          </a:p>
          <a:p>
            <a:endParaRPr lang="en-US" sz="1200" dirty="0">
              <a:latin typeface="+mj-lt"/>
              <a:ea typeface="ヒラギノ角ゴ Pro W3"/>
            </a:endParaRPr>
          </a:p>
          <a:p>
            <a:r>
              <a:rPr lang="en-US" sz="1200" dirty="0">
                <a:latin typeface="+mj-lt"/>
                <a:ea typeface="ヒラギノ角ゴ Pro W3"/>
              </a:rPr>
              <a:t>When </a:t>
            </a:r>
            <a:r>
              <a:rPr lang="en-US" b="1" dirty="0">
                <a:solidFill>
                  <a:srgbClr val="00CC00"/>
                </a:solidFill>
                <a:latin typeface="+mj-lt"/>
                <a:ea typeface="ヒラギノ角ゴ Pro W3"/>
              </a:rPr>
              <a:t>Sales </a:t>
            </a:r>
            <a:r>
              <a:rPr lang="en-US" sz="1200" dirty="0">
                <a:latin typeface="+mj-lt"/>
                <a:ea typeface="ヒラギノ角ゴ Pro W3"/>
              </a:rPr>
              <a:t>and </a:t>
            </a:r>
            <a:r>
              <a:rPr lang="en-US" altLang="en-US" b="1" dirty="0">
                <a:solidFill>
                  <a:srgbClr val="FF3399"/>
                </a:solidFill>
                <a:latin typeface="+mj-lt"/>
              </a:rPr>
              <a:t>Pre-Tax Profit </a:t>
            </a:r>
            <a:r>
              <a:rPr lang="en-US" sz="1200" dirty="0">
                <a:latin typeface="+mj-lt"/>
                <a:ea typeface="ヒラギノ角ゴ Pro W3"/>
              </a:rPr>
              <a:t>are getting closer, the space in between the two lines, </a:t>
            </a:r>
            <a:r>
              <a:rPr lang="en-US" dirty="0">
                <a:latin typeface="+mj-lt"/>
                <a:ea typeface="ヒラギノ角ゴ Pro W3"/>
              </a:rPr>
              <a:t>our expenses, is</a:t>
            </a:r>
            <a:r>
              <a:rPr lang="en-US" sz="1200" dirty="0">
                <a:latin typeface="+mj-lt"/>
                <a:ea typeface="ヒラギノ角ゴ Pro W3"/>
              </a:rPr>
              <a:t> getting smaller. Remember that space represents our expenses.  Out of each dollar of</a:t>
            </a:r>
            <a:r>
              <a:rPr lang="en-US" b="1" dirty="0">
                <a:solidFill>
                  <a:srgbClr val="00CC00"/>
                </a:solidFill>
                <a:latin typeface="+mj-lt"/>
                <a:ea typeface="ヒラギノ角ゴ Pro W3"/>
              </a:rPr>
              <a:t> Sales </a:t>
            </a:r>
            <a:r>
              <a:rPr lang="en-US" sz="1200" dirty="0">
                <a:latin typeface="+mj-lt"/>
                <a:ea typeface="ヒラギノ角ゴ Pro W3"/>
              </a:rPr>
              <a:t>the expenses are getting smaller and we see that in an increasing </a:t>
            </a:r>
            <a:r>
              <a:rPr lang="en-US" altLang="en-US" b="1" dirty="0">
                <a:solidFill>
                  <a:srgbClr val="FF3399"/>
                </a:solidFill>
                <a:latin typeface="+mj-lt"/>
              </a:rPr>
              <a:t>Pre-Tax Profit </a:t>
            </a:r>
            <a:r>
              <a:rPr lang="en-US" sz="1200" dirty="0">
                <a:latin typeface="+mj-lt"/>
                <a:ea typeface="ヒラギノ角ゴ Pro W3"/>
              </a:rPr>
              <a:t>Margin.  If </a:t>
            </a:r>
            <a:r>
              <a:rPr lang="en-US" dirty="0">
                <a:latin typeface="+mj-lt"/>
                <a:ea typeface="ヒラギノ角ゴ Pro W3"/>
              </a:rPr>
              <a:t>the company’s</a:t>
            </a:r>
            <a:r>
              <a:rPr lang="en-US" altLang="en-US" b="1" dirty="0">
                <a:solidFill>
                  <a:srgbClr val="FF3399"/>
                </a:solidFill>
                <a:latin typeface="+mj-lt"/>
              </a:rPr>
              <a:t> Pre-Tax Profit </a:t>
            </a:r>
            <a:r>
              <a:rPr lang="en-US" dirty="0">
                <a:latin typeface="+mj-lt"/>
                <a:ea typeface="ヒラギノ角ゴ Pro W3"/>
              </a:rPr>
              <a:t>Margins</a:t>
            </a:r>
            <a:r>
              <a:rPr lang="en-US" sz="1200" dirty="0">
                <a:latin typeface="+mj-lt"/>
                <a:ea typeface="ヒラギノ角ゴ Pro W3"/>
              </a:rPr>
              <a:t> have been growing, part of our </a:t>
            </a:r>
            <a:r>
              <a:rPr lang="en-US" altLang="en-US" b="1" dirty="0">
                <a:solidFill>
                  <a:srgbClr val="0000FF"/>
                </a:solidFill>
                <a:latin typeface="+mj-lt"/>
              </a:rPr>
              <a:t>Earnings Per Share </a:t>
            </a:r>
            <a:r>
              <a:rPr lang="en-US" sz="1200" dirty="0">
                <a:latin typeface="+mj-lt"/>
                <a:ea typeface="ヒラギノ角ゴ Pro W3"/>
              </a:rPr>
              <a:t>growth is coming from improved profitability.  The </a:t>
            </a:r>
            <a:r>
              <a:rPr lang="en-US" altLang="en-US" b="1" dirty="0">
                <a:solidFill>
                  <a:srgbClr val="FF3399"/>
                </a:solidFill>
                <a:latin typeface="+mj-lt"/>
              </a:rPr>
              <a:t>Pre-Tax Profit</a:t>
            </a:r>
            <a:r>
              <a:rPr lang="en-US" altLang="en-US" dirty="0">
                <a:latin typeface="+mj-lt"/>
              </a:rPr>
              <a:t> line moving up</a:t>
            </a:r>
            <a:r>
              <a:rPr lang="en-US" sz="1200" dirty="0">
                <a:latin typeface="+mj-lt"/>
                <a:ea typeface="ヒラギノ角ゴ Pro W3"/>
              </a:rPr>
              <a:t> closer to the</a:t>
            </a:r>
            <a:r>
              <a:rPr lang="en-US" b="1" dirty="0">
                <a:solidFill>
                  <a:srgbClr val="00CC00"/>
                </a:solidFill>
                <a:latin typeface="+mj-lt"/>
                <a:ea typeface="ヒラギノ角ゴ Pro W3"/>
              </a:rPr>
              <a:t> Sales</a:t>
            </a:r>
            <a:r>
              <a:rPr lang="en-US" sz="1200" dirty="0">
                <a:latin typeface="+mj-lt"/>
                <a:ea typeface="ヒラギノ角ゴ Pro W3"/>
              </a:rPr>
              <a:t> line because the </a:t>
            </a:r>
            <a:r>
              <a:rPr lang="en-US" altLang="en-US" b="1" dirty="0">
                <a:solidFill>
                  <a:srgbClr val="FF3399"/>
                </a:solidFill>
                <a:latin typeface="+mj-lt"/>
              </a:rPr>
              <a:t>Pre-Tax Profit</a:t>
            </a:r>
            <a:r>
              <a:rPr lang="en-US" sz="1200" dirty="0">
                <a:latin typeface="+mj-lt"/>
                <a:ea typeface="ヒラギノ角ゴ Pro W3"/>
              </a:rPr>
              <a:t> </a:t>
            </a:r>
            <a:r>
              <a:rPr lang="en-US" dirty="0">
                <a:latin typeface="+mj-lt"/>
                <a:ea typeface="ヒラギノ角ゴ Pro W3"/>
              </a:rPr>
              <a:t>Margin  is increasing, also </a:t>
            </a:r>
            <a:r>
              <a:rPr lang="en-US" sz="1200" dirty="0">
                <a:latin typeface="+mj-lt"/>
                <a:ea typeface="ヒラギノ角ゴ Pro W3"/>
              </a:rPr>
              <a:t>pulls up the lines below it, including our bottom line, </a:t>
            </a:r>
            <a:r>
              <a:rPr lang="en-US" altLang="en-US" b="1" dirty="0">
                <a:solidFill>
                  <a:srgbClr val="0000FF"/>
                </a:solidFill>
                <a:latin typeface="+mj-lt"/>
              </a:rPr>
              <a:t>Earnings Per Share</a:t>
            </a:r>
            <a:r>
              <a:rPr lang="en-US" dirty="0">
                <a:latin typeface="+mj-lt"/>
                <a:ea typeface="ヒラギノ角ゴ Pro W3"/>
              </a:rPr>
              <a:t>. </a:t>
            </a:r>
            <a:r>
              <a:rPr lang="en-US" sz="1200" dirty="0">
                <a:latin typeface="+mj-lt"/>
                <a:ea typeface="ヒラギノ角ゴ Pro W3"/>
              </a:rPr>
              <a:t>This is one reason </a:t>
            </a:r>
            <a:r>
              <a:rPr lang="en-US" altLang="en-US" b="1" dirty="0">
                <a:solidFill>
                  <a:srgbClr val="0000FF"/>
                </a:solidFill>
                <a:latin typeface="+mj-lt"/>
              </a:rPr>
              <a:t>Earnings Per Share </a:t>
            </a:r>
            <a:r>
              <a:rPr lang="en-US" sz="1200" dirty="0">
                <a:latin typeface="+mj-lt"/>
                <a:ea typeface="ヒラギノ角ゴ Pro W3"/>
              </a:rPr>
              <a:t>could have grown faster in the past.   </a:t>
            </a:r>
          </a:p>
          <a:p>
            <a:endParaRPr lang="en-US" sz="1200" dirty="0">
              <a:latin typeface="+mj-lt"/>
              <a:ea typeface="ヒラギノ角ゴ Pro W3"/>
            </a:endParaRPr>
          </a:p>
          <a:p>
            <a:r>
              <a:rPr lang="en-US" sz="1200" dirty="0">
                <a:latin typeface="+mj-lt"/>
                <a:ea typeface="ヒラギノ角ゴ Pro W3"/>
              </a:rPr>
              <a:t>What might happen to our future </a:t>
            </a:r>
            <a:r>
              <a:rPr lang="en-US" altLang="en-US" b="1" dirty="0">
                <a:solidFill>
                  <a:srgbClr val="0000FF"/>
                </a:solidFill>
                <a:latin typeface="+mj-lt"/>
              </a:rPr>
              <a:t>Earnings Per Share </a:t>
            </a:r>
            <a:r>
              <a:rPr lang="en-US" sz="1200" dirty="0">
                <a:latin typeface="+mj-lt"/>
                <a:ea typeface="ヒラギノ角ゴ Pro W3"/>
              </a:rPr>
              <a:t>growth rate if </a:t>
            </a:r>
            <a:r>
              <a:rPr lang="en-US" altLang="en-US" b="1" dirty="0">
                <a:solidFill>
                  <a:srgbClr val="FF3399"/>
                </a:solidFill>
                <a:latin typeface="+mj-lt"/>
              </a:rPr>
              <a:t>Pre-Tax Profit </a:t>
            </a:r>
            <a:r>
              <a:rPr lang="en-US" sz="1200" dirty="0">
                <a:latin typeface="+mj-lt"/>
                <a:ea typeface="ヒラギノ角ゴ Pro W3"/>
              </a:rPr>
              <a:t>Margins stop growing, or decline over the next five years?  Will </a:t>
            </a:r>
            <a:r>
              <a:rPr lang="en-US" altLang="en-US" b="1" dirty="0">
                <a:solidFill>
                  <a:srgbClr val="0000FF"/>
                </a:solidFill>
                <a:latin typeface="+mj-lt"/>
              </a:rPr>
              <a:t>Earnings Per Share </a:t>
            </a:r>
            <a:r>
              <a:rPr lang="en-US" sz="1200" dirty="0">
                <a:latin typeface="+mj-lt"/>
                <a:ea typeface="ヒラギノ角ゴ Pro W3"/>
              </a:rPr>
              <a:t>still grow as fast?</a:t>
            </a:r>
          </a:p>
          <a:p>
            <a:endParaRPr lang="en-US" sz="1200" dirty="0">
              <a:latin typeface="+mj-lt"/>
              <a:ea typeface="ヒラギノ角ゴ Pro W3"/>
            </a:endParaRPr>
          </a:p>
          <a:p>
            <a:r>
              <a:rPr lang="en-US" sz="1200" dirty="0">
                <a:latin typeface="+mj-lt"/>
                <a:ea typeface="ヒラギノ角ゴ Pro W3"/>
              </a:rPr>
              <a:t>The converse is true as well.  If </a:t>
            </a:r>
            <a:r>
              <a:rPr lang="en-US" altLang="en-US" b="1" dirty="0">
                <a:solidFill>
                  <a:srgbClr val="FF3399"/>
                </a:solidFill>
                <a:latin typeface="+mj-lt"/>
              </a:rPr>
              <a:t>Pre-Tax Profit </a:t>
            </a:r>
            <a:r>
              <a:rPr lang="en-US" sz="1200" dirty="0">
                <a:latin typeface="+mj-lt"/>
                <a:ea typeface="ヒラギノ角ゴ Pro W3"/>
              </a:rPr>
              <a:t>margin has been declining over the last ten years, that could drag our </a:t>
            </a:r>
            <a:r>
              <a:rPr lang="en-US" altLang="en-US" b="1" dirty="0">
                <a:solidFill>
                  <a:srgbClr val="0000FF"/>
                </a:solidFill>
                <a:latin typeface="+mj-lt"/>
              </a:rPr>
              <a:t>Earnings Per Share </a:t>
            </a:r>
            <a:r>
              <a:rPr lang="en-US" sz="1200" dirty="0">
                <a:latin typeface="+mj-lt"/>
                <a:ea typeface="ヒラギノ角ゴ Pro W3"/>
              </a:rPr>
              <a:t>growth down.  If it stops declining </a:t>
            </a:r>
            <a:r>
              <a:rPr lang="en-US" dirty="0">
                <a:latin typeface="+mj-lt"/>
                <a:ea typeface="ヒラギノ角ゴ Pro W3"/>
              </a:rPr>
              <a:t>or it starts to </a:t>
            </a:r>
            <a:r>
              <a:rPr lang="en-US" sz="1200" dirty="0">
                <a:latin typeface="+mj-lt"/>
                <a:ea typeface="ヒラギノ角ゴ Pro W3"/>
              </a:rPr>
              <a:t> increase, our </a:t>
            </a:r>
            <a:r>
              <a:rPr lang="en-US" altLang="en-US" b="1" dirty="0">
                <a:solidFill>
                  <a:srgbClr val="0000FF"/>
                </a:solidFill>
                <a:latin typeface="+mj-lt"/>
              </a:rPr>
              <a:t>Earnings Per Share </a:t>
            </a:r>
            <a:r>
              <a:rPr lang="en-US" sz="1200" dirty="0">
                <a:latin typeface="+mj-lt"/>
                <a:ea typeface="ヒラギノ角ゴ Pro W3"/>
              </a:rPr>
              <a:t>might be able to grow faster over the next five years.</a:t>
            </a:r>
          </a:p>
          <a:p>
            <a:endParaRPr lang="en-US"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142853A7-CD29-42BF-9361-C488029D2492}" type="slidenum">
              <a:rPr lang="en-US" smtClean="0"/>
              <a:pPr>
                <a:defRPr/>
              </a:pPr>
              <a:t>35</a:t>
            </a:fld>
            <a:endParaRPr lang="en-US" dirty="0"/>
          </a:p>
        </p:txBody>
      </p:sp>
    </p:spTree>
    <p:extLst>
      <p:ext uri="{BB962C8B-B14F-4D97-AF65-F5344CB8AC3E}">
        <p14:creationId xmlns:p14="http://schemas.microsoft.com/office/powerpoint/2010/main" val="2027087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352800" y="549275"/>
            <a:ext cx="2895600" cy="2171700"/>
          </a:xfrm>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7464"/>
            <a:r>
              <a:rPr lang="en-US" dirty="0">
                <a:latin typeface="+mj-lt"/>
                <a:ea typeface="ヒラギノ角ゴ Pro W3"/>
              </a:rPr>
              <a:t>How do we decide if our </a:t>
            </a:r>
            <a:r>
              <a:rPr lang="en-US" altLang="en-US" b="1" dirty="0">
                <a:solidFill>
                  <a:srgbClr val="FF3399"/>
                </a:solidFill>
                <a:latin typeface="+mj-lt"/>
              </a:rPr>
              <a:t>Pre-Tax Profit </a:t>
            </a:r>
            <a:r>
              <a:rPr lang="en-US" dirty="0">
                <a:latin typeface="+mj-lt"/>
                <a:ea typeface="ヒラギノ角ゴ Pro W3"/>
              </a:rPr>
              <a:t>Margin has grown?   We will give you 3 options to try to get a quick answer visually.</a:t>
            </a:r>
          </a:p>
          <a:p>
            <a:pPr defTabSz="917464"/>
            <a:endParaRPr lang="en-US" dirty="0">
              <a:latin typeface="+mj-lt"/>
              <a:ea typeface="ヒラギノ角ゴ Pro W3"/>
            </a:endParaRPr>
          </a:p>
          <a:p>
            <a:pPr defTabSz="917464"/>
            <a:r>
              <a:rPr lang="en-US" dirty="0">
                <a:latin typeface="+mj-lt"/>
                <a:ea typeface="ヒラギノ角ゴ Pro W3"/>
              </a:rPr>
              <a:t>We</a:t>
            </a:r>
            <a:r>
              <a:rPr lang="en-US" baseline="0" dirty="0">
                <a:latin typeface="+mj-lt"/>
                <a:ea typeface="ヒラギノ角ゴ Pro W3"/>
              </a:rPr>
              <a:t> </a:t>
            </a:r>
            <a:r>
              <a:rPr lang="en-US" dirty="0">
                <a:latin typeface="+mj-lt"/>
                <a:ea typeface="ヒラギノ角ゴ Pro W3"/>
              </a:rPr>
              <a:t>can draw an imaginary</a:t>
            </a:r>
            <a:r>
              <a:rPr lang="en-US" baseline="0" dirty="0">
                <a:latin typeface="+mj-lt"/>
                <a:ea typeface="ヒラギノ角ゴ Pro W3"/>
              </a:rPr>
              <a:t> line on our SSG.  Here are the two most recent years from our example company.  The two headed arrow drawn in for each of the two years is exactly that same size.</a:t>
            </a:r>
          </a:p>
          <a:p>
            <a:pPr defTabSz="917464"/>
            <a:endParaRPr lang="en-US" baseline="0" dirty="0">
              <a:latin typeface="+mj-lt"/>
              <a:ea typeface="ヒラギノ角ゴ Pro W3"/>
            </a:endParaRPr>
          </a:p>
          <a:p>
            <a:pPr defTabSz="917464"/>
            <a:r>
              <a:rPr lang="en-US" baseline="0" dirty="0">
                <a:latin typeface="+mj-lt"/>
                <a:ea typeface="ヒラギノ角ゴ Pro W3"/>
              </a:rPr>
              <a:t>Note that in 2010, our 2</a:t>
            </a:r>
            <a:r>
              <a:rPr lang="en-US" baseline="30000" dirty="0">
                <a:latin typeface="+mj-lt"/>
                <a:ea typeface="ヒラギノ角ゴ Pro W3"/>
              </a:rPr>
              <a:t>nd</a:t>
            </a:r>
            <a:r>
              <a:rPr lang="en-US" baseline="0" dirty="0">
                <a:latin typeface="+mj-lt"/>
                <a:ea typeface="ヒラギノ角ゴ Pro W3"/>
              </a:rPr>
              <a:t> to last year, the line fits nicely between our plotted </a:t>
            </a:r>
            <a:r>
              <a:rPr lang="en-US" b="1" dirty="0">
                <a:solidFill>
                  <a:srgbClr val="00CC00"/>
                </a:solidFill>
                <a:latin typeface="+mj-lt"/>
                <a:ea typeface="ヒラギノ角ゴ Pro W3"/>
              </a:rPr>
              <a:t>Sales</a:t>
            </a:r>
            <a:r>
              <a:rPr lang="en-US" baseline="0" dirty="0">
                <a:latin typeface="+mj-lt"/>
                <a:ea typeface="ヒラギノ角ゴ Pro W3"/>
              </a:rPr>
              <a:t> and our plotted </a:t>
            </a:r>
            <a:r>
              <a:rPr lang="en-US" altLang="en-US" b="1" dirty="0">
                <a:solidFill>
                  <a:srgbClr val="FF3399"/>
                </a:solidFill>
                <a:latin typeface="+mj-lt"/>
              </a:rPr>
              <a:t>Pre-Tax Profit </a:t>
            </a:r>
            <a:r>
              <a:rPr lang="en-US" baseline="0" dirty="0">
                <a:latin typeface="+mj-lt"/>
                <a:ea typeface="ヒラギノ角ゴ Pro W3"/>
              </a:rPr>
              <a:t>.  If we move to 2011, the same size arrow now goes from </a:t>
            </a:r>
            <a:r>
              <a:rPr lang="en-US" b="1" dirty="0">
                <a:solidFill>
                  <a:srgbClr val="00CC00"/>
                </a:solidFill>
                <a:latin typeface="+mj-lt"/>
                <a:ea typeface="ヒラギノ角ゴ Pro W3"/>
              </a:rPr>
              <a:t>Sales</a:t>
            </a:r>
            <a:r>
              <a:rPr lang="en-US" dirty="0">
                <a:latin typeface="+mj-lt"/>
                <a:ea typeface="ヒラギノ角ゴ Pro W3"/>
              </a:rPr>
              <a:t> </a:t>
            </a:r>
            <a:r>
              <a:rPr lang="en-US" baseline="0" dirty="0">
                <a:latin typeface="+mj-lt"/>
                <a:ea typeface="ヒラギノ角ゴ Pro W3"/>
              </a:rPr>
              <a:t>, but it extends into our plotted </a:t>
            </a:r>
            <a:r>
              <a:rPr lang="en-US" altLang="en-US" b="1" dirty="0">
                <a:solidFill>
                  <a:srgbClr val="FF3399"/>
                </a:solidFill>
                <a:latin typeface="+mj-lt"/>
              </a:rPr>
              <a:t>Pre-Tax Profit </a:t>
            </a:r>
            <a:r>
              <a:rPr lang="en-US" baseline="0" dirty="0">
                <a:latin typeface="+mj-lt"/>
                <a:ea typeface="ヒラギノ角ゴ Pro W3"/>
              </a:rPr>
              <a:t>.  That means the lines got closer.</a:t>
            </a:r>
          </a:p>
          <a:p>
            <a:pPr defTabSz="917464"/>
            <a:endParaRPr lang="en-US" baseline="0" dirty="0">
              <a:latin typeface="+mj-lt"/>
              <a:ea typeface="ヒラギノ角ゴ Pro W3"/>
            </a:endParaRPr>
          </a:p>
          <a:p>
            <a:pPr defTabSz="917464"/>
            <a:r>
              <a:rPr lang="en-US" baseline="0" dirty="0">
                <a:latin typeface="+mj-lt"/>
                <a:ea typeface="ヒラギノ角ゴ Pro W3"/>
              </a:rPr>
              <a:t>That means </a:t>
            </a:r>
            <a:r>
              <a:rPr lang="en-US" altLang="en-US" b="1" dirty="0">
                <a:solidFill>
                  <a:srgbClr val="FF3399"/>
                </a:solidFill>
                <a:latin typeface="+mj-lt"/>
              </a:rPr>
              <a:t>Pre-Tax Profit </a:t>
            </a:r>
            <a:r>
              <a:rPr lang="en-US" baseline="0" dirty="0">
                <a:latin typeface="+mj-lt"/>
                <a:ea typeface="ヒラギノ角ゴ Pro W3"/>
              </a:rPr>
              <a:t>grew faster than </a:t>
            </a:r>
            <a:r>
              <a:rPr lang="en-US" b="1" dirty="0">
                <a:solidFill>
                  <a:srgbClr val="00CC00"/>
                </a:solidFill>
                <a:latin typeface="+mj-lt"/>
                <a:ea typeface="ヒラギノ角ゴ Pro W3"/>
              </a:rPr>
              <a:t>Sales</a:t>
            </a:r>
            <a:r>
              <a:rPr lang="en-US" dirty="0">
                <a:latin typeface="+mj-lt"/>
                <a:ea typeface="ヒラギノ角ゴ Pro W3"/>
              </a:rPr>
              <a:t> </a:t>
            </a:r>
            <a:r>
              <a:rPr lang="en-US" baseline="0" dirty="0">
                <a:latin typeface="+mj-lt"/>
                <a:ea typeface="ヒラギノ角ゴ Pro W3"/>
              </a:rPr>
              <a:t>.  This means expenses out of each dollar of</a:t>
            </a:r>
            <a:r>
              <a:rPr lang="en-US" b="1" dirty="0">
                <a:solidFill>
                  <a:srgbClr val="00CC00"/>
                </a:solidFill>
                <a:latin typeface="+mj-lt"/>
                <a:ea typeface="ヒラギノ角ゴ Pro W3"/>
              </a:rPr>
              <a:t> Sales</a:t>
            </a:r>
            <a:r>
              <a:rPr lang="en-US" dirty="0">
                <a:latin typeface="+mj-lt"/>
                <a:ea typeface="ヒラギノ角ゴ Pro W3"/>
              </a:rPr>
              <a:t> </a:t>
            </a:r>
            <a:r>
              <a:rPr lang="en-US" baseline="0" dirty="0">
                <a:latin typeface="+mj-lt"/>
                <a:ea typeface="ヒラギノ角ゴ Pro W3"/>
              </a:rPr>
              <a:t>got smaller and we will see a higher </a:t>
            </a:r>
            <a:r>
              <a:rPr lang="en-US" altLang="en-US" b="1" dirty="0">
                <a:solidFill>
                  <a:srgbClr val="FF3399"/>
                </a:solidFill>
                <a:latin typeface="+mj-lt"/>
              </a:rPr>
              <a:t>Pre-Tax Profit </a:t>
            </a:r>
            <a:r>
              <a:rPr lang="en-US" baseline="0" dirty="0">
                <a:latin typeface="+mj-lt"/>
                <a:ea typeface="ヒラギノ角ゴ Pro W3"/>
              </a:rPr>
              <a:t>Margin in 2011 versus 2010.</a:t>
            </a:r>
          </a:p>
          <a:p>
            <a:pPr defTabSz="917464"/>
            <a:endParaRPr lang="en-US" baseline="0" dirty="0">
              <a:latin typeface="+mj-lt"/>
              <a:ea typeface="ヒラギノ角ゴ Pro W3"/>
            </a:endParaRPr>
          </a:p>
          <a:p>
            <a:pPr defTabSz="917464"/>
            <a:r>
              <a:rPr lang="en-US" baseline="0" dirty="0">
                <a:latin typeface="+mj-lt"/>
                <a:ea typeface="ヒラギノ角ゴ Pro W3"/>
              </a:rPr>
              <a:t>This is one way of doing it.  If you are a pretty visual person, you can usually eyeball it and tell if the lines are getting closer or further apart.  If not, we have alternative ways of doing this.</a:t>
            </a:r>
            <a:endParaRPr lang="en-US" dirty="0">
              <a:latin typeface="+mj-lt"/>
              <a:ea typeface="ヒラギノ角ゴ Pro W3"/>
            </a:endParaRPr>
          </a:p>
        </p:txBody>
      </p:sp>
      <p:sp>
        <p:nvSpPr>
          <p:cNvPr id="4" name="Rectangle 7">
            <a:extLst>
              <a:ext uri="{FF2B5EF4-FFF2-40B4-BE49-F238E27FC236}">
                <a16:creationId xmlns:a16="http://schemas.microsoft.com/office/drawing/2014/main" id="{068BEFA8-2C55-4D17-AADD-0250BD34BE29}"/>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36</a:t>
            </a:fld>
            <a:endParaRPr lang="en-US" dirty="0"/>
          </a:p>
        </p:txBody>
      </p:sp>
    </p:spTree>
    <p:extLst>
      <p:ext uri="{BB962C8B-B14F-4D97-AF65-F5344CB8AC3E}">
        <p14:creationId xmlns:p14="http://schemas.microsoft.com/office/powerpoint/2010/main" val="493341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b="0" dirty="0">
                <a:latin typeface="+mj-lt"/>
                <a:ea typeface="ヒラギノ角ゴ Pro W3"/>
              </a:rPr>
              <a:t>In Toolkit and in SSG Plus</a:t>
            </a:r>
            <a:r>
              <a:rPr lang="en-US" b="0" baseline="0" dirty="0">
                <a:latin typeface="+mj-lt"/>
                <a:ea typeface="ヒラギノ角ゴ Pro W3"/>
              </a:rPr>
              <a:t> you can move the lines on the SSG.   The most important aspect of this is that this makes sure we can plot </a:t>
            </a:r>
            <a:r>
              <a:rPr lang="en-US" b="1" dirty="0">
                <a:solidFill>
                  <a:srgbClr val="00CC00"/>
                </a:solidFill>
                <a:latin typeface="+mj-lt"/>
                <a:ea typeface="ヒラギノ角ゴ Pro W3"/>
              </a:rPr>
              <a:t>Sales</a:t>
            </a:r>
            <a:r>
              <a:rPr lang="en-US" b="0" baseline="0" dirty="0">
                <a:latin typeface="+mj-lt"/>
                <a:ea typeface="ヒラギノ角ゴ Pro W3"/>
              </a:rPr>
              <a:t> above </a:t>
            </a:r>
            <a:r>
              <a:rPr lang="en-US" altLang="en-US" b="1" dirty="0">
                <a:solidFill>
                  <a:srgbClr val="FF3399"/>
                </a:solidFill>
                <a:latin typeface="+mj-lt"/>
              </a:rPr>
              <a:t>Pre-Tax Profit </a:t>
            </a:r>
            <a:r>
              <a:rPr lang="en-US" b="0" baseline="0" dirty="0">
                <a:latin typeface="+mj-lt"/>
                <a:ea typeface="ヒラギノ角ゴ Pro W3"/>
              </a:rPr>
              <a:t>.  The same applies to keeping the other lines in the order of the Income Statement as well.</a:t>
            </a:r>
          </a:p>
          <a:p>
            <a:endParaRPr lang="en-US" b="0" baseline="0" dirty="0">
              <a:latin typeface="+mj-lt"/>
              <a:ea typeface="ヒラギノ角ゴ Pro W3"/>
            </a:endParaRPr>
          </a:p>
          <a:p>
            <a:r>
              <a:rPr lang="en-US" b="0" baseline="0" dirty="0">
                <a:latin typeface="+mj-lt"/>
                <a:ea typeface="ヒラギノ角ゴ Pro W3"/>
              </a:rPr>
              <a:t>This also enables us to move our lines around so that we can determine which line has grown faster.  If we want to know whether </a:t>
            </a:r>
            <a:r>
              <a:rPr lang="en-US" altLang="en-US" b="1" dirty="0">
                <a:solidFill>
                  <a:srgbClr val="FF3399"/>
                </a:solidFill>
                <a:latin typeface="+mj-lt"/>
              </a:rPr>
              <a:t>Pre-Tax Profit </a:t>
            </a:r>
            <a:r>
              <a:rPr lang="en-US" b="0" baseline="0" dirty="0">
                <a:latin typeface="+mj-lt"/>
                <a:ea typeface="ヒラギノ角ゴ Pro W3"/>
              </a:rPr>
              <a:t>has grown faster than </a:t>
            </a:r>
            <a:r>
              <a:rPr lang="en-US" b="1" dirty="0">
                <a:solidFill>
                  <a:srgbClr val="00CC00"/>
                </a:solidFill>
                <a:latin typeface="+mj-lt"/>
                <a:ea typeface="ヒラギノ角ゴ Pro W3"/>
              </a:rPr>
              <a:t>Sales</a:t>
            </a:r>
            <a:r>
              <a:rPr lang="en-US" b="0" baseline="0" dirty="0">
                <a:latin typeface="+mj-lt"/>
                <a:ea typeface="ヒラギノ角ゴ Pro W3"/>
              </a:rPr>
              <a:t>, we can simply manipulate the lines so that the first year of data for each of the two lines is at the exact same spot.  We can then look ahead at the most current year and we can see that the Pink line, </a:t>
            </a:r>
            <a:r>
              <a:rPr lang="en-US" altLang="en-US" b="1" dirty="0">
                <a:solidFill>
                  <a:srgbClr val="FF3399"/>
                </a:solidFill>
                <a:latin typeface="+mj-lt"/>
              </a:rPr>
              <a:t>Pre-Tax Profit </a:t>
            </a:r>
            <a:r>
              <a:rPr lang="en-US" b="0" baseline="0" dirty="0">
                <a:latin typeface="+mj-lt"/>
                <a:ea typeface="ヒラギノ角ゴ Pro W3"/>
              </a:rPr>
              <a:t>, has ended up above the Green, </a:t>
            </a:r>
            <a:r>
              <a:rPr lang="en-US" b="1" dirty="0">
                <a:solidFill>
                  <a:srgbClr val="00CC00"/>
                </a:solidFill>
                <a:latin typeface="+mj-lt"/>
                <a:ea typeface="ヒラギノ角ゴ Pro W3"/>
              </a:rPr>
              <a:t>Sales</a:t>
            </a:r>
            <a:r>
              <a:rPr lang="en-US" b="0" baseline="0" dirty="0">
                <a:latin typeface="+mj-lt"/>
                <a:ea typeface="ヒラギノ角ゴ Pro W3"/>
              </a:rPr>
              <a:t> line.  This means </a:t>
            </a:r>
            <a:r>
              <a:rPr lang="en-US" altLang="en-US" b="1" dirty="0">
                <a:solidFill>
                  <a:srgbClr val="FF3399"/>
                </a:solidFill>
                <a:latin typeface="+mj-lt"/>
              </a:rPr>
              <a:t>Pre-Tax Profit </a:t>
            </a:r>
            <a:r>
              <a:rPr lang="en-US" b="0" baseline="0" dirty="0">
                <a:latin typeface="+mj-lt"/>
                <a:ea typeface="ヒラギノ角ゴ Pro W3"/>
              </a:rPr>
              <a:t>has grown faster than </a:t>
            </a:r>
            <a:r>
              <a:rPr lang="en-US" b="1" dirty="0">
                <a:solidFill>
                  <a:srgbClr val="00CC00"/>
                </a:solidFill>
                <a:latin typeface="+mj-lt"/>
                <a:ea typeface="ヒラギノ角ゴ Pro W3"/>
              </a:rPr>
              <a:t>Sales</a:t>
            </a:r>
            <a:r>
              <a:rPr lang="en-US" b="0" baseline="0" dirty="0">
                <a:latin typeface="+mj-lt"/>
                <a:ea typeface="ヒラギノ角ゴ Pro W3"/>
              </a:rPr>
              <a:t> over our 10-year period.   Our </a:t>
            </a:r>
            <a:r>
              <a:rPr lang="en-US" altLang="en-US" b="1" dirty="0">
                <a:solidFill>
                  <a:srgbClr val="FF3399"/>
                </a:solidFill>
                <a:latin typeface="+mj-lt"/>
              </a:rPr>
              <a:t>Pre-Tax Profit </a:t>
            </a:r>
            <a:r>
              <a:rPr lang="en-US" b="0" baseline="0" dirty="0">
                <a:latin typeface="+mj-lt"/>
                <a:ea typeface="ヒラギノ角ゴ Pro W3"/>
              </a:rPr>
              <a:t>Margin in our most recent year is higher than it was in the first year, which means that while part of </a:t>
            </a:r>
            <a:r>
              <a:rPr lang="en-US" altLang="en-US" b="1" dirty="0">
                <a:solidFill>
                  <a:srgbClr val="0000FF"/>
                </a:solidFill>
                <a:latin typeface="+mj-lt"/>
              </a:rPr>
              <a:t>Earnings Per Share</a:t>
            </a:r>
            <a:r>
              <a:rPr lang="en-US" b="0" baseline="0" dirty="0">
                <a:latin typeface="+mj-lt"/>
                <a:ea typeface="ヒラギノ角ゴ Pro W3"/>
              </a:rPr>
              <a:t> growth came from </a:t>
            </a:r>
            <a:r>
              <a:rPr lang="en-US" b="1" dirty="0">
                <a:solidFill>
                  <a:srgbClr val="00CC00"/>
                </a:solidFill>
                <a:latin typeface="+mj-lt"/>
                <a:ea typeface="ヒラギノ角ゴ Pro W3"/>
              </a:rPr>
              <a:t>Sales</a:t>
            </a:r>
            <a:r>
              <a:rPr lang="en-US" b="0" baseline="0" dirty="0">
                <a:latin typeface="+mj-lt"/>
                <a:ea typeface="ヒラギノ角ゴ Pro W3"/>
              </a:rPr>
              <a:t>, it got a boost because our Profitability increased and that trickles down to the bottom-line </a:t>
            </a:r>
            <a:r>
              <a:rPr lang="en-US" altLang="en-US" b="1" dirty="0">
                <a:solidFill>
                  <a:srgbClr val="0000FF"/>
                </a:solidFill>
                <a:latin typeface="+mj-lt"/>
              </a:rPr>
              <a:t>Earnings Per Share</a:t>
            </a:r>
            <a:r>
              <a:rPr lang="en-US" b="0" baseline="0" dirty="0">
                <a:latin typeface="+mj-lt"/>
                <a:ea typeface="ヒラギノ角ゴ Pro W3"/>
              </a:rPr>
              <a:t>.</a:t>
            </a:r>
            <a:endParaRPr lang="en-US" b="0" dirty="0">
              <a:latin typeface="+mj-lt"/>
              <a:ea typeface="ヒラギノ角ゴ Pro W3"/>
            </a:endParaRPr>
          </a:p>
        </p:txBody>
      </p:sp>
      <p:sp>
        <p:nvSpPr>
          <p:cNvPr id="4" name="Slide Number Placeholder 3"/>
          <p:cNvSpPr>
            <a:spLocks noGrp="1"/>
          </p:cNvSpPr>
          <p:nvPr>
            <p:ph type="sldNum" sz="quarter" idx="10"/>
          </p:nvPr>
        </p:nvSpPr>
        <p:spPr/>
        <p:txBody>
          <a:bodyPr/>
          <a:lstStyle/>
          <a:p>
            <a:fld id="{69C87B1C-6947-41D1-82D4-E235CB8B8571}" type="slidenum">
              <a:rPr lang="en-US" smtClean="0"/>
              <a:t>37</a:t>
            </a:fld>
            <a:endParaRPr lang="en-US" dirty="0"/>
          </a:p>
        </p:txBody>
      </p:sp>
    </p:spTree>
    <p:extLst>
      <p:ext uri="{BB962C8B-B14F-4D97-AF65-F5344CB8AC3E}">
        <p14:creationId xmlns:p14="http://schemas.microsoft.com/office/powerpoint/2010/main" val="989397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b="0" dirty="0">
                <a:latin typeface="+mj-lt"/>
                <a:ea typeface="ヒラギノ角ゴ Pro W3"/>
              </a:rPr>
              <a:t>We have one other suggestion</a:t>
            </a:r>
            <a:r>
              <a:rPr lang="en-US" b="1" dirty="0">
                <a:latin typeface="+mj-lt"/>
                <a:ea typeface="ヒラギノ角ゴ Pro W3"/>
              </a:rPr>
              <a:t>, </a:t>
            </a:r>
            <a:r>
              <a:rPr lang="en-US" b="0" dirty="0">
                <a:latin typeface="+mj-lt"/>
                <a:ea typeface="ヒラギノ角ゴ Pro W3"/>
              </a:rPr>
              <a:t>our third way of doing this.  For those</a:t>
            </a:r>
            <a:r>
              <a:rPr lang="en-US" b="0" baseline="0" dirty="0">
                <a:latin typeface="+mj-lt"/>
                <a:ea typeface="ヒラギノ角ゴ Pro W3"/>
              </a:rPr>
              <a:t> of us who are older than the hills like me, we remember doing the Stock Selection Guide by hand and drawing in a trend line which helped us measure the growth over the 10-year period.</a:t>
            </a:r>
          </a:p>
          <a:p>
            <a:endParaRPr lang="en-US" b="0" baseline="0" dirty="0">
              <a:latin typeface="+mj-lt"/>
              <a:ea typeface="ヒラギノ角ゴ Pro W3"/>
            </a:endParaRPr>
          </a:p>
          <a:p>
            <a:r>
              <a:rPr lang="en-US" b="0" baseline="0" dirty="0">
                <a:latin typeface="+mj-lt"/>
                <a:ea typeface="ヒラギノ角ゴ Pro W3"/>
              </a:rPr>
              <a:t>The nice thing about the SSG Plus is that you have the trend lines showing up.   You can clearly see the straight pink line moving through our plotted </a:t>
            </a:r>
            <a:r>
              <a:rPr lang="en-US" altLang="en-US" b="1" dirty="0">
                <a:solidFill>
                  <a:srgbClr val="FF3399"/>
                </a:solidFill>
                <a:latin typeface="+mj-lt"/>
              </a:rPr>
              <a:t>Pre-Tax Profit </a:t>
            </a:r>
            <a:r>
              <a:rPr lang="en-US" b="0" baseline="0" dirty="0">
                <a:latin typeface="+mj-lt"/>
                <a:ea typeface="ヒラギノ角ゴ Pro W3"/>
              </a:rPr>
              <a:t>.  It is a little harder to spot in our </a:t>
            </a:r>
            <a:r>
              <a:rPr lang="en-US" b="1" dirty="0">
                <a:solidFill>
                  <a:srgbClr val="00CC00"/>
                </a:solidFill>
                <a:latin typeface="+mj-lt"/>
                <a:ea typeface="ヒラギノ角ゴ Pro W3"/>
              </a:rPr>
              <a:t>Sales</a:t>
            </a:r>
            <a:r>
              <a:rPr lang="en-US" b="0" baseline="0" dirty="0">
                <a:latin typeface="+mj-lt"/>
                <a:ea typeface="ヒラギノ角ゴ Pro W3"/>
              </a:rPr>
              <a:t> because the plotted </a:t>
            </a:r>
            <a:r>
              <a:rPr lang="en-US" b="1" dirty="0">
                <a:solidFill>
                  <a:srgbClr val="00CC00"/>
                </a:solidFill>
                <a:latin typeface="+mj-lt"/>
                <a:ea typeface="ヒラギノ角ゴ Pro W3"/>
              </a:rPr>
              <a:t>Sales </a:t>
            </a:r>
            <a:r>
              <a:rPr lang="en-US" b="0" baseline="0" dirty="0">
                <a:latin typeface="+mj-lt"/>
                <a:ea typeface="ヒラギノ角ゴ Pro W3"/>
              </a:rPr>
              <a:t>points form such a straight-line that it makes it hard to see,  But if you look closely, it is there.</a:t>
            </a:r>
          </a:p>
          <a:p>
            <a:endParaRPr lang="en-US" b="0" baseline="0" dirty="0">
              <a:latin typeface="+mj-lt"/>
              <a:ea typeface="ヒラギノ角ゴ Pro W3"/>
            </a:endParaRPr>
          </a:p>
          <a:p>
            <a:r>
              <a:rPr lang="en-US" b="0" baseline="0" dirty="0">
                <a:latin typeface="+mj-lt"/>
                <a:ea typeface="ヒラギノ角ゴ Pro W3"/>
              </a:rPr>
              <a:t>The third method is to move the beginning of the trend lines, back in our first year, so that the trend lines, rather than the actual data points, overlap.   Once you do that you can see which line slopes more, or grew faster, and in our example, we can easily see that the growth of the trend line for </a:t>
            </a:r>
            <a:r>
              <a:rPr lang="en-US" altLang="en-US" b="1" dirty="0">
                <a:solidFill>
                  <a:srgbClr val="FF3399"/>
                </a:solidFill>
                <a:latin typeface="+mj-lt"/>
              </a:rPr>
              <a:t>Pre-Tax Profit </a:t>
            </a:r>
            <a:r>
              <a:rPr lang="en-US" b="0" baseline="0" dirty="0">
                <a:latin typeface="+mj-lt"/>
                <a:ea typeface="ヒラギノ角ゴ Pro W3"/>
              </a:rPr>
              <a:t>grew faster than the trend line for </a:t>
            </a:r>
            <a:r>
              <a:rPr lang="en-US" b="1" dirty="0">
                <a:solidFill>
                  <a:srgbClr val="00CC00"/>
                </a:solidFill>
                <a:latin typeface="+mj-lt"/>
                <a:ea typeface="ヒラギノ角ゴ Pro W3"/>
              </a:rPr>
              <a:t>Sales</a:t>
            </a:r>
            <a:r>
              <a:rPr lang="en-US" b="0" baseline="0" dirty="0">
                <a:latin typeface="+mj-lt"/>
                <a:ea typeface="ヒラギノ角ゴ Pro W3"/>
              </a:rPr>
              <a:t>.</a:t>
            </a:r>
          </a:p>
          <a:p>
            <a:endParaRPr lang="en-US" dirty="0">
              <a:latin typeface="+mj-lt"/>
              <a:ea typeface="ヒラギノ角ゴ Pro W3"/>
            </a:endParaRPr>
          </a:p>
          <a:p>
            <a:r>
              <a:rPr lang="en-US" b="0" dirty="0">
                <a:latin typeface="+mj-lt"/>
                <a:ea typeface="ヒラギノ角ゴ Pro W3"/>
              </a:rPr>
              <a:t>It doesn’t matter which trend line you move to start at the same place as the other one.  It is your choice.</a:t>
            </a:r>
          </a:p>
        </p:txBody>
      </p:sp>
      <p:sp>
        <p:nvSpPr>
          <p:cNvPr id="4" name="Slide Number Placeholder 3"/>
          <p:cNvSpPr>
            <a:spLocks noGrp="1"/>
          </p:cNvSpPr>
          <p:nvPr>
            <p:ph type="sldNum" sz="quarter" idx="10"/>
          </p:nvPr>
        </p:nvSpPr>
        <p:spPr/>
        <p:txBody>
          <a:bodyPr/>
          <a:lstStyle/>
          <a:p>
            <a:fld id="{69C87B1C-6947-41D1-82D4-E235CB8B8571}" type="slidenum">
              <a:rPr lang="en-US" smtClean="0"/>
              <a:t>38</a:t>
            </a:fld>
            <a:endParaRPr lang="en-US" dirty="0"/>
          </a:p>
        </p:txBody>
      </p:sp>
    </p:spTree>
    <p:extLst>
      <p:ext uri="{BB962C8B-B14F-4D97-AF65-F5344CB8AC3E}">
        <p14:creationId xmlns:p14="http://schemas.microsoft.com/office/powerpoint/2010/main" val="989397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pPr lvl="0">
              <a:defRPr/>
            </a:pPr>
            <a:r>
              <a:rPr lang="en-US" u="sng" baseline="0" dirty="0">
                <a:latin typeface="+mj-lt"/>
              </a:rPr>
              <a:t>Seeded Question</a:t>
            </a:r>
            <a:r>
              <a:rPr lang="en-US" baseline="0" dirty="0">
                <a:latin typeface="+mj-lt"/>
              </a:rPr>
              <a:t>:     You gave us three methods to determine whether our </a:t>
            </a:r>
            <a:r>
              <a:rPr lang="en-US" altLang="en-US" b="1" dirty="0">
                <a:solidFill>
                  <a:srgbClr val="0000FF"/>
                </a:solidFill>
                <a:latin typeface="+mj-lt"/>
              </a:rPr>
              <a:t>Earnings Per Share</a:t>
            </a:r>
            <a:r>
              <a:rPr lang="en-US" dirty="0">
                <a:latin typeface="+mj-lt"/>
                <a:ea typeface="ヒラギノ角ゴ Pro W3"/>
              </a:rPr>
              <a:t> </a:t>
            </a:r>
            <a:r>
              <a:rPr lang="en-US" baseline="0" dirty="0">
                <a:latin typeface="+mj-lt"/>
              </a:rPr>
              <a:t>growth might have been affected by changes in Profitability.  Which would you use?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ndParaRPr>
          </a:p>
          <a:p>
            <a:pPr lvl="0">
              <a:defRPr/>
            </a:pPr>
            <a:r>
              <a:rPr lang="en-US" u="sng" baseline="0" dirty="0">
                <a:latin typeface="+mj-lt"/>
              </a:rPr>
              <a:t>Answer</a:t>
            </a:r>
            <a:r>
              <a:rPr lang="en-US" baseline="0" dirty="0">
                <a:latin typeface="+mj-lt"/>
              </a:rPr>
              <a:t>: It doesn’t particularly matter.  </a:t>
            </a:r>
            <a:r>
              <a:rPr lang="en-US" dirty="0">
                <a:latin typeface="+mj-lt"/>
              </a:rPr>
              <a:t>Use which ever is most comfortable for you.  The idea is to get an idea of which is growing faster and what affect it might have on our bottom line, pulling up </a:t>
            </a:r>
            <a:r>
              <a:rPr lang="en-US" altLang="en-US" b="1" dirty="0">
                <a:solidFill>
                  <a:srgbClr val="0000FF"/>
                </a:solidFill>
                <a:latin typeface="+mj-lt"/>
              </a:rPr>
              <a:t>Earnings Per Share</a:t>
            </a:r>
            <a:r>
              <a:rPr lang="en-US" dirty="0">
                <a:latin typeface="+mj-lt"/>
              </a:rPr>
              <a:t> growth, or dragging it down.</a:t>
            </a:r>
          </a:p>
          <a:p>
            <a:pPr marL="0" marR="0" lvl="0" indent="0" algn="l" defTabSz="914400" rtl="0" eaLnBrk="1" fontAlgn="base" latinLnBrk="0" hangingPunct="1">
              <a:lnSpc>
                <a:spcPct val="100000"/>
              </a:lnSpc>
              <a:spcBef>
                <a:spcPct val="30000"/>
              </a:spcBef>
              <a:spcAft>
                <a:spcPct val="0"/>
              </a:spcAft>
              <a:buClrTx/>
              <a:buSzTx/>
              <a:buFontTx/>
              <a:buNone/>
              <a:tabLst/>
              <a:defRPr/>
            </a:pPr>
            <a:br>
              <a:rPr lang="en-US" baseline="0" dirty="0">
                <a:latin typeface="+mj-lt"/>
              </a:rPr>
            </a:br>
            <a:r>
              <a:rPr lang="en-US" baseline="0" dirty="0">
                <a:latin typeface="+mj-lt"/>
              </a:rPr>
              <a:t>Then we can try to read in the company’s annual report </a:t>
            </a:r>
            <a:r>
              <a:rPr lang="en-US" dirty="0">
                <a:latin typeface="+mj-lt"/>
              </a:rPr>
              <a:t>and try to understand why profit margins have changed, and what that may mean for the future.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j-lt"/>
              </a:rPr>
              <a:t>I tend to use the first option, and eyeball.  It is less work than moving the lines and being somewhat of a visual person I can usually figure out what is happening just by looking.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mj-lt"/>
            </a:endParaRPr>
          </a:p>
          <a:p>
            <a:pPr lvl="0">
              <a:defRPr/>
            </a:pPr>
            <a:r>
              <a:rPr lang="en-US" dirty="0">
                <a:latin typeface="+mj-lt"/>
              </a:rPr>
              <a:t>By the way, does anyone still wonder why the graph section of the SSG is called </a:t>
            </a:r>
            <a:r>
              <a:rPr lang="en-US" b="1" u="sng" dirty="0">
                <a:latin typeface="+mj-lt"/>
              </a:rPr>
              <a:t>VISUAL ANALYSIS </a:t>
            </a:r>
            <a:r>
              <a:rPr lang="en-US" dirty="0">
                <a:latin typeface="+mj-lt"/>
              </a:rPr>
              <a:t>of </a:t>
            </a:r>
            <a:r>
              <a:rPr lang="en-US" b="1" dirty="0">
                <a:solidFill>
                  <a:srgbClr val="00CC00"/>
                </a:solidFill>
                <a:latin typeface="+mj-lt"/>
                <a:ea typeface="ヒラギノ角ゴ Pro W3"/>
              </a:rPr>
              <a:t>Sales</a:t>
            </a:r>
            <a:r>
              <a:rPr lang="en-US" dirty="0">
                <a:latin typeface="+mj-lt"/>
              </a:rPr>
              <a:t>, Earnings and Price?</a:t>
            </a:r>
            <a:endParaRPr lang="en-US" baseline="0" dirty="0">
              <a:latin typeface="+mj-lt"/>
            </a:endParaRPr>
          </a:p>
          <a:p>
            <a:endParaRPr lang="en-US" dirty="0">
              <a:latin typeface="+mj-lt"/>
            </a:endParaRPr>
          </a:p>
          <a:p>
            <a:r>
              <a:rPr lang="en-US" dirty="0">
                <a:latin typeface="+mj-lt"/>
              </a:rPr>
              <a:t>Seeded Question:  How do you move the trend lines in SSG Plus?</a:t>
            </a:r>
          </a:p>
          <a:p>
            <a:endParaRPr lang="en-US" dirty="0">
              <a:latin typeface="+mj-lt"/>
            </a:endParaRPr>
          </a:p>
          <a:p>
            <a:r>
              <a:rPr lang="en-US" dirty="0">
                <a:latin typeface="+mj-lt"/>
              </a:rPr>
              <a:t>Answer:  It is simple. You hover over one of the lines on the SSG and select it (click on it) you can then drag the line and the trend line will move with it.</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39</a:t>
            </a:fld>
            <a:endParaRPr lang="en-US" dirty="0"/>
          </a:p>
        </p:txBody>
      </p:sp>
    </p:spTree>
    <p:extLst>
      <p:ext uri="{BB962C8B-B14F-4D97-AF65-F5344CB8AC3E}">
        <p14:creationId xmlns:p14="http://schemas.microsoft.com/office/powerpoint/2010/main" val="58447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We have a road map for today.</a:t>
            </a:r>
          </a:p>
          <a:p>
            <a:endParaRPr lang="en-US" dirty="0">
              <a:latin typeface="+mj-lt"/>
            </a:endParaRPr>
          </a:p>
          <a:p>
            <a:r>
              <a:rPr lang="en-US" dirty="0">
                <a:latin typeface="+mj-lt"/>
              </a:rPr>
              <a:t>We will discuss what Preferred Procedure is and why we use it.   We will talk about how the Income Statement and Preferred Procedure intersect and how they relate to our SSG.  We will look at the relationships on the SSG and what they tell us about what we need to know about a company.  And finally, we will briefly talk about Preferred Dividends.</a:t>
            </a:r>
          </a:p>
          <a:p>
            <a:endParaRPr lang="en-US" dirty="0">
              <a:latin typeface="+mj-lt"/>
            </a:endParaRPr>
          </a:p>
          <a:p>
            <a:r>
              <a:rPr lang="en-US" dirty="0">
                <a:latin typeface="+mj-lt"/>
              </a:rPr>
              <a:t>We are not going to look at real hard numbers and we won’t actually do calculations in this session.</a:t>
            </a:r>
          </a:p>
          <a:p>
            <a:endParaRPr lang="en-US" dirty="0">
              <a:latin typeface="+mj-lt"/>
            </a:endParaRPr>
          </a:p>
          <a:p>
            <a:r>
              <a:rPr lang="en-US" baseline="0" dirty="0">
                <a:latin typeface="+mj-lt"/>
              </a:rPr>
              <a:t>We are going to focus on what you need to look at and understand in order to successfully use preferred procedure, not how to do the calculations.</a:t>
            </a:r>
          </a:p>
          <a:p>
            <a:endParaRPr lang="en-US" baseline="0" dirty="0">
              <a:latin typeface="+mj-lt"/>
            </a:endParaRPr>
          </a:p>
          <a:p>
            <a:r>
              <a:rPr lang="en-US" baseline="0" dirty="0">
                <a:latin typeface="+mj-lt"/>
              </a:rPr>
              <a:t>As a side point, after the first time I taught this class, someone came up to me and said, “I have been doing this for 30 years and now I finally understand Preferred Procedure”.</a:t>
            </a:r>
            <a:endParaRPr lang="en-US" dirty="0">
              <a:latin typeface="+mj-lt"/>
            </a:endParaRPr>
          </a:p>
        </p:txBody>
      </p:sp>
      <p:sp>
        <p:nvSpPr>
          <p:cNvPr id="8" name="Rectangle 7">
            <a:extLst>
              <a:ext uri="{FF2B5EF4-FFF2-40B4-BE49-F238E27FC236}">
                <a16:creationId xmlns:a16="http://schemas.microsoft.com/office/drawing/2014/main" id="{E1D67F91-A7CB-4435-924A-3D13BE704241}"/>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4</a:t>
            </a:fld>
            <a:endParaRPr lang="en-US" dirty="0"/>
          </a:p>
        </p:txBody>
      </p:sp>
    </p:spTree>
    <p:extLst>
      <p:ext uri="{BB962C8B-B14F-4D97-AF65-F5344CB8AC3E}">
        <p14:creationId xmlns:p14="http://schemas.microsoft.com/office/powerpoint/2010/main" val="300065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352800" y="549275"/>
            <a:ext cx="2895600" cy="2171700"/>
          </a:xfrm>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Okay, let’s continue</a:t>
            </a:r>
            <a:r>
              <a:rPr lang="en-US" baseline="0" dirty="0">
                <a:latin typeface="+mj-lt"/>
                <a:ea typeface="ヒラギノ角ゴ Pro W3"/>
              </a:rPr>
              <a:t> with our next step down the Income Statement.  </a:t>
            </a:r>
          </a:p>
          <a:p>
            <a:endParaRPr lang="en-US" dirty="0">
              <a:latin typeface="+mj-lt"/>
              <a:ea typeface="ヒラギノ角ゴ Pro W3"/>
            </a:endParaRPr>
          </a:p>
          <a:p>
            <a:r>
              <a:rPr lang="en-US" baseline="0" dirty="0">
                <a:latin typeface="+mj-lt"/>
                <a:ea typeface="ヒラギノ角ゴ Pro W3"/>
              </a:rPr>
              <a:t>At this point the company pays Taxes on the </a:t>
            </a:r>
            <a:r>
              <a:rPr lang="en-US" altLang="en-US" b="1" dirty="0">
                <a:solidFill>
                  <a:srgbClr val="FF3399"/>
                </a:solidFill>
                <a:latin typeface="+mj-lt"/>
              </a:rPr>
              <a:t>Pre-Tax Profit</a:t>
            </a:r>
            <a:r>
              <a:rPr lang="en-US" baseline="0" dirty="0">
                <a:latin typeface="+mj-lt"/>
                <a:ea typeface="ヒラギノ角ゴ Pro W3"/>
              </a:rPr>
              <a:t>. </a:t>
            </a:r>
            <a:r>
              <a:rPr lang="en-US" baseline="0" dirty="0">
                <a:latin typeface="+mj-lt"/>
                <a:ea typeface="ヒラギノ角ゴ Pro W3"/>
                <a:cs typeface="Calibri" panose="020F0502020204030204" pitchFamily="34" charset="0"/>
              </a:rPr>
              <a:t>©</a:t>
            </a:r>
            <a:r>
              <a:rPr lang="en-US" baseline="0" dirty="0">
                <a:latin typeface="+mj-lt"/>
                <a:ea typeface="ヒラギノ角ゴ Pro W3"/>
              </a:rPr>
              <a:t> </a:t>
            </a:r>
          </a:p>
          <a:p>
            <a:endParaRPr lang="en-US" dirty="0">
              <a:latin typeface="+mj-lt"/>
              <a:ea typeface="ヒラギノ角ゴ Pro W3"/>
            </a:endParaRPr>
          </a:p>
          <a:p>
            <a:r>
              <a:rPr lang="en-US" baseline="0" dirty="0">
                <a:latin typeface="+mj-lt"/>
                <a:ea typeface="ヒラギノ角ゴ Pro W3"/>
              </a:rPr>
              <a:t>When we subtract those taxes from our </a:t>
            </a:r>
            <a:r>
              <a:rPr lang="en-US" altLang="en-US" b="1" dirty="0">
                <a:solidFill>
                  <a:srgbClr val="FF3399"/>
                </a:solidFill>
                <a:latin typeface="+mj-lt"/>
              </a:rPr>
              <a:t>Pre-Tax Profit</a:t>
            </a:r>
            <a:r>
              <a:rPr lang="en-US" baseline="0" dirty="0">
                <a:latin typeface="+mj-lt"/>
                <a:ea typeface="ヒラギノ角ゴ Pro W3"/>
              </a:rPr>
              <a:t>, we arrive at </a:t>
            </a:r>
            <a:r>
              <a:rPr lang="en-US" altLang="en-US" b="1" dirty="0">
                <a:solidFill>
                  <a:srgbClr val="9A7500"/>
                </a:solidFill>
                <a:latin typeface="+mj-lt"/>
              </a:rPr>
              <a:t>Net Income</a:t>
            </a:r>
            <a:r>
              <a:rPr lang="en-US" baseline="0" dirty="0">
                <a:latin typeface="+mj-lt"/>
                <a:ea typeface="ヒラギノ角ゴ Pro W3"/>
              </a:rPr>
              <a:t>. </a:t>
            </a:r>
            <a:r>
              <a:rPr lang="en-US" dirty="0">
                <a:latin typeface="+mj-lt"/>
                <a:ea typeface="ヒラギノ角ゴ Pro W3"/>
                <a:cs typeface="Calibri" panose="020F0502020204030204" pitchFamily="34" charset="0"/>
              </a:rPr>
              <a:t>©</a:t>
            </a:r>
            <a:r>
              <a:rPr lang="en-US" baseline="0" dirty="0">
                <a:latin typeface="+mj-lt"/>
                <a:ea typeface="ヒラギノ角ゴ Pro W3"/>
              </a:rPr>
              <a:t>  </a:t>
            </a:r>
          </a:p>
          <a:p>
            <a:endParaRPr lang="en-US" dirty="0">
              <a:latin typeface="+mj-lt"/>
              <a:ea typeface="ヒラギノ角ゴ Pro W3"/>
            </a:endParaRPr>
          </a:p>
          <a:p>
            <a:r>
              <a:rPr lang="en-US" baseline="0" dirty="0">
                <a:latin typeface="+mj-lt"/>
                <a:ea typeface="ヒラギノ角ゴ Pro W3"/>
              </a:rPr>
              <a:t>This is the total Net Profit for the company as a whole.   It can also be shown as Net Earnings.</a:t>
            </a:r>
          </a:p>
          <a:p>
            <a:endParaRPr lang="en-US" b="1"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6D73709C-18A2-46F1-95C3-926EDB37BE51}" type="slidenum">
              <a:rPr lang="en-US" smtClean="0"/>
              <a:pPr>
                <a:defRPr/>
              </a:pPr>
              <a:t>40</a:t>
            </a:fld>
            <a:endParaRPr lang="en-US" dirty="0"/>
          </a:p>
        </p:txBody>
      </p:sp>
    </p:spTree>
    <p:extLst>
      <p:ext uri="{BB962C8B-B14F-4D97-AF65-F5344CB8AC3E}">
        <p14:creationId xmlns:p14="http://schemas.microsoft.com/office/powerpoint/2010/main" val="1893325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3352800" y="549275"/>
            <a:ext cx="2895600" cy="2171700"/>
          </a:xfrm>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latin typeface="+mj-lt"/>
                <a:ea typeface="ヒラギノ角ゴ Pro W3"/>
              </a:rPr>
              <a:t>As you can see, we are</a:t>
            </a:r>
            <a:r>
              <a:rPr lang="en-US" b="0" baseline="0" dirty="0">
                <a:latin typeface="+mj-lt"/>
                <a:ea typeface="ヒラギノ角ゴ Pro W3"/>
              </a:rPr>
              <a:t> a</a:t>
            </a:r>
            <a:r>
              <a:rPr lang="en-US" b="0" dirty="0">
                <a:latin typeface="+mj-lt"/>
                <a:ea typeface="ヒラギノ角ゴ Pro W3"/>
              </a:rPr>
              <a:t>t the third line that</a:t>
            </a:r>
            <a:r>
              <a:rPr lang="en-US" b="0" baseline="0" dirty="0">
                <a:latin typeface="+mj-lt"/>
                <a:ea typeface="ヒラギノ角ゴ Pro W3"/>
              </a:rPr>
              <a:t> we plot on our Stock Selection Guide, </a:t>
            </a:r>
            <a:r>
              <a:rPr lang="en-US" dirty="0">
                <a:latin typeface="+mj-lt"/>
                <a:ea typeface="ヒラギノ角ゴ Pro W3"/>
                <a:cs typeface="Calibri" panose="020F0502020204030204" pitchFamily="34" charset="0"/>
              </a:rPr>
              <a:t>©</a:t>
            </a:r>
            <a:r>
              <a:rPr lang="en-US" dirty="0">
                <a:latin typeface="+mj-lt"/>
                <a:ea typeface="ヒラギノ角ゴ Pro W3"/>
              </a:rPr>
              <a:t> </a:t>
            </a:r>
            <a:r>
              <a:rPr lang="en-US" altLang="en-US" b="1" dirty="0">
                <a:solidFill>
                  <a:srgbClr val="9A7500"/>
                </a:solidFill>
                <a:latin typeface="+mj-lt"/>
              </a:rPr>
              <a:t>Net Income</a:t>
            </a:r>
            <a:r>
              <a:rPr lang="en-US" b="0" baseline="0" dirty="0">
                <a:latin typeface="+mj-lt"/>
                <a:ea typeface="ヒラギノ角ゴ Pro W3"/>
              </a:rPr>
              <a:t>, the total income for the company.  This is the line we plot in yellow.  </a:t>
            </a:r>
          </a:p>
          <a:p>
            <a:endParaRPr lang="en-US" dirty="0">
              <a:latin typeface="+mj-lt"/>
              <a:ea typeface="ヒラギノ角ゴ Pro W3"/>
            </a:endParaRPr>
          </a:p>
          <a:p>
            <a:r>
              <a:rPr lang="en-US" b="0" baseline="0" dirty="0">
                <a:latin typeface="+mj-lt"/>
                <a:ea typeface="ヒラギノ角ゴ Pro W3"/>
              </a:rPr>
              <a:t>This is </a:t>
            </a:r>
            <a:r>
              <a:rPr lang="en-US" dirty="0">
                <a:latin typeface="+mj-lt"/>
                <a:ea typeface="ヒラギノ角ゴ Pro W3"/>
              </a:rPr>
              <a:t>often referred to as the bottom line.  We tend to think on a per share basis, so we will consider </a:t>
            </a:r>
            <a:r>
              <a:rPr lang="en-US" altLang="en-US" b="1" dirty="0">
                <a:solidFill>
                  <a:srgbClr val="0000FF"/>
                </a:solidFill>
                <a:latin typeface="+mj-lt"/>
              </a:rPr>
              <a:t>Earnings Per Share</a:t>
            </a:r>
            <a:r>
              <a:rPr lang="en-US" dirty="0">
                <a:latin typeface="+mj-lt"/>
                <a:ea typeface="ヒラギノ角ゴ Pro W3"/>
              </a:rPr>
              <a:t> the bottom line.</a:t>
            </a:r>
            <a:endParaRPr lang="en-US" b="0" baseline="0" dirty="0">
              <a:latin typeface="+mj-lt"/>
              <a:ea typeface="ヒラギノ角ゴ Pro W3"/>
            </a:endParaRPr>
          </a:p>
          <a:p>
            <a:endParaRPr lang="en-US" b="0" baseline="0" dirty="0">
              <a:latin typeface="+mj-lt"/>
              <a:ea typeface="ヒラギノ角ゴ Pro W3"/>
            </a:endParaRPr>
          </a:p>
          <a:p>
            <a:r>
              <a:rPr lang="en-US" altLang="en-US" b="1" dirty="0">
                <a:solidFill>
                  <a:srgbClr val="9A7500"/>
                </a:solidFill>
                <a:latin typeface="+mj-lt"/>
              </a:rPr>
              <a:t>Net Income </a:t>
            </a:r>
            <a:r>
              <a:rPr lang="en-US" dirty="0">
                <a:latin typeface="+mj-lt"/>
                <a:ea typeface="ヒラギノ角ゴ Pro W3"/>
              </a:rPr>
              <a:t>remains after the company deducts operating and non-operating items as well as taxes from the </a:t>
            </a:r>
            <a:r>
              <a:rPr lang="en-US" b="1" dirty="0">
                <a:solidFill>
                  <a:srgbClr val="00CC00"/>
                </a:solidFill>
                <a:latin typeface="+mj-lt"/>
                <a:ea typeface="ヒラギノ角ゴ Pro W3"/>
              </a:rPr>
              <a:t>Sales</a:t>
            </a:r>
            <a:r>
              <a:rPr lang="en-US" dirty="0">
                <a:latin typeface="+mj-lt"/>
                <a:ea typeface="ヒラギノ角ゴ Pro W3"/>
              </a:rPr>
              <a:t>. </a:t>
            </a:r>
          </a:p>
          <a:p>
            <a:endParaRPr lang="en-US" b="0" baseline="0" dirty="0">
              <a:latin typeface="+mj-lt"/>
              <a:ea typeface="ヒラギノ角ゴ Pro W3"/>
            </a:endParaRPr>
          </a:p>
          <a:p>
            <a:r>
              <a:rPr lang="en-US" b="0" baseline="0" dirty="0">
                <a:latin typeface="+mj-lt"/>
                <a:ea typeface="ヒラギノ角ゴ Pro W3"/>
              </a:rPr>
              <a:t>And once again, as we look at our SSG from top down and we can see that we plot the lines in the order that they appear on the company’s income statement.</a:t>
            </a: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230199A1-3A4A-426B-B2B0-F0ED169B8FF8}" type="slidenum">
              <a:rPr lang="en-US" smtClean="0"/>
              <a:pPr>
                <a:defRPr/>
              </a:pPr>
              <a:t>41</a:t>
            </a:fld>
            <a:endParaRPr lang="en-US" dirty="0"/>
          </a:p>
        </p:txBody>
      </p:sp>
    </p:spTree>
    <p:extLst>
      <p:ext uri="{BB962C8B-B14F-4D97-AF65-F5344CB8AC3E}">
        <p14:creationId xmlns:p14="http://schemas.microsoft.com/office/powerpoint/2010/main" val="57251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352800" y="152400"/>
            <a:ext cx="2895600" cy="2171700"/>
          </a:xfrm>
          <a:ln/>
        </p:spPr>
      </p:sp>
      <p:sp>
        <p:nvSpPr>
          <p:cNvPr id="103427" name="Notes Placeholder 2"/>
          <p:cNvSpPr>
            <a:spLocks noGrp="1"/>
          </p:cNvSpPr>
          <p:nvPr>
            <p:ph type="body" idx="1"/>
          </p:nvPr>
        </p:nvSpPr>
        <p:spPr>
          <a:xfrm>
            <a:off x="76201" y="2312872"/>
            <a:ext cx="9524999" cy="3861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have plotted one more line on our SSG and we now have three.   At this point we have focused on the </a:t>
            </a:r>
            <a:r>
              <a:rPr lang="en-US" b="1" dirty="0">
                <a:solidFill>
                  <a:srgbClr val="00CC00"/>
                </a:solidFill>
                <a:latin typeface="+mj-lt"/>
                <a:ea typeface="ヒラギノ角ゴ Pro W3"/>
              </a:rPr>
              <a:t>Sales </a:t>
            </a:r>
            <a:r>
              <a:rPr lang="en-US" dirty="0">
                <a:latin typeface="+mj-lt"/>
                <a:ea typeface="ヒラギノ角ゴ Pro W3"/>
              </a:rPr>
              <a:t>and </a:t>
            </a:r>
            <a:r>
              <a:rPr lang="en-US" altLang="en-US" b="1" dirty="0">
                <a:solidFill>
                  <a:srgbClr val="FF3399"/>
                </a:solidFill>
                <a:latin typeface="+mj-lt"/>
              </a:rPr>
              <a:t>Pre-Tax Profit </a:t>
            </a:r>
            <a:r>
              <a:rPr lang="en-US" dirty="0">
                <a:latin typeface="+mj-lt"/>
                <a:ea typeface="ヒラギノ角ゴ Pro W3"/>
              </a:rPr>
              <a:t>line and what is happening in between.  </a:t>
            </a:r>
            <a:r>
              <a:rPr lang="en-US" dirty="0">
                <a:latin typeface="+mj-lt"/>
                <a:ea typeface="ヒラギノ角ゴ Pro W3"/>
                <a:cs typeface="Calibri" panose="020F0502020204030204" pitchFamily="34" charset="0"/>
              </a:rPr>
              <a:t>©  </a:t>
            </a:r>
            <a:r>
              <a:rPr lang="en-US" dirty="0">
                <a:latin typeface="+mj-lt"/>
                <a:ea typeface="ヒラギノ角ゴ Pro W3"/>
              </a:rPr>
              <a:t>We are now going to focus on our second set of lines, </a:t>
            </a:r>
            <a:r>
              <a:rPr lang="en-US" altLang="en-US" b="1" dirty="0">
                <a:solidFill>
                  <a:srgbClr val="FF3399"/>
                </a:solidFill>
                <a:latin typeface="+mj-lt"/>
              </a:rPr>
              <a:t>Pre-Tax Profit </a:t>
            </a:r>
            <a:r>
              <a:rPr lang="en-US" dirty="0">
                <a:latin typeface="+mj-lt"/>
                <a:ea typeface="ヒラギノ角ゴ Pro W3"/>
              </a:rPr>
              <a:t>and </a:t>
            </a:r>
            <a:r>
              <a:rPr lang="en-US" altLang="en-US" b="1" dirty="0">
                <a:solidFill>
                  <a:srgbClr val="9A7500"/>
                </a:solidFill>
                <a:latin typeface="+mj-lt"/>
              </a:rPr>
              <a:t>Net Income</a:t>
            </a:r>
            <a:r>
              <a:rPr lang="en-US" dirty="0">
                <a:latin typeface="+mj-lt"/>
                <a:ea typeface="ヒラギノ角ゴ Pro W3"/>
              </a:rPr>
              <a:t>, and the space in between this set of lines.</a:t>
            </a:r>
          </a:p>
          <a:p>
            <a:endParaRPr lang="en-US" dirty="0">
              <a:latin typeface="+mj-lt"/>
              <a:ea typeface="ヒラギノ角ゴ Pro W3"/>
            </a:endParaRPr>
          </a:p>
          <a:p>
            <a:pPr defTabSz="955622">
              <a:defRPr/>
            </a:pPr>
            <a:r>
              <a:rPr lang="en-US" dirty="0">
                <a:latin typeface="+mj-lt"/>
                <a:ea typeface="ヒラギノ角ゴ Pro W3"/>
              </a:rPr>
              <a:t>What does it mean if the distance between the </a:t>
            </a:r>
            <a:r>
              <a:rPr lang="en-US" altLang="en-US" b="1" dirty="0">
                <a:solidFill>
                  <a:srgbClr val="FF3399"/>
                </a:solidFill>
                <a:latin typeface="+mj-lt"/>
              </a:rPr>
              <a:t>Pre-Tax Profit </a:t>
            </a:r>
            <a:r>
              <a:rPr lang="en-US" dirty="0">
                <a:latin typeface="+mj-lt"/>
                <a:ea typeface="ヒラギノ角ゴ Pro W3"/>
              </a:rPr>
              <a:t>line and the </a:t>
            </a:r>
            <a:r>
              <a:rPr lang="en-US" altLang="en-US" b="1" dirty="0">
                <a:solidFill>
                  <a:srgbClr val="9A7500"/>
                </a:solidFill>
                <a:latin typeface="+mj-lt"/>
              </a:rPr>
              <a:t>Net Income </a:t>
            </a:r>
            <a:r>
              <a:rPr lang="en-US" dirty="0">
                <a:latin typeface="+mj-lt"/>
                <a:ea typeface="ヒラギノ角ゴ Pro W3"/>
              </a:rPr>
              <a:t>line changes?  What happens between </a:t>
            </a:r>
            <a:r>
              <a:rPr lang="en-US" altLang="en-US" b="1" dirty="0">
                <a:solidFill>
                  <a:srgbClr val="FF3399"/>
                </a:solidFill>
                <a:latin typeface="+mj-lt"/>
              </a:rPr>
              <a:t>Pre-Tax Profit </a:t>
            </a:r>
            <a:r>
              <a:rPr lang="en-US" dirty="0">
                <a:latin typeface="+mj-lt"/>
                <a:ea typeface="ヒラギノ角ゴ Pro W3"/>
              </a:rPr>
              <a:t>and </a:t>
            </a:r>
            <a:r>
              <a:rPr lang="en-US" altLang="en-US" b="1" dirty="0">
                <a:solidFill>
                  <a:srgbClr val="9A7500"/>
                </a:solidFill>
                <a:latin typeface="+mj-lt"/>
              </a:rPr>
              <a:t>Net Income</a:t>
            </a:r>
            <a:r>
              <a:rPr lang="en-US" dirty="0">
                <a:latin typeface="+mj-lt"/>
                <a:ea typeface="ヒラギノ角ゴ Pro W3"/>
              </a:rPr>
              <a:t>? </a:t>
            </a:r>
            <a:r>
              <a:rPr lang="en-US" dirty="0">
                <a:latin typeface="+mj-lt"/>
                <a:ea typeface="ヒラギノ角ゴ Pro W3"/>
                <a:cs typeface="Calibri" panose="020F0502020204030204" pitchFamily="34" charset="0"/>
              </a:rPr>
              <a:t>©</a:t>
            </a:r>
            <a:r>
              <a:rPr lang="en-US" dirty="0">
                <a:latin typeface="+mj-lt"/>
                <a:ea typeface="ヒラギノ角ゴ Pro W3"/>
              </a:rPr>
              <a:t>  We can look on the income statement and see everything that happens to get the company from </a:t>
            </a:r>
            <a:r>
              <a:rPr lang="en-US" altLang="en-US" b="1" dirty="0">
                <a:solidFill>
                  <a:srgbClr val="FF3399"/>
                </a:solidFill>
                <a:latin typeface="+mj-lt"/>
              </a:rPr>
              <a:t>Pre-Tax Profit </a:t>
            </a:r>
            <a:r>
              <a:rPr lang="en-US" dirty="0">
                <a:latin typeface="+mj-lt"/>
                <a:ea typeface="ヒラギノ角ゴ Pro W3"/>
              </a:rPr>
              <a:t>down to </a:t>
            </a:r>
            <a:r>
              <a:rPr lang="en-US" altLang="en-US" b="1" dirty="0">
                <a:solidFill>
                  <a:srgbClr val="9A7500"/>
                </a:solidFill>
                <a:latin typeface="+mj-lt"/>
              </a:rPr>
              <a:t>Net Income</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dirty="0">
                <a:latin typeface="+mj-lt"/>
                <a:ea typeface="ヒラギノ角ゴ Pro W3"/>
              </a:rPr>
              <a:t> In this case it is only one item, </a:t>
            </a:r>
            <a:r>
              <a:rPr lang="en-US" dirty="0">
                <a:latin typeface="+mj-lt"/>
                <a:ea typeface="ヒラギノ角ゴ Pro W3"/>
                <a:cs typeface="Calibri" panose="020F0502020204030204" pitchFamily="34" charset="0"/>
              </a:rPr>
              <a:t>©  </a:t>
            </a:r>
            <a:r>
              <a:rPr lang="en-US" dirty="0">
                <a:latin typeface="+mj-lt"/>
                <a:ea typeface="ヒラギノ角ゴ Pro W3"/>
              </a:rPr>
              <a:t>Taxes.</a:t>
            </a:r>
          </a:p>
          <a:p>
            <a:endParaRPr lang="en-US" b="1" dirty="0">
              <a:latin typeface="+mj-lt"/>
              <a:ea typeface="ヒラギノ角ゴ Pro W3"/>
            </a:endParaRPr>
          </a:p>
          <a:p>
            <a:r>
              <a:rPr lang="en-US" dirty="0">
                <a:latin typeface="+mj-lt"/>
                <a:ea typeface="ヒラギノ角ゴ Pro W3"/>
              </a:rPr>
              <a:t>What we have just done is shown on our SSG the part of our Simplified Income Statement that is </a:t>
            </a:r>
            <a:r>
              <a:rPr lang="en-US" dirty="0">
                <a:ea typeface="ヒラギノ角ゴ Pro W3"/>
                <a:cs typeface="Calibri" panose="020F0502020204030204" pitchFamily="34" charset="0"/>
              </a:rPr>
              <a:t>©</a:t>
            </a:r>
            <a:r>
              <a:rPr lang="en-US" dirty="0">
                <a:latin typeface="+mj-lt"/>
                <a:ea typeface="ヒラギノ角ゴ Pro W3"/>
              </a:rPr>
              <a:t> (3)</a:t>
            </a:r>
            <a:r>
              <a:rPr lang="en-US" altLang="en-US" b="1" dirty="0">
                <a:solidFill>
                  <a:srgbClr val="FF3399"/>
                </a:solidFill>
                <a:latin typeface="+mj-lt"/>
              </a:rPr>
              <a:t> Pre-Tax Profit </a:t>
            </a:r>
            <a:r>
              <a:rPr lang="en-US" dirty="0">
                <a:latin typeface="+mj-lt"/>
                <a:ea typeface="ヒラギノ角ゴ Pro W3"/>
              </a:rPr>
              <a:t>minus (4)Taxes equals (5)</a:t>
            </a:r>
            <a:r>
              <a:rPr lang="en-US" altLang="en-US" b="1" dirty="0">
                <a:solidFill>
                  <a:srgbClr val="9A7500"/>
                </a:solidFill>
                <a:latin typeface="+mj-lt"/>
              </a:rPr>
              <a:t> Net Income</a:t>
            </a:r>
            <a:r>
              <a:rPr lang="en-US" dirty="0">
                <a:latin typeface="+mj-lt"/>
                <a:ea typeface="ヒラギノ角ゴ Pro W3"/>
              </a:rPr>
              <a:t>.</a:t>
            </a:r>
          </a:p>
          <a:p>
            <a:endParaRPr lang="en-US" dirty="0">
              <a:latin typeface="+mj-lt"/>
              <a:ea typeface="ヒラギノ角ゴ Pro W3"/>
            </a:endParaRPr>
          </a:p>
          <a:p>
            <a:r>
              <a:rPr lang="en-US" dirty="0">
                <a:latin typeface="+mj-lt"/>
                <a:ea typeface="ヒラギノ角ゴ Pro W3"/>
              </a:rPr>
              <a:t>If the space has gotten smaller, our tax rate has dropped allowing </a:t>
            </a:r>
            <a:r>
              <a:rPr lang="en-US" altLang="en-US" b="1" dirty="0">
                <a:solidFill>
                  <a:srgbClr val="9A7500"/>
                </a:solidFill>
                <a:latin typeface="+mj-lt"/>
              </a:rPr>
              <a:t>Net Income </a:t>
            </a:r>
            <a:r>
              <a:rPr lang="en-US" dirty="0">
                <a:latin typeface="+mj-lt"/>
                <a:ea typeface="ヒラギノ角ゴ Pro W3"/>
              </a:rPr>
              <a:t>to grow faster than </a:t>
            </a:r>
            <a:r>
              <a:rPr lang="en-US" altLang="en-US" b="1" dirty="0">
                <a:solidFill>
                  <a:srgbClr val="FF3399"/>
                </a:solidFill>
                <a:latin typeface="+mj-lt"/>
              </a:rPr>
              <a:t>Pre-Tax Profit</a:t>
            </a:r>
            <a:r>
              <a:rPr lang="en-US" dirty="0">
                <a:latin typeface="+mj-lt"/>
                <a:ea typeface="ヒラギノ角ゴ Pro W3"/>
              </a:rPr>
              <a:t>. It pulls up the </a:t>
            </a:r>
            <a:r>
              <a:rPr lang="en-US" altLang="en-US" b="1" dirty="0">
                <a:solidFill>
                  <a:srgbClr val="9A7500"/>
                </a:solidFill>
                <a:latin typeface="+mj-lt"/>
              </a:rPr>
              <a:t>Net Income </a:t>
            </a:r>
            <a:r>
              <a:rPr lang="en-US" dirty="0">
                <a:latin typeface="+mj-lt"/>
                <a:ea typeface="ヒラギノ角ゴ Pro W3"/>
              </a:rPr>
              <a:t>line and the </a:t>
            </a:r>
            <a:r>
              <a:rPr lang="en-US" altLang="en-US" b="1" dirty="0">
                <a:solidFill>
                  <a:srgbClr val="0000FF"/>
                </a:solidFill>
                <a:latin typeface="+mj-lt"/>
              </a:rPr>
              <a:t>Earnings Per Share</a:t>
            </a:r>
            <a:r>
              <a:rPr lang="en-US" dirty="0">
                <a:latin typeface="+mj-lt"/>
                <a:ea typeface="ヒラギノ角ゴ Pro W3"/>
              </a:rPr>
              <a:t> line below it. This could be a reason why </a:t>
            </a:r>
            <a:r>
              <a:rPr lang="en-US" altLang="en-US" b="1" dirty="0">
                <a:solidFill>
                  <a:srgbClr val="0000FF"/>
                </a:solidFill>
                <a:latin typeface="+mj-lt"/>
              </a:rPr>
              <a:t>Earnings Per Share</a:t>
            </a:r>
            <a:r>
              <a:rPr lang="en-US" dirty="0">
                <a:latin typeface="+mj-lt"/>
                <a:ea typeface="ヒラギノ角ゴ Pro W3"/>
              </a:rPr>
              <a:t> might grow faster than </a:t>
            </a:r>
            <a:r>
              <a:rPr lang="en-US" b="1" dirty="0">
                <a:solidFill>
                  <a:srgbClr val="00CC00"/>
                </a:solidFill>
                <a:latin typeface="+mj-lt"/>
                <a:ea typeface="ヒラギノ角ゴ Pro W3"/>
              </a:rPr>
              <a:t>Sales</a:t>
            </a:r>
            <a:r>
              <a:rPr lang="en-US" dirty="0">
                <a:latin typeface="+mj-lt"/>
                <a:ea typeface="ヒラギノ角ゴ Pro W3"/>
              </a:rPr>
              <a:t>. </a:t>
            </a:r>
          </a:p>
          <a:p>
            <a:endParaRPr lang="en-US" dirty="0">
              <a:latin typeface="+mj-lt"/>
              <a:ea typeface="ヒラギノ角ゴ Pro W3"/>
            </a:endParaRPr>
          </a:p>
          <a:p>
            <a:r>
              <a:rPr lang="en-US" dirty="0">
                <a:latin typeface="+mj-lt"/>
                <a:ea typeface="ヒラギノ角ゴ Pro W3"/>
              </a:rPr>
              <a:t>If this has been the case, what will happen to our </a:t>
            </a:r>
            <a:r>
              <a:rPr lang="en-US" altLang="en-US" b="1" dirty="0">
                <a:solidFill>
                  <a:srgbClr val="0000FF"/>
                </a:solidFill>
                <a:latin typeface="+mj-lt"/>
              </a:rPr>
              <a:t>Earnings Per Share</a:t>
            </a:r>
            <a:r>
              <a:rPr lang="en-US" dirty="0">
                <a:latin typeface="+mj-lt"/>
                <a:ea typeface="ヒラギノ角ゴ Pro W3"/>
              </a:rPr>
              <a:t> growth rate over the next five years if tax rates don’t continue to drop?  We won’t have declining tax rates pulling the </a:t>
            </a:r>
            <a:r>
              <a:rPr lang="en-US" altLang="en-US" b="1" dirty="0">
                <a:solidFill>
                  <a:srgbClr val="0000FF"/>
                </a:solidFill>
                <a:latin typeface="+mj-lt"/>
              </a:rPr>
              <a:t>Earnings Per Share</a:t>
            </a:r>
            <a:r>
              <a:rPr lang="en-US" dirty="0">
                <a:latin typeface="+mj-lt"/>
                <a:ea typeface="ヒラギノ角ゴ Pro W3"/>
              </a:rPr>
              <a:t> line up. It likely won’t grow as fast.   If tax rates continue going down, perhaps our </a:t>
            </a:r>
            <a:r>
              <a:rPr lang="en-US" altLang="en-US" b="1" dirty="0">
                <a:solidFill>
                  <a:srgbClr val="0000FF"/>
                </a:solidFill>
                <a:latin typeface="+mj-lt"/>
              </a:rPr>
              <a:t>Earnings Per Share</a:t>
            </a:r>
            <a:r>
              <a:rPr lang="en-US" dirty="0">
                <a:latin typeface="+mj-lt"/>
                <a:ea typeface="ヒラギノ角ゴ Pro W3"/>
              </a:rPr>
              <a:t> can grow faster than </a:t>
            </a:r>
            <a:r>
              <a:rPr lang="en-US" b="1" dirty="0">
                <a:solidFill>
                  <a:srgbClr val="00CC00"/>
                </a:solidFill>
                <a:latin typeface="+mj-lt"/>
                <a:ea typeface="ヒラギノ角ゴ Pro W3"/>
              </a:rPr>
              <a:t>Sales</a:t>
            </a:r>
            <a:r>
              <a:rPr lang="en-US" dirty="0">
                <a:latin typeface="+mj-lt"/>
                <a:ea typeface="ヒラギノ角ゴ Pro W3"/>
              </a:rPr>
              <a:t>? </a:t>
            </a:r>
            <a:endParaRPr lang="en-US" b="1" dirty="0">
              <a:latin typeface="+mj-lt"/>
              <a:ea typeface="ヒラギノ角ゴ Pro W3"/>
            </a:endParaRPr>
          </a:p>
          <a:p>
            <a:endParaRPr lang="en-US" dirty="0">
              <a:latin typeface="+mj-lt"/>
              <a:ea typeface="ヒラギノ角ゴ Pro W3"/>
            </a:endParaRPr>
          </a:p>
          <a:p>
            <a:r>
              <a:rPr lang="en-US" dirty="0">
                <a:latin typeface="+mj-lt"/>
                <a:ea typeface="ヒラギノ角ゴ Pro W3"/>
              </a:rPr>
              <a:t>If we find out why it happened and know that it is something that is not going to happen in the future, when we do our projections of what things will look like 5 years in the future, isn’t that wonderful information to have? You can see it right here on the SSG. Are those lines getting closer or further apart? This is visual analysis. We are analyzing the income statement visually. </a:t>
            </a:r>
          </a:p>
          <a:p>
            <a:endParaRPr lang="en-US" sz="100"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AF062F11-284D-47A6-BB8B-A499A173BAF6}" type="slidenum">
              <a:rPr lang="en-US" smtClean="0"/>
              <a:pPr>
                <a:defRPr/>
              </a:pPr>
              <a:t>42</a:t>
            </a:fld>
            <a:endParaRPr lang="en-US" dirty="0"/>
          </a:p>
        </p:txBody>
      </p:sp>
    </p:spTree>
    <p:extLst>
      <p:ext uri="{BB962C8B-B14F-4D97-AF65-F5344CB8AC3E}">
        <p14:creationId xmlns:p14="http://schemas.microsoft.com/office/powerpoint/2010/main" val="3325105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3352800" y="549275"/>
            <a:ext cx="2895600" cy="2171700"/>
          </a:xfrm>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Let’s focus in on the change from 2010 to 2011.  Both pink two-way arrows are the same size.  In 2010, the arrow only extends to the top of the circle with the “n” in it.  For 2011, the arrow extends into the middle of the circle.  So we can see that the two lines have gotten closer.</a:t>
            </a:r>
          </a:p>
          <a:p>
            <a:endParaRPr lang="en-US" dirty="0">
              <a:latin typeface="+mj-lt"/>
              <a:ea typeface="ヒラギノ角ゴ Pro W3"/>
            </a:endParaRPr>
          </a:p>
          <a:p>
            <a:r>
              <a:rPr lang="en-US" dirty="0">
                <a:latin typeface="+mj-lt"/>
                <a:ea typeface="ヒラギノ角ゴ Pro W3"/>
              </a:rPr>
              <a:t>What is the only difference between </a:t>
            </a:r>
            <a:r>
              <a:rPr lang="en-US" altLang="en-US" b="1" dirty="0">
                <a:solidFill>
                  <a:srgbClr val="FF3399"/>
                </a:solidFill>
                <a:latin typeface="+mj-lt"/>
              </a:rPr>
              <a:t>Pre-Tax Profit </a:t>
            </a:r>
            <a:r>
              <a:rPr lang="en-US" dirty="0">
                <a:latin typeface="+mj-lt"/>
                <a:ea typeface="ヒラギノ角ゴ Pro W3"/>
              </a:rPr>
              <a:t>(the pink line) and </a:t>
            </a:r>
            <a:r>
              <a:rPr lang="en-US" altLang="en-US" b="1" dirty="0">
                <a:solidFill>
                  <a:srgbClr val="9A7500"/>
                </a:solidFill>
                <a:latin typeface="+mj-lt"/>
              </a:rPr>
              <a:t>Net Income</a:t>
            </a:r>
            <a:r>
              <a:rPr lang="en-US" dirty="0">
                <a:latin typeface="+mj-lt"/>
                <a:ea typeface="ヒラギノ角ゴ Pro W3"/>
              </a:rPr>
              <a:t>(the yellow line)?</a:t>
            </a:r>
          </a:p>
          <a:p>
            <a:endParaRPr lang="en-US" dirty="0">
              <a:latin typeface="+mj-lt"/>
              <a:ea typeface="ヒラギノ角ゴ Pro W3"/>
            </a:endParaRPr>
          </a:p>
          <a:p>
            <a:r>
              <a:rPr lang="en-US" dirty="0">
                <a:latin typeface="+mj-lt"/>
                <a:ea typeface="ヒラギノ角ゴ Pro W3"/>
              </a:rPr>
              <a:t>That’s right !   Taxes  -  If the lines have gotten closer together, the space between them is smaller.  That space reflects tax rates.  From 2010 to 2011 the tax rate declined, pulling up our </a:t>
            </a:r>
            <a:r>
              <a:rPr lang="en-US" altLang="en-US" b="1" dirty="0">
                <a:solidFill>
                  <a:srgbClr val="9A7500"/>
                </a:solidFill>
                <a:latin typeface="+mj-lt"/>
              </a:rPr>
              <a:t>Net Income </a:t>
            </a:r>
            <a:r>
              <a:rPr lang="en-US" dirty="0">
                <a:latin typeface="+mj-lt"/>
                <a:ea typeface="ヒラギノ角ゴ Pro W3"/>
              </a:rPr>
              <a:t>line.  In the last year our bottom line, </a:t>
            </a:r>
            <a:r>
              <a:rPr lang="en-US" altLang="en-US" b="1" dirty="0">
                <a:solidFill>
                  <a:srgbClr val="0000FF"/>
                </a:solidFill>
                <a:latin typeface="+mj-lt"/>
              </a:rPr>
              <a:t>Earnings Per Share</a:t>
            </a:r>
            <a:r>
              <a:rPr lang="en-US" dirty="0">
                <a:latin typeface="+mj-lt"/>
                <a:ea typeface="ヒラギノ角ゴ Pro W3"/>
              </a:rPr>
              <a:t>, got help growing from a decrease in tax rate and the pulling up of the </a:t>
            </a:r>
            <a:r>
              <a:rPr lang="en-US" altLang="en-US" b="1" dirty="0">
                <a:solidFill>
                  <a:srgbClr val="9A7500"/>
                </a:solidFill>
                <a:latin typeface="+mj-lt"/>
              </a:rPr>
              <a:t>Net Income </a:t>
            </a:r>
            <a:r>
              <a:rPr lang="en-US" dirty="0">
                <a:latin typeface="+mj-lt"/>
                <a:ea typeface="ヒラギノ角ゴ Pro W3"/>
              </a:rPr>
              <a:t>line helped pull up everything below it, our </a:t>
            </a:r>
            <a:r>
              <a:rPr lang="en-US" altLang="en-US" b="1" dirty="0">
                <a:solidFill>
                  <a:srgbClr val="0000FF"/>
                </a:solidFill>
                <a:latin typeface="+mj-lt"/>
              </a:rPr>
              <a:t>Earnings Per Share</a:t>
            </a:r>
            <a:r>
              <a:rPr lang="en-US" dirty="0">
                <a:latin typeface="+mj-lt"/>
                <a:ea typeface="ヒラギノ角ゴ Pro W3"/>
              </a:rPr>
              <a:t> line.</a:t>
            </a:r>
          </a:p>
        </p:txBody>
      </p:sp>
      <p:sp>
        <p:nvSpPr>
          <p:cNvPr id="4" name="Rectangle 7">
            <a:extLst>
              <a:ext uri="{FF2B5EF4-FFF2-40B4-BE49-F238E27FC236}">
                <a16:creationId xmlns:a16="http://schemas.microsoft.com/office/drawing/2014/main" id="{66A71791-4FE4-4444-89C1-AFA69ACD8D39}"/>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43</a:t>
            </a:fld>
            <a:endParaRPr lang="en-US" dirty="0"/>
          </a:p>
        </p:txBody>
      </p:sp>
    </p:spTree>
    <p:extLst>
      <p:ext uri="{BB962C8B-B14F-4D97-AF65-F5344CB8AC3E}">
        <p14:creationId xmlns:p14="http://schemas.microsoft.com/office/powerpoint/2010/main" val="687663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3352800" y="549275"/>
            <a:ext cx="2895600" cy="2171700"/>
          </a:xfrm>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Let’s move down our final step.  </a:t>
            </a:r>
          </a:p>
          <a:p>
            <a:endParaRPr lang="en-US" dirty="0">
              <a:latin typeface="+mj-lt"/>
              <a:ea typeface="ヒラギノ角ゴ Pro W3"/>
            </a:endParaRPr>
          </a:p>
          <a:p>
            <a:r>
              <a:rPr lang="en-US" dirty="0">
                <a:latin typeface="+mj-lt"/>
                <a:ea typeface="ヒラギノ角ゴ Pro W3"/>
              </a:rPr>
              <a:t>Before</a:t>
            </a:r>
            <a:r>
              <a:rPr lang="en-US" baseline="0" dirty="0">
                <a:latin typeface="+mj-lt"/>
                <a:ea typeface="ヒラギノ角ゴ Pro W3"/>
              </a:rPr>
              <a:t> we do, in the interest of avoiding confusion, our example company has an item that we almost never see.  It is truly irrelevant for our purposes, but we didn’t want to pretend it isn’t there and not say anything.  </a:t>
            </a:r>
            <a:r>
              <a:rPr lang="en-US" baseline="0" dirty="0">
                <a:latin typeface="+mj-lt"/>
                <a:ea typeface="ヒラギノ角ゴ Pro W3"/>
                <a:cs typeface="Calibri" panose="020F0502020204030204" pitchFamily="34" charset="0"/>
              </a:rPr>
              <a:t>©</a:t>
            </a:r>
            <a:endParaRPr lang="en-US" baseline="0" dirty="0">
              <a:latin typeface="+mj-lt"/>
              <a:ea typeface="ヒラギノ角ゴ Pro W3"/>
            </a:endParaRPr>
          </a:p>
          <a:p>
            <a:endParaRPr lang="en-US" dirty="0">
              <a:latin typeface="+mj-lt"/>
              <a:ea typeface="ヒラギノ角ゴ Pro W3"/>
            </a:endParaRPr>
          </a:p>
          <a:p>
            <a:r>
              <a:rPr lang="en-US" baseline="0" dirty="0">
                <a:latin typeface="+mj-lt"/>
                <a:ea typeface="ヒラギノ角ゴ Pro W3"/>
              </a:rPr>
              <a:t> The example company had a “non-controlling interest” and part of the </a:t>
            </a:r>
            <a:r>
              <a:rPr lang="en-US" altLang="en-US" b="1" dirty="0">
                <a:solidFill>
                  <a:srgbClr val="9A7500"/>
                </a:solidFill>
                <a:latin typeface="+mj-lt"/>
              </a:rPr>
              <a:t>Net Income </a:t>
            </a:r>
            <a:r>
              <a:rPr lang="en-US" baseline="0" dirty="0">
                <a:latin typeface="+mj-lt"/>
                <a:ea typeface="ヒラギノ角ゴ Pro W3"/>
              </a:rPr>
              <a:t>is attributable to that interest. Therefore the </a:t>
            </a:r>
            <a:r>
              <a:rPr lang="en-US" altLang="en-US" b="1" dirty="0">
                <a:solidFill>
                  <a:srgbClr val="9A7500"/>
                </a:solidFill>
                <a:latin typeface="+mj-lt"/>
              </a:rPr>
              <a:t>Net Income </a:t>
            </a:r>
            <a:r>
              <a:rPr lang="en-US" baseline="0" dirty="0">
                <a:latin typeface="+mj-lt"/>
                <a:ea typeface="ヒラギノ角ゴ Pro W3"/>
              </a:rPr>
              <a:t>attributable to the company shareholders is slightly lower.  We can say with confidence you will probably never see this and for us it is largely irrelevant.  Basically there is another entity which owns a piece of the earnings and they don’t belong to the company’s shareholders.</a:t>
            </a:r>
          </a:p>
          <a:p>
            <a:endParaRPr lang="en-US" baseline="0" dirty="0">
              <a:latin typeface="+mj-lt"/>
              <a:ea typeface="ヒラギノ角ゴ Pro W3"/>
            </a:endParaRPr>
          </a:p>
          <a:p>
            <a:r>
              <a:rPr lang="en-US" baseline="0" dirty="0">
                <a:latin typeface="+mj-lt"/>
                <a:ea typeface="ヒラギノ角ゴ Pro W3"/>
              </a:rPr>
              <a:t>So for our final step down our income statement, we take our </a:t>
            </a:r>
            <a:r>
              <a:rPr lang="en-US" altLang="en-US" b="1" dirty="0">
                <a:solidFill>
                  <a:srgbClr val="9A7500"/>
                </a:solidFill>
                <a:latin typeface="+mj-lt"/>
              </a:rPr>
              <a:t>Net Income </a:t>
            </a:r>
            <a:r>
              <a:rPr lang="en-US" baseline="0" dirty="0">
                <a:latin typeface="+mj-lt"/>
                <a:ea typeface="ヒラギノ角ゴ Pro W3"/>
              </a:rPr>
              <a:t>for the company and </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baseline="0" dirty="0">
                <a:latin typeface="+mj-lt"/>
                <a:ea typeface="ヒラギノ角ゴ Pro W3"/>
              </a:rPr>
              <a:t>divide it by the </a:t>
            </a:r>
            <a:r>
              <a:rPr lang="en-US" dirty="0">
                <a:latin typeface="+mj-lt"/>
                <a:ea typeface="ヒラギノ角ゴ Pro W3"/>
              </a:rPr>
              <a:t>S</a:t>
            </a:r>
            <a:r>
              <a:rPr lang="en-US" baseline="0" dirty="0">
                <a:latin typeface="+mj-lt"/>
                <a:ea typeface="ヒラギノ角ゴ Pro W3"/>
              </a:rPr>
              <a:t>hares Outstanding which brings us to </a:t>
            </a:r>
            <a:r>
              <a:rPr lang="en-US" dirty="0">
                <a:latin typeface="+mj-lt"/>
                <a:ea typeface="ヒラギノ角ゴ Pro W3"/>
              </a:rPr>
              <a:t> </a:t>
            </a:r>
            <a:r>
              <a:rPr lang="en-US" dirty="0">
                <a:latin typeface="+mj-lt"/>
                <a:ea typeface="ヒラギノ角ゴ Pro W3"/>
                <a:cs typeface="Calibri" panose="020F0502020204030204" pitchFamily="34" charset="0"/>
              </a:rPr>
              <a:t>© </a:t>
            </a:r>
            <a:r>
              <a:rPr lang="en-US" baseline="0" dirty="0">
                <a:latin typeface="+mj-lt"/>
                <a:ea typeface="ヒラギノ角ゴ Pro W3"/>
              </a:rPr>
              <a:t>our bottom line, </a:t>
            </a:r>
            <a:r>
              <a:rPr lang="en-US" altLang="en-US" b="1" dirty="0">
                <a:solidFill>
                  <a:srgbClr val="0000FF"/>
                </a:solidFill>
                <a:latin typeface="+mj-lt"/>
              </a:rPr>
              <a:t>Earnings Per Share</a:t>
            </a:r>
            <a:r>
              <a:rPr lang="en-US" dirty="0">
                <a:latin typeface="+mj-lt"/>
                <a:ea typeface="ヒラギノ角ゴ Pro W3"/>
              </a:rPr>
              <a:t>, which for this particular company is called Net Income Per Common Share</a:t>
            </a:r>
            <a:r>
              <a:rPr lang="en-US" baseline="0" dirty="0">
                <a:latin typeface="+mj-lt"/>
                <a:ea typeface="ヒラギノ角ゴ Pro W3"/>
              </a:rPr>
              <a:t>.</a:t>
            </a: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7770E23F-3800-41B2-AFB6-5A7BD1CF5988}" type="slidenum">
              <a:rPr lang="en-US" smtClean="0"/>
              <a:pPr>
                <a:defRPr/>
              </a:pPr>
              <a:t>44</a:t>
            </a:fld>
            <a:endParaRPr lang="en-US" dirty="0"/>
          </a:p>
        </p:txBody>
      </p:sp>
    </p:spTree>
    <p:extLst>
      <p:ext uri="{BB962C8B-B14F-4D97-AF65-F5344CB8AC3E}">
        <p14:creationId xmlns:p14="http://schemas.microsoft.com/office/powerpoint/2010/main" val="2932430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3352800" y="549275"/>
            <a:ext cx="2895600" cy="2171700"/>
          </a:xfrm>
          <a:ln/>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latin typeface="+mj-lt"/>
                <a:ea typeface="ヒラギノ角ゴ Pro W3"/>
              </a:rPr>
              <a:t>As you can see, we are</a:t>
            </a:r>
            <a:r>
              <a:rPr lang="en-US" b="0" baseline="0" dirty="0">
                <a:latin typeface="+mj-lt"/>
                <a:ea typeface="ヒラギノ角ゴ Pro W3"/>
              </a:rPr>
              <a:t> a</a:t>
            </a:r>
            <a:r>
              <a:rPr lang="en-US" b="0" dirty="0">
                <a:latin typeface="+mj-lt"/>
                <a:ea typeface="ヒラギノ角ゴ Pro W3"/>
              </a:rPr>
              <a:t>t the final line that</a:t>
            </a:r>
            <a:r>
              <a:rPr lang="en-US" b="0" baseline="0" dirty="0">
                <a:latin typeface="+mj-lt"/>
                <a:ea typeface="ヒラギノ角ゴ Pro W3"/>
              </a:rPr>
              <a:t> we plot on our Stock Selection Guide, which is our bottom line, </a:t>
            </a:r>
            <a:r>
              <a:rPr lang="en-US" b="0" baseline="0" dirty="0">
                <a:latin typeface="Calibri" panose="020F0502020204030204" pitchFamily="34" charset="0"/>
                <a:ea typeface="ヒラギノ角ゴ Pro W3"/>
                <a:cs typeface="Calibri" panose="020F0502020204030204" pitchFamily="34" charset="0"/>
              </a:rPr>
              <a:t>© </a:t>
            </a:r>
            <a:r>
              <a:rPr lang="en-US" altLang="en-US" b="1" dirty="0">
                <a:solidFill>
                  <a:srgbClr val="0000FF"/>
                </a:solidFill>
                <a:latin typeface="+mj-lt"/>
              </a:rPr>
              <a:t>Earnings Per Share</a:t>
            </a:r>
            <a:r>
              <a:rPr lang="en-US" b="0" baseline="0" dirty="0">
                <a:latin typeface="+mj-lt"/>
                <a:ea typeface="ヒラギノ角ゴ Pro W3"/>
              </a:rPr>
              <a:t>, and this is the line we plot in Blue.  </a:t>
            </a:r>
          </a:p>
          <a:p>
            <a:endParaRPr lang="en-US" b="0" baseline="0" dirty="0">
              <a:latin typeface="+mj-lt"/>
              <a:ea typeface="ヒラギノ角ゴ Pro W3"/>
            </a:endParaRPr>
          </a:p>
          <a:p>
            <a:r>
              <a:rPr lang="en-US" b="0" baseline="0" dirty="0">
                <a:latin typeface="+mj-lt"/>
                <a:ea typeface="ヒラギノ角ゴ Pro W3"/>
              </a:rPr>
              <a:t>Once again, as we look at our SSG from top down to bottom, we can see that we plot the lines in the order that they appear on the company’s income statement.</a:t>
            </a:r>
          </a:p>
          <a:p>
            <a:endParaRPr lang="en-US" b="0" baseline="0" dirty="0">
              <a:latin typeface="Arial" pitchFamily="34" charset="0"/>
              <a:ea typeface="ヒラギノ角ゴ Pro W3"/>
            </a:endParaRPr>
          </a:p>
          <a:p>
            <a:endParaRPr lang="en-US" b="0" baseline="0"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79227D72-FF01-441E-84B1-C082D92D955D}" type="slidenum">
              <a:rPr lang="en-US" smtClean="0"/>
              <a:pPr>
                <a:defRPr/>
              </a:pPr>
              <a:t>45</a:t>
            </a:fld>
            <a:endParaRPr lang="en-US" dirty="0"/>
          </a:p>
        </p:txBody>
      </p:sp>
    </p:spTree>
    <p:extLst>
      <p:ext uri="{BB962C8B-B14F-4D97-AF65-F5344CB8AC3E}">
        <p14:creationId xmlns:p14="http://schemas.microsoft.com/office/powerpoint/2010/main" val="1974014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3416300" y="134938"/>
            <a:ext cx="2868613" cy="2151062"/>
          </a:xfrm>
          <a:ln/>
        </p:spPr>
      </p:sp>
      <p:sp>
        <p:nvSpPr>
          <p:cNvPr id="118787" name="Notes Placeholder 2"/>
          <p:cNvSpPr>
            <a:spLocks noGrp="1"/>
          </p:cNvSpPr>
          <p:nvPr>
            <p:ph type="body" idx="1"/>
          </p:nvPr>
        </p:nvSpPr>
        <p:spPr>
          <a:xfrm>
            <a:off x="304800" y="2057401"/>
            <a:ext cx="9220200" cy="4518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have plotted our fourth and final line on our SSG.  </a:t>
            </a:r>
          </a:p>
          <a:p>
            <a:endParaRPr lang="en-US" b="1" dirty="0">
              <a:latin typeface="+mj-lt"/>
              <a:ea typeface="ヒラギノ角ゴ Pro W3"/>
            </a:endParaRPr>
          </a:p>
          <a:p>
            <a:r>
              <a:rPr lang="en-US" dirty="0">
                <a:latin typeface="+mj-lt"/>
                <a:ea typeface="ヒラギノ角ゴ Pro W3"/>
              </a:rPr>
              <a:t>We can focus in on what is happening in each step. If the space between the two lines is changing something is happening between them</a:t>
            </a:r>
            <a:r>
              <a:rPr lang="en-US" b="1" dirty="0">
                <a:latin typeface="+mj-lt"/>
                <a:ea typeface="ヒラギノ角ゴ Pro W3"/>
              </a:rPr>
              <a:t>. </a:t>
            </a:r>
            <a:r>
              <a:rPr lang="en-US" dirty="0">
                <a:latin typeface="+mj-lt"/>
                <a:ea typeface="ヒラギノ角ゴ Pro W3"/>
              </a:rPr>
              <a:t>We have focused on the </a:t>
            </a:r>
            <a:r>
              <a:rPr lang="en-US" b="1" dirty="0">
                <a:solidFill>
                  <a:srgbClr val="00CC00"/>
                </a:solidFill>
                <a:latin typeface="+mj-lt"/>
                <a:ea typeface="ヒラギノ角ゴ Pro W3"/>
              </a:rPr>
              <a:t>Sales</a:t>
            </a:r>
            <a:r>
              <a:rPr lang="en-US" dirty="0">
                <a:latin typeface="+mj-lt"/>
                <a:ea typeface="ヒラギノ角ゴ Pro W3"/>
              </a:rPr>
              <a:t> and </a:t>
            </a:r>
            <a:r>
              <a:rPr lang="en-US" altLang="en-US" b="1" dirty="0">
                <a:solidFill>
                  <a:srgbClr val="FF3399"/>
                </a:solidFill>
                <a:latin typeface="+mj-lt"/>
              </a:rPr>
              <a:t>Pre-Tax Profit </a:t>
            </a:r>
            <a:r>
              <a:rPr lang="en-US" dirty="0">
                <a:latin typeface="+mj-lt"/>
                <a:ea typeface="ヒラギノ角ゴ Pro W3"/>
              </a:rPr>
              <a:t>line and what is happening in between. We have focused on the </a:t>
            </a:r>
            <a:r>
              <a:rPr lang="en-US" altLang="en-US" b="1" dirty="0">
                <a:solidFill>
                  <a:srgbClr val="FF3399"/>
                </a:solidFill>
                <a:latin typeface="+mj-lt"/>
              </a:rPr>
              <a:t>Pre-Tax Profit </a:t>
            </a:r>
            <a:r>
              <a:rPr lang="en-US" dirty="0">
                <a:latin typeface="+mj-lt"/>
                <a:ea typeface="ヒラギノ角ゴ Pro W3"/>
              </a:rPr>
              <a:t>line and the </a:t>
            </a:r>
            <a:r>
              <a:rPr lang="en-US" altLang="en-US" b="1" dirty="0">
                <a:solidFill>
                  <a:srgbClr val="9A7500"/>
                </a:solidFill>
                <a:latin typeface="+mj-lt"/>
              </a:rPr>
              <a:t>Net Income </a:t>
            </a:r>
            <a:r>
              <a:rPr lang="en-US" dirty="0">
                <a:latin typeface="+mj-lt"/>
                <a:ea typeface="ヒラギノ角ゴ Pro W3"/>
              </a:rPr>
              <a:t>line and what is happening in between. </a:t>
            </a:r>
          </a:p>
          <a:p>
            <a:endParaRPr lang="en-US" dirty="0">
              <a:latin typeface="+mj-lt"/>
              <a:ea typeface="ヒラギノ角ゴ Pro W3"/>
            </a:endParaRPr>
          </a:p>
          <a:p>
            <a:r>
              <a:rPr lang="en-US" dirty="0">
                <a:latin typeface="+mj-lt"/>
                <a:ea typeface="ヒラギノ角ゴ Pro W3"/>
              </a:rPr>
              <a:t>We are now going to focus on our final pair of lines, </a:t>
            </a:r>
            <a:r>
              <a:rPr lang="en-US" dirty="0">
                <a:latin typeface="+mj-lt"/>
                <a:ea typeface="ヒラギノ角ゴ Pro W3"/>
                <a:cs typeface="Calibri" panose="020F0502020204030204" pitchFamily="34" charset="0"/>
              </a:rPr>
              <a:t>©</a:t>
            </a:r>
            <a:r>
              <a:rPr lang="en-US" dirty="0">
                <a:latin typeface="+mj-lt"/>
                <a:ea typeface="ヒラギノ角ゴ Pro W3"/>
              </a:rPr>
              <a:t> </a:t>
            </a:r>
            <a:r>
              <a:rPr lang="en-US" altLang="en-US" b="1" dirty="0">
                <a:solidFill>
                  <a:srgbClr val="9A7500"/>
                </a:solidFill>
                <a:latin typeface="+mj-lt"/>
              </a:rPr>
              <a:t>Net Income </a:t>
            </a:r>
            <a:r>
              <a:rPr lang="en-US" dirty="0">
                <a:latin typeface="+mj-lt"/>
                <a:ea typeface="ヒラギノ角ゴ Pro W3"/>
              </a:rPr>
              <a:t>and </a:t>
            </a:r>
            <a:r>
              <a:rPr lang="en-US" altLang="en-US" b="1" dirty="0">
                <a:solidFill>
                  <a:srgbClr val="0000FF"/>
                </a:solidFill>
                <a:latin typeface="+mj-lt"/>
              </a:rPr>
              <a:t>Earnings Per Share</a:t>
            </a:r>
            <a:r>
              <a:rPr lang="en-US" dirty="0">
                <a:latin typeface="+mj-lt"/>
                <a:ea typeface="ヒラギノ角ゴ Pro W3"/>
              </a:rPr>
              <a:t>, and the space in between this set of lines.  If the space is changing something is happening between them.  What is between Net Income and </a:t>
            </a:r>
            <a:r>
              <a:rPr lang="en-US" altLang="en-US" b="1" dirty="0">
                <a:solidFill>
                  <a:srgbClr val="0000FF"/>
                </a:solidFill>
                <a:latin typeface="+mj-lt"/>
              </a:rPr>
              <a:t>Earnings Per Share</a:t>
            </a:r>
            <a:r>
              <a:rPr lang="en-US" dirty="0">
                <a:latin typeface="+mj-lt"/>
                <a:ea typeface="ヒラギノ角ゴ Pro W3"/>
              </a:rPr>
              <a:t>? </a:t>
            </a:r>
            <a:r>
              <a:rPr lang="en-US" dirty="0">
                <a:latin typeface="+mj-lt"/>
                <a:ea typeface="ヒラギノ角ゴ Pro W3"/>
                <a:cs typeface="Calibri" panose="020F0502020204030204" pitchFamily="34" charset="0"/>
              </a:rPr>
              <a:t>©</a:t>
            </a:r>
            <a:r>
              <a:rPr lang="en-US" dirty="0">
                <a:latin typeface="+mj-lt"/>
                <a:ea typeface="ヒラギノ角ゴ Pro W3"/>
              </a:rPr>
              <a:t>   We can look on the income statement and see everything that happens to get the company from </a:t>
            </a:r>
            <a:r>
              <a:rPr lang="en-US" altLang="en-US" b="1" dirty="0">
                <a:solidFill>
                  <a:srgbClr val="9A7500"/>
                </a:solidFill>
                <a:latin typeface="+mj-lt"/>
              </a:rPr>
              <a:t>Net Income </a:t>
            </a:r>
            <a:r>
              <a:rPr lang="en-US" dirty="0">
                <a:latin typeface="+mj-lt"/>
                <a:ea typeface="ヒラギノ角ゴ Pro W3"/>
              </a:rPr>
              <a:t>down to </a:t>
            </a:r>
            <a:r>
              <a:rPr lang="en-US" altLang="en-US" b="1" dirty="0">
                <a:solidFill>
                  <a:srgbClr val="0000FF"/>
                </a:solidFill>
                <a:latin typeface="+mj-lt"/>
              </a:rPr>
              <a:t>Earnings Per Share</a:t>
            </a:r>
            <a:r>
              <a:rPr lang="en-US" dirty="0">
                <a:latin typeface="+mj-lt"/>
                <a:ea typeface="ヒラギノ角ゴ Pro W3"/>
              </a:rPr>
              <a:t>. </a:t>
            </a:r>
            <a:r>
              <a:rPr lang="en-US" dirty="0">
                <a:latin typeface="+mj-lt"/>
                <a:ea typeface="ヒラギノ角ゴ Pro W3"/>
                <a:cs typeface="Calibri" panose="020F0502020204030204" pitchFamily="34" charset="0"/>
              </a:rPr>
              <a:t>©</a:t>
            </a:r>
            <a:r>
              <a:rPr lang="en-US" dirty="0">
                <a:latin typeface="+mj-lt"/>
                <a:ea typeface="ヒラギノ角ゴ Pro W3"/>
              </a:rPr>
              <a:t> Again, in this case it is only one item, </a:t>
            </a:r>
            <a:r>
              <a:rPr lang="en-US" dirty="0">
                <a:latin typeface="+mj-lt"/>
                <a:ea typeface="ヒラギノ角ゴ Pro W3"/>
                <a:cs typeface="Calibri" panose="020F0502020204030204" pitchFamily="34" charset="0"/>
              </a:rPr>
              <a:t>©</a:t>
            </a:r>
            <a:r>
              <a:rPr lang="en-US" dirty="0">
                <a:latin typeface="+mj-lt"/>
                <a:ea typeface="ヒラギノ角ゴ Pro W3"/>
              </a:rPr>
              <a:t> Shares Outstanding.</a:t>
            </a:r>
          </a:p>
          <a:p>
            <a:endParaRPr lang="en-US" dirty="0">
              <a:latin typeface="+mj-lt"/>
              <a:ea typeface="ヒラギノ角ゴ Pro W3"/>
            </a:endParaRPr>
          </a:p>
          <a:p>
            <a:r>
              <a:rPr lang="en-US" dirty="0">
                <a:latin typeface="+mj-lt"/>
                <a:ea typeface="ヒラギノ角ゴ Pro W3"/>
              </a:rPr>
              <a:t>So, if the space between </a:t>
            </a:r>
            <a:r>
              <a:rPr lang="en-US" altLang="en-US" b="1" dirty="0">
                <a:solidFill>
                  <a:srgbClr val="9A7500"/>
                </a:solidFill>
                <a:latin typeface="+mj-lt"/>
              </a:rPr>
              <a:t>Net Income </a:t>
            </a:r>
            <a:r>
              <a:rPr lang="en-US" dirty="0">
                <a:latin typeface="+mj-lt"/>
                <a:ea typeface="ヒラギノ角ゴ Pro W3"/>
              </a:rPr>
              <a:t>and </a:t>
            </a:r>
            <a:r>
              <a:rPr lang="en-US" altLang="en-US" b="1" dirty="0">
                <a:solidFill>
                  <a:srgbClr val="0000FF"/>
                </a:solidFill>
                <a:latin typeface="+mj-lt"/>
              </a:rPr>
              <a:t>Earnings Per Share </a:t>
            </a:r>
            <a:r>
              <a:rPr lang="en-US" dirty="0">
                <a:latin typeface="+mj-lt"/>
                <a:ea typeface="ヒラギノ角ゴ Pro W3"/>
              </a:rPr>
              <a:t>is changing, it is Shares Outstanding that is changing! </a:t>
            </a:r>
          </a:p>
          <a:p>
            <a:pPr defTabSz="955622">
              <a:defRPr/>
            </a:pPr>
            <a:endParaRPr lang="en-US" dirty="0">
              <a:latin typeface="+mj-lt"/>
              <a:ea typeface="ヒラギノ角ゴ Pro W3"/>
            </a:endParaRPr>
          </a:p>
          <a:p>
            <a:r>
              <a:rPr lang="en-US" dirty="0">
                <a:latin typeface="+mj-lt"/>
                <a:ea typeface="ヒラギノ角ゴ Pro W3"/>
              </a:rPr>
              <a:t>What we have just done is shown on our SSG the part of our Simplified Income Statement that is (5)</a:t>
            </a:r>
            <a:r>
              <a:rPr lang="en-US" altLang="en-US" b="1" dirty="0">
                <a:solidFill>
                  <a:srgbClr val="9A7500"/>
                </a:solidFill>
                <a:latin typeface="+mj-lt"/>
              </a:rPr>
              <a:t> Net Income </a:t>
            </a:r>
            <a:r>
              <a:rPr lang="en-US" dirty="0">
                <a:latin typeface="+mj-lt"/>
                <a:ea typeface="ヒラギノ角ゴ Pro W3"/>
              </a:rPr>
              <a:t>divided by (6)Shares Outstanding, resulting in (7)</a:t>
            </a:r>
            <a:r>
              <a:rPr lang="en-US" altLang="en-US" b="1" dirty="0">
                <a:solidFill>
                  <a:srgbClr val="0000FF"/>
                </a:solidFill>
                <a:latin typeface="+mj-lt"/>
              </a:rPr>
              <a:t> Earnings Per Share</a:t>
            </a:r>
            <a:r>
              <a:rPr lang="en-US" dirty="0">
                <a:latin typeface="+mj-lt"/>
                <a:ea typeface="ヒラギノ角ゴ Pro W3"/>
              </a:rPr>
              <a:t>.</a:t>
            </a:r>
          </a:p>
          <a:p>
            <a:endParaRPr lang="en-US" dirty="0">
              <a:latin typeface="+mj-lt"/>
              <a:ea typeface="ヒラギノ角ゴ Pro W3"/>
            </a:endParaRPr>
          </a:p>
          <a:p>
            <a:r>
              <a:rPr lang="en-US" dirty="0">
                <a:latin typeface="+mj-lt"/>
                <a:ea typeface="ヒラギノ角ゴ Pro W3"/>
              </a:rPr>
              <a:t>If the space has gotten larger, our Shares Outstanding have increased causing </a:t>
            </a:r>
            <a:r>
              <a:rPr lang="en-US" altLang="en-US" b="1" dirty="0">
                <a:solidFill>
                  <a:srgbClr val="0000FF"/>
                </a:solidFill>
                <a:latin typeface="+mj-lt"/>
              </a:rPr>
              <a:t>Earnings Per Share </a:t>
            </a:r>
            <a:r>
              <a:rPr lang="en-US" dirty="0">
                <a:latin typeface="+mj-lt"/>
                <a:ea typeface="ヒラギノ角ゴ Pro W3"/>
              </a:rPr>
              <a:t>to grow slower than </a:t>
            </a:r>
            <a:r>
              <a:rPr lang="en-US" altLang="en-US" b="1" dirty="0">
                <a:solidFill>
                  <a:srgbClr val="9A7500"/>
                </a:solidFill>
                <a:latin typeface="+mj-lt"/>
              </a:rPr>
              <a:t>Net Income </a:t>
            </a:r>
            <a:r>
              <a:rPr lang="en-US" dirty="0">
                <a:latin typeface="+mj-lt"/>
                <a:ea typeface="ヒラギノ角ゴ Pro W3"/>
              </a:rPr>
              <a:t>.  The larger space is pushing down on our </a:t>
            </a:r>
            <a:r>
              <a:rPr lang="en-US" altLang="en-US" b="1" dirty="0">
                <a:solidFill>
                  <a:srgbClr val="0000FF"/>
                </a:solidFill>
                <a:latin typeface="+mj-lt"/>
              </a:rPr>
              <a:t>Earnings Per Share </a:t>
            </a:r>
            <a:r>
              <a:rPr lang="en-US" dirty="0">
                <a:latin typeface="+mj-lt"/>
                <a:ea typeface="ヒラギノ角ゴ Pro W3"/>
              </a:rPr>
              <a:t>line. This could be a reason why </a:t>
            </a:r>
            <a:r>
              <a:rPr lang="en-US" altLang="en-US" b="1" dirty="0">
                <a:solidFill>
                  <a:srgbClr val="0000FF"/>
                </a:solidFill>
                <a:latin typeface="+mj-lt"/>
              </a:rPr>
              <a:t>Earnings Per Share </a:t>
            </a:r>
            <a:r>
              <a:rPr lang="en-US" dirty="0">
                <a:latin typeface="+mj-lt"/>
                <a:ea typeface="ヒラギノ角ゴ Pro W3"/>
              </a:rPr>
              <a:t>might grow slower than </a:t>
            </a:r>
            <a:r>
              <a:rPr lang="en-US" b="1" dirty="0">
                <a:solidFill>
                  <a:srgbClr val="00CC00"/>
                </a:solidFill>
                <a:latin typeface="+mj-lt"/>
                <a:ea typeface="ヒラギノ角ゴ Pro W3"/>
              </a:rPr>
              <a:t>Sales</a:t>
            </a:r>
            <a:r>
              <a:rPr lang="en-US" dirty="0">
                <a:latin typeface="+mj-lt"/>
                <a:ea typeface="ヒラギノ角ゴ Pro W3"/>
              </a:rPr>
              <a:t>.</a:t>
            </a:r>
          </a:p>
          <a:p>
            <a:endParaRPr lang="en-US" dirty="0">
              <a:latin typeface="+mj-lt"/>
              <a:ea typeface="ヒラギノ角ゴ Pro W3"/>
            </a:endParaRPr>
          </a:p>
          <a:p>
            <a:r>
              <a:rPr lang="en-US" dirty="0">
                <a:latin typeface="+mj-lt"/>
                <a:ea typeface="ヒラギノ角ゴ Pro W3"/>
              </a:rPr>
              <a:t>If this has been the case, what will happen to our </a:t>
            </a:r>
            <a:r>
              <a:rPr lang="en-US" altLang="en-US" b="1" dirty="0">
                <a:solidFill>
                  <a:srgbClr val="0000FF"/>
                </a:solidFill>
                <a:latin typeface="+mj-lt"/>
              </a:rPr>
              <a:t>Earnings Per Share </a:t>
            </a:r>
            <a:r>
              <a:rPr lang="en-US" dirty="0">
                <a:latin typeface="+mj-lt"/>
                <a:ea typeface="ヒラギノ角ゴ Pro W3"/>
              </a:rPr>
              <a:t>growth rate over the next five years if shares outstanding don’t continue to increase?  We won’t have the same push down on our </a:t>
            </a:r>
            <a:r>
              <a:rPr lang="en-US" altLang="en-US" b="1" dirty="0">
                <a:solidFill>
                  <a:srgbClr val="0000FF"/>
                </a:solidFill>
                <a:latin typeface="+mj-lt"/>
              </a:rPr>
              <a:t>Earnings Per Share </a:t>
            </a:r>
            <a:r>
              <a:rPr lang="en-US" dirty="0">
                <a:latin typeface="+mj-lt"/>
                <a:ea typeface="ヒラギノ角ゴ Pro W3"/>
              </a:rPr>
              <a:t>line.  That might allow </a:t>
            </a:r>
            <a:r>
              <a:rPr lang="en-US" altLang="en-US" b="1" dirty="0">
                <a:solidFill>
                  <a:srgbClr val="0000FF"/>
                </a:solidFill>
                <a:latin typeface="+mj-lt"/>
              </a:rPr>
              <a:t>Earnings Per Share </a:t>
            </a:r>
            <a:r>
              <a:rPr lang="en-US" dirty="0">
                <a:latin typeface="+mj-lt"/>
                <a:ea typeface="ヒラギノ角ゴ Pro W3"/>
              </a:rPr>
              <a:t>to grow faster.</a:t>
            </a:r>
          </a:p>
          <a:p>
            <a:endParaRPr lang="en-US" b="1" dirty="0">
              <a:latin typeface="+mj-lt"/>
            </a:endParaRPr>
          </a:p>
          <a:p>
            <a:r>
              <a:rPr lang="en-US" dirty="0">
                <a:latin typeface="+mj-lt"/>
                <a:ea typeface="ヒラギノ角ゴ Pro W3"/>
              </a:rPr>
              <a:t>We can focus in on what is happening in each step.  With this information we can look on the income statement and see everything that happens to get the company from </a:t>
            </a:r>
            <a:r>
              <a:rPr lang="en-US" b="1" dirty="0">
                <a:solidFill>
                  <a:srgbClr val="00CC00"/>
                </a:solidFill>
                <a:latin typeface="+mj-lt"/>
                <a:ea typeface="ヒラギノ角ゴ Pro W3"/>
              </a:rPr>
              <a:t>Sales</a:t>
            </a:r>
            <a:r>
              <a:rPr lang="en-US" dirty="0">
                <a:latin typeface="+mj-lt"/>
                <a:ea typeface="ヒラギノ角ゴ Pro W3"/>
              </a:rPr>
              <a:t> all the way down to </a:t>
            </a:r>
            <a:r>
              <a:rPr lang="en-US" altLang="en-US" b="1" dirty="0">
                <a:solidFill>
                  <a:srgbClr val="0000FF"/>
                </a:solidFill>
                <a:latin typeface="+mj-lt"/>
              </a:rPr>
              <a:t>Earnings Per Share </a:t>
            </a:r>
            <a:r>
              <a:rPr lang="en-US" dirty="0">
                <a:latin typeface="+mj-lt"/>
                <a:ea typeface="ヒラギノ角ゴ Pro W3"/>
              </a:rPr>
              <a:t>.  </a:t>
            </a:r>
          </a:p>
          <a:p>
            <a:endParaRPr lang="en-US" dirty="0">
              <a:latin typeface="+mj-lt"/>
              <a:ea typeface="ヒラギノ角ゴ Pro W3"/>
            </a:endParaRPr>
          </a:p>
          <a:p>
            <a:endParaRPr lang="en-US" b="1" dirty="0">
              <a:latin typeface="+mj-lt"/>
              <a:ea typeface="ヒラギノ角ゴ Pro W3"/>
            </a:endParaRPr>
          </a:p>
          <a:p>
            <a:endParaRPr lang="en-US" b="1" dirty="0">
              <a:latin typeface="+mj-lt"/>
              <a:ea typeface="ヒラギノ角ゴ Pro W3"/>
            </a:endParaRPr>
          </a:p>
          <a:p>
            <a:endParaRPr lang="en-US" dirty="0">
              <a:latin typeface="+mj-lt"/>
              <a:ea typeface="ヒラギノ角ゴ Pro W3"/>
            </a:endParaRPr>
          </a:p>
          <a:p>
            <a:endParaRPr lang="en-US" sz="1100"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706DA0AC-23E0-424E-B4CA-977B6135E298}" type="slidenum">
              <a:rPr lang="en-US" smtClean="0"/>
              <a:pPr>
                <a:defRPr/>
              </a:pPr>
              <a:t>46</a:t>
            </a:fld>
            <a:endParaRPr lang="en-US" dirty="0"/>
          </a:p>
        </p:txBody>
      </p:sp>
    </p:spTree>
    <p:extLst>
      <p:ext uri="{BB962C8B-B14F-4D97-AF65-F5344CB8AC3E}">
        <p14:creationId xmlns:p14="http://schemas.microsoft.com/office/powerpoint/2010/main" val="2509388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5C4B5-6FD8-457C-AC70-EC38F42EC68E}" type="slidenum">
              <a:rPr lang="en-US"/>
              <a:pPr>
                <a:defRPr/>
              </a:pPr>
              <a:t>47</a:t>
            </a:fld>
            <a:endParaRPr lang="en-US" dirty="0"/>
          </a:p>
        </p:txBody>
      </p:sp>
      <p:sp>
        <p:nvSpPr>
          <p:cNvPr id="111619" name="Rectangle 2"/>
          <p:cNvSpPr>
            <a:spLocks noGrp="1" noRot="1" noChangeAspect="1" noChangeArrowheads="1" noTextEdit="1"/>
          </p:cNvSpPr>
          <p:nvPr>
            <p:ph type="sldImg"/>
          </p:nvPr>
        </p:nvSpPr>
        <p:spPr>
          <a:xfrm>
            <a:off x="3352800" y="549275"/>
            <a:ext cx="2895600" cy="2171700"/>
          </a:xfrm>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You may have noticed that there are two different numbers for shares outstanding and for </a:t>
            </a:r>
            <a:r>
              <a:rPr lang="en-US" altLang="en-US" b="1" dirty="0">
                <a:solidFill>
                  <a:srgbClr val="0000FF"/>
                </a:solidFill>
                <a:latin typeface="+mj-lt"/>
              </a:rPr>
              <a:t>Earnings Per Share</a:t>
            </a:r>
            <a:r>
              <a:rPr lang="en-US" dirty="0">
                <a:latin typeface="+mj-lt"/>
              </a:rPr>
              <a:t>.</a:t>
            </a:r>
            <a:r>
              <a:rPr lang="en-US" baseline="0" dirty="0">
                <a:latin typeface="+mj-lt"/>
              </a:rPr>
              <a:t>  One is “Basic” and the other is “Diluted”.  What is the difference?</a:t>
            </a:r>
          </a:p>
          <a:p>
            <a:endParaRPr lang="en-US" baseline="0" dirty="0">
              <a:latin typeface="+mj-lt"/>
            </a:endParaRPr>
          </a:p>
          <a:p>
            <a:r>
              <a:rPr lang="en-US" baseline="0" dirty="0">
                <a:latin typeface="+mj-lt"/>
              </a:rPr>
              <a:t>Diluted includes certain other financial instruments, such as convertible stock or bonds, that can be turned into Common Shares.   Effectively, using Diluted Shares treats the </a:t>
            </a:r>
            <a:r>
              <a:rPr lang="en-US" altLang="en-US" b="1" dirty="0">
                <a:solidFill>
                  <a:srgbClr val="0000FF"/>
                </a:solidFill>
                <a:latin typeface="+mj-lt"/>
              </a:rPr>
              <a:t>Earnings Per Share </a:t>
            </a:r>
            <a:r>
              <a:rPr lang="en-US" baseline="0" dirty="0">
                <a:latin typeface="+mj-lt"/>
              </a:rPr>
              <a:t>as divided over not only actual shares, but things that could be converted into actual shares.  This is more conservative and therefore it is what we use for our purposes.   </a:t>
            </a:r>
          </a:p>
          <a:p>
            <a:endParaRPr lang="en-US" dirty="0">
              <a:latin typeface="Arial" pitchFamily="34" charset="0"/>
              <a:ea typeface="ヒラギノ角ゴ Pro W3"/>
            </a:endParaRPr>
          </a:p>
        </p:txBody>
      </p:sp>
    </p:spTree>
    <p:extLst>
      <p:ext uri="{BB962C8B-B14F-4D97-AF65-F5344CB8AC3E}">
        <p14:creationId xmlns:p14="http://schemas.microsoft.com/office/powerpoint/2010/main" val="1002643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2830513" y="530225"/>
            <a:ext cx="3543300" cy="2657475"/>
          </a:xfrm>
          <a:ln/>
        </p:spPr>
      </p:sp>
      <p:sp>
        <p:nvSpPr>
          <p:cNvPr id="112643" name="Rectangle 3"/>
          <p:cNvSpPr>
            <a:spLocks noGrp="1" noChangeArrowheads="1"/>
          </p:cNvSpPr>
          <p:nvPr>
            <p:ph type="body" idx="1"/>
          </p:nvPr>
        </p:nvSpPr>
        <p:spPr>
          <a:xfrm>
            <a:off x="1329333" y="3422954"/>
            <a:ext cx="6542484" cy="2832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cs typeface="Arial" pitchFamily="34" charset="0"/>
              </a:rPr>
              <a:t>The short version is there are “Dilutive Securities”.  There are things that can become common stock under certain circumstances.  You have probably heard of Stock Options, Warrants, Convertible Bonds, or Convertible Preferred Shares.</a:t>
            </a:r>
          </a:p>
          <a:p>
            <a:endParaRPr lang="en-US" dirty="0">
              <a:latin typeface="+mj-lt"/>
              <a:ea typeface="ヒラギノ角ゴ Pro W3"/>
            </a:endParaRPr>
          </a:p>
          <a:p>
            <a:r>
              <a:rPr lang="en-US" dirty="0">
                <a:latin typeface="+mj-lt"/>
                <a:ea typeface="ヒラギノ角ゴ Pro W3"/>
                <a:cs typeface="Arial" pitchFamily="34" charset="0"/>
              </a:rPr>
              <a:t>These can be exchanged for Common Stock.  If they were, there would be more Common Stock, and the Earnings would be spread over these additional shares.  This effectively is “Diluting” earnings or reducing our earnings attributable to each share, which we know as </a:t>
            </a:r>
            <a:r>
              <a:rPr lang="en-US" altLang="en-US" b="1" dirty="0">
                <a:solidFill>
                  <a:srgbClr val="0000FF"/>
                </a:solidFill>
                <a:latin typeface="+mj-lt"/>
              </a:rPr>
              <a:t>Earnings Per Share</a:t>
            </a:r>
            <a:r>
              <a:rPr lang="en-US" dirty="0">
                <a:latin typeface="+mj-lt"/>
              </a:rPr>
              <a:t>. </a:t>
            </a:r>
            <a:endParaRPr lang="en-US" dirty="0">
              <a:latin typeface="+mj-lt"/>
              <a:ea typeface="ヒラギノ角ゴ Pro W3"/>
              <a:cs typeface="Arial" pitchFamily="34" charset="0"/>
            </a:endParaRPr>
          </a:p>
        </p:txBody>
      </p:sp>
      <p:sp>
        <p:nvSpPr>
          <p:cNvPr id="4" name="Rectangle 7">
            <a:extLst>
              <a:ext uri="{FF2B5EF4-FFF2-40B4-BE49-F238E27FC236}">
                <a16:creationId xmlns:a16="http://schemas.microsoft.com/office/drawing/2014/main" id="{2DC983D6-D586-48A3-AC8F-74A01AEC7A7B}"/>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48</a:t>
            </a:fld>
            <a:endParaRPr lang="en-US" dirty="0"/>
          </a:p>
        </p:txBody>
      </p:sp>
    </p:spTree>
    <p:extLst>
      <p:ext uri="{BB962C8B-B14F-4D97-AF65-F5344CB8AC3E}">
        <p14:creationId xmlns:p14="http://schemas.microsoft.com/office/powerpoint/2010/main" val="1843106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2830513" y="530225"/>
            <a:ext cx="3543300" cy="2657475"/>
          </a:xfrm>
          <a:ln/>
        </p:spPr>
      </p:sp>
      <p:sp>
        <p:nvSpPr>
          <p:cNvPr id="113667" name="Rectangle 3"/>
          <p:cNvSpPr>
            <a:spLocks noGrp="1" noChangeArrowheads="1"/>
          </p:cNvSpPr>
          <p:nvPr>
            <p:ph type="body" idx="1"/>
          </p:nvPr>
        </p:nvSpPr>
        <p:spPr>
          <a:xfrm>
            <a:off x="1329333" y="3422954"/>
            <a:ext cx="6542484" cy="2832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It is really simple… Think of a pizza.  If we cut the pizza into three slices, we get a fairly nice slice of the pie.</a:t>
            </a:r>
          </a:p>
          <a:p>
            <a:endParaRPr lang="en-US" dirty="0">
              <a:latin typeface="Arial" pitchFamily="34" charset="0"/>
              <a:ea typeface="ヒラギノ角ゴ Pro W3"/>
              <a:cs typeface="Arial" pitchFamily="34" charset="0"/>
            </a:endParaRPr>
          </a:p>
        </p:txBody>
      </p:sp>
      <p:sp>
        <p:nvSpPr>
          <p:cNvPr id="4" name="Rectangle 7">
            <a:extLst>
              <a:ext uri="{FF2B5EF4-FFF2-40B4-BE49-F238E27FC236}">
                <a16:creationId xmlns:a16="http://schemas.microsoft.com/office/drawing/2014/main" id="{C5EB4284-7F5F-41DF-8297-BD247B3CC78F}"/>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49</a:t>
            </a:fld>
            <a:endParaRPr lang="en-US" dirty="0"/>
          </a:p>
        </p:txBody>
      </p:sp>
    </p:spTree>
    <p:extLst>
      <p:ext uri="{BB962C8B-B14F-4D97-AF65-F5344CB8AC3E}">
        <p14:creationId xmlns:p14="http://schemas.microsoft.com/office/powerpoint/2010/main" val="334660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Sometimes you may hear Preferred Procedure referred to as “The Business Model”, but in any case it is based on a simplified version of the company’s Income Statement.</a:t>
            </a:r>
          </a:p>
        </p:txBody>
      </p:sp>
      <p:sp>
        <p:nvSpPr>
          <p:cNvPr id="6" name="Rectangle 7">
            <a:extLst>
              <a:ext uri="{FF2B5EF4-FFF2-40B4-BE49-F238E27FC236}">
                <a16:creationId xmlns:a16="http://schemas.microsoft.com/office/drawing/2014/main" id="{B9F2FF32-5E74-4A62-BB4E-175EB143837F}"/>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5</a:t>
            </a:fld>
            <a:endParaRPr lang="en-US" dirty="0"/>
          </a:p>
        </p:txBody>
      </p:sp>
    </p:spTree>
    <p:extLst>
      <p:ext uri="{BB962C8B-B14F-4D97-AF65-F5344CB8AC3E}">
        <p14:creationId xmlns:p14="http://schemas.microsoft.com/office/powerpoint/2010/main" val="2521910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2830513" y="530225"/>
            <a:ext cx="3543300" cy="2657475"/>
          </a:xfrm>
          <a:ln/>
        </p:spPr>
      </p:sp>
      <p:sp>
        <p:nvSpPr>
          <p:cNvPr id="114691" name="Rectangle 3"/>
          <p:cNvSpPr>
            <a:spLocks noGrp="1" noChangeArrowheads="1"/>
          </p:cNvSpPr>
          <p:nvPr>
            <p:ph type="body" idx="1"/>
          </p:nvPr>
        </p:nvSpPr>
        <p:spPr>
          <a:xfrm>
            <a:off x="1329333" y="3422954"/>
            <a:ext cx="6542484" cy="2832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If we potentially have to feed 5 more people and we order one pizza, what happens to our slice of pizza when we cut the pie into 8 pieces?</a:t>
            </a:r>
          </a:p>
          <a:p>
            <a:endParaRPr lang="en-US" dirty="0">
              <a:latin typeface="Arial" pitchFamily="34" charset="0"/>
              <a:ea typeface="ヒラギノ角ゴ Pro W3"/>
              <a:cs typeface="Arial" pitchFamily="34" charset="0"/>
            </a:endParaRPr>
          </a:p>
        </p:txBody>
      </p:sp>
      <p:sp>
        <p:nvSpPr>
          <p:cNvPr id="4" name="Rectangle 7">
            <a:extLst>
              <a:ext uri="{FF2B5EF4-FFF2-40B4-BE49-F238E27FC236}">
                <a16:creationId xmlns:a16="http://schemas.microsoft.com/office/drawing/2014/main" id="{97841622-D051-4E8E-93EA-9B45E38D063D}"/>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50</a:t>
            </a:fld>
            <a:endParaRPr lang="en-US" dirty="0"/>
          </a:p>
        </p:txBody>
      </p:sp>
    </p:spTree>
    <p:extLst>
      <p:ext uri="{BB962C8B-B14F-4D97-AF65-F5344CB8AC3E}">
        <p14:creationId xmlns:p14="http://schemas.microsoft.com/office/powerpoint/2010/main" val="3780158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2830513" y="530225"/>
            <a:ext cx="3543300" cy="2657475"/>
          </a:xfrm>
          <a:ln/>
        </p:spPr>
      </p:sp>
      <p:sp>
        <p:nvSpPr>
          <p:cNvPr id="115715" name="Rectangle 3"/>
          <p:cNvSpPr>
            <a:spLocks noGrp="1" noChangeArrowheads="1"/>
          </p:cNvSpPr>
          <p:nvPr>
            <p:ph type="body" idx="1"/>
          </p:nvPr>
        </p:nvSpPr>
        <p:spPr>
          <a:xfrm>
            <a:off x="1295400" y="3429001"/>
            <a:ext cx="6542484" cy="2832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It is really simple, we care about our earnings being diluted because that will make the earnings on our slice of the company smaller.  We are dividing the companies earnings into more pieces or shares.</a:t>
            </a:r>
          </a:p>
          <a:p>
            <a:endParaRPr lang="en-US" dirty="0">
              <a:latin typeface="Arial" pitchFamily="34" charset="0"/>
              <a:ea typeface="ヒラギノ角ゴ Pro W3"/>
              <a:cs typeface="Arial" pitchFamily="34" charset="0"/>
            </a:endParaRPr>
          </a:p>
        </p:txBody>
      </p:sp>
      <p:sp>
        <p:nvSpPr>
          <p:cNvPr id="4" name="Rectangle 7">
            <a:extLst>
              <a:ext uri="{FF2B5EF4-FFF2-40B4-BE49-F238E27FC236}">
                <a16:creationId xmlns:a16="http://schemas.microsoft.com/office/drawing/2014/main" id="{D35B115B-2019-496A-B6FF-0C85949A9C77}"/>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51</a:t>
            </a:fld>
            <a:endParaRPr lang="en-US" dirty="0"/>
          </a:p>
        </p:txBody>
      </p:sp>
    </p:spTree>
    <p:extLst>
      <p:ext uri="{BB962C8B-B14F-4D97-AF65-F5344CB8AC3E}">
        <p14:creationId xmlns:p14="http://schemas.microsoft.com/office/powerpoint/2010/main" val="644826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2830513" y="530225"/>
            <a:ext cx="3543300" cy="2657475"/>
          </a:xfrm>
          <a:ln/>
        </p:spPr>
      </p:sp>
      <p:sp>
        <p:nvSpPr>
          <p:cNvPr id="116739" name="Rectangle 3"/>
          <p:cNvSpPr>
            <a:spLocks noGrp="1" noChangeArrowheads="1"/>
          </p:cNvSpPr>
          <p:nvPr>
            <p:ph type="body" idx="1"/>
          </p:nvPr>
        </p:nvSpPr>
        <p:spPr>
          <a:xfrm>
            <a:off x="1329333" y="3422954"/>
            <a:ext cx="6542484" cy="2832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So which do we use?</a:t>
            </a:r>
          </a:p>
          <a:p>
            <a:br>
              <a:rPr lang="en-US" dirty="0">
                <a:latin typeface="+mj-lt"/>
              </a:rPr>
            </a:br>
            <a:r>
              <a:rPr lang="en-US" dirty="0">
                <a:latin typeface="+mj-lt"/>
              </a:rPr>
              <a:t>We use Diluted Shares Outstanding.  It is the most conservative and assumes that the pie is cut into more pieces, meaning that our earnings growth is smaller.  We would rather expect slower growth and be surprised that it exceeded our expectations than expect faster growth and get an unpleasant surprise.</a:t>
            </a:r>
          </a:p>
          <a:p>
            <a:endParaRPr lang="en-US" dirty="0">
              <a:latin typeface="+mj-lt"/>
            </a:endParaRPr>
          </a:p>
          <a:p>
            <a:r>
              <a:rPr lang="en-US" dirty="0">
                <a:latin typeface="+mj-lt"/>
                <a:ea typeface="ヒラギノ角ゴ Pro W3"/>
              </a:rPr>
              <a:t>Because I am anal-retentive, for the sake of completeness, I want to make one more point about this. Diluted Shares only includes items that would make sense to convert based on prices at the end of the period.</a:t>
            </a:r>
          </a:p>
          <a:p>
            <a:endParaRPr lang="en-US" dirty="0">
              <a:latin typeface="+mj-lt"/>
              <a:ea typeface="ヒラギノ角ゴ Pro W3"/>
            </a:endParaRPr>
          </a:p>
          <a:p>
            <a:r>
              <a:rPr lang="en-US" dirty="0">
                <a:latin typeface="+mj-lt"/>
                <a:ea typeface="ヒラギノ角ゴ Pro W3"/>
              </a:rPr>
              <a:t>For example, if someone has the right to buy shares at $50 a share, but the stock price is only $40 a share, no one would use that right and buy shares at $50 a share.  They would just go to the market and buy them for $40 a share.  In that case, the shares where there is the right to buy them at $50 wouldn’t be counted, because it wouldn’t make sense to take advantage of that right and convert those rights into more shares at the period end price.</a:t>
            </a:r>
          </a:p>
          <a:p>
            <a:endParaRPr lang="en-US" b="1" dirty="0">
              <a:latin typeface="Arial" pitchFamily="34" charset="0"/>
              <a:ea typeface="ヒラギノ角ゴ Pro W3"/>
              <a:cs typeface="Arial" pitchFamily="34" charset="0"/>
            </a:endParaRPr>
          </a:p>
        </p:txBody>
      </p:sp>
      <p:sp>
        <p:nvSpPr>
          <p:cNvPr id="4" name="Rectangle 7">
            <a:extLst>
              <a:ext uri="{FF2B5EF4-FFF2-40B4-BE49-F238E27FC236}">
                <a16:creationId xmlns:a16="http://schemas.microsoft.com/office/drawing/2014/main" id="{9CD0E61A-09F5-458F-A78E-7B37D20B0FEC}"/>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52</a:t>
            </a:fld>
            <a:endParaRPr lang="en-US" dirty="0"/>
          </a:p>
        </p:txBody>
      </p:sp>
    </p:spTree>
    <p:extLst>
      <p:ext uri="{BB962C8B-B14F-4D97-AF65-F5344CB8AC3E}">
        <p14:creationId xmlns:p14="http://schemas.microsoft.com/office/powerpoint/2010/main" val="2750689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Seeded Question: On the slide where you showed </a:t>
            </a:r>
            <a:r>
              <a:rPr lang="en-US" altLang="en-US" b="1" dirty="0">
                <a:solidFill>
                  <a:srgbClr val="9A7500"/>
                </a:solidFill>
                <a:latin typeface="+mj-lt"/>
              </a:rPr>
              <a:t>Net Income </a:t>
            </a:r>
            <a:r>
              <a:rPr lang="en-US" dirty="0">
                <a:latin typeface="+mj-lt"/>
              </a:rPr>
              <a:t>divided by shares outstanding, which </a:t>
            </a:r>
            <a:r>
              <a:rPr lang="en-US" altLang="en-US" b="1" dirty="0">
                <a:solidFill>
                  <a:srgbClr val="9A7500"/>
                </a:solidFill>
                <a:latin typeface="+mj-lt"/>
              </a:rPr>
              <a:t>Net Income</a:t>
            </a:r>
            <a:r>
              <a:rPr lang="en-US" dirty="0">
                <a:latin typeface="+mj-lt"/>
              </a:rPr>
              <a:t> did you use?</a:t>
            </a:r>
          </a:p>
          <a:p>
            <a:endParaRPr lang="en-US" dirty="0">
              <a:latin typeface="+mj-lt"/>
            </a:endParaRPr>
          </a:p>
          <a:p>
            <a:r>
              <a:rPr lang="en-US" dirty="0">
                <a:latin typeface="+mj-lt"/>
              </a:rPr>
              <a:t>Answer: As shareholders, our </a:t>
            </a:r>
            <a:r>
              <a:rPr lang="en-US" altLang="en-US" b="1" dirty="0">
                <a:solidFill>
                  <a:srgbClr val="0000FF"/>
                </a:solidFill>
                <a:latin typeface="+mj-lt"/>
              </a:rPr>
              <a:t>Earnings Per Share</a:t>
            </a:r>
            <a:r>
              <a:rPr lang="en-US" dirty="0">
                <a:latin typeface="+mj-lt"/>
              </a:rPr>
              <a:t> is based on the earnings that belong to us.  That is why we used the </a:t>
            </a:r>
            <a:r>
              <a:rPr lang="en-US" altLang="en-US" b="1" dirty="0">
                <a:solidFill>
                  <a:srgbClr val="9A7500"/>
                </a:solidFill>
                <a:latin typeface="+mj-lt"/>
              </a:rPr>
              <a:t>Net Income </a:t>
            </a:r>
            <a:r>
              <a:rPr lang="en-US" dirty="0">
                <a:latin typeface="+mj-lt"/>
              </a:rPr>
              <a:t>attributable to GMCR, which is after subtracting out the “</a:t>
            </a:r>
            <a:r>
              <a:rPr lang="en-US" altLang="en-US" b="1" dirty="0">
                <a:solidFill>
                  <a:srgbClr val="9A7500"/>
                </a:solidFill>
                <a:latin typeface="+mj-lt"/>
              </a:rPr>
              <a:t>Net Income </a:t>
            </a:r>
            <a:r>
              <a:rPr lang="en-US" dirty="0">
                <a:latin typeface="+mj-lt"/>
              </a:rPr>
              <a:t>attributable to noncontrolling interests”.  </a:t>
            </a:r>
          </a:p>
          <a:p>
            <a:endParaRPr lang="en-US" dirty="0">
              <a:latin typeface="+mj-lt"/>
            </a:endParaRPr>
          </a:p>
          <a:p>
            <a:r>
              <a:rPr lang="en-US" dirty="0">
                <a:latin typeface="+mj-lt"/>
              </a:rPr>
              <a:t>As a side point, if you actually do the math, the </a:t>
            </a:r>
            <a:r>
              <a:rPr lang="en-US" altLang="en-US" b="1" dirty="0">
                <a:solidFill>
                  <a:srgbClr val="0000FF"/>
                </a:solidFill>
                <a:latin typeface="+mj-lt"/>
              </a:rPr>
              <a:t>Earnings Per Share</a:t>
            </a:r>
            <a:r>
              <a:rPr lang="en-US" dirty="0">
                <a:latin typeface="+mj-lt"/>
              </a:rPr>
              <a:t> amount is rounded, the calculation doesn’t work out to the penny.  The </a:t>
            </a:r>
            <a:r>
              <a:rPr lang="en-US" altLang="en-US" b="1" dirty="0">
                <a:solidFill>
                  <a:srgbClr val="9A7500"/>
                </a:solidFill>
                <a:latin typeface="+mj-lt"/>
              </a:rPr>
              <a:t>Net Income </a:t>
            </a:r>
            <a:r>
              <a:rPr lang="en-US" dirty="0">
                <a:latin typeface="+mj-lt"/>
              </a:rPr>
              <a:t>attributable to GMCR of $199,501 divided by the number of diluted shares 152,142,434 works out to $1.3112778…. Per share.  </a:t>
            </a:r>
          </a:p>
          <a:p>
            <a:endParaRPr lang="en-US" dirty="0">
              <a:latin typeface="+mj-lt"/>
            </a:endParaRPr>
          </a:p>
          <a:p>
            <a:r>
              <a:rPr lang="en-US" dirty="0">
                <a:latin typeface="+mj-lt"/>
              </a:rPr>
              <a:t>And one other side note, for presentation purposes the numbers are presented in thousands.  For example, the $199,501(one hundred ninety-nine thousand, five hundred one) </a:t>
            </a:r>
            <a:r>
              <a:rPr lang="en-US" altLang="en-US" b="1" dirty="0">
                <a:solidFill>
                  <a:srgbClr val="9A7500"/>
                </a:solidFill>
                <a:latin typeface="+mj-lt"/>
              </a:rPr>
              <a:t>Net Income </a:t>
            </a:r>
            <a:r>
              <a:rPr lang="en-US" dirty="0">
                <a:latin typeface="+mj-lt"/>
              </a:rPr>
              <a:t>is really $199,501,XXX, (one hundred ninety-nine million, five hundred and one thousand, plus some change.</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53</a:t>
            </a:fld>
            <a:endParaRPr lang="en-US" dirty="0"/>
          </a:p>
        </p:txBody>
      </p:sp>
    </p:spTree>
    <p:extLst>
      <p:ext uri="{BB962C8B-B14F-4D97-AF65-F5344CB8AC3E}">
        <p14:creationId xmlns:p14="http://schemas.microsoft.com/office/powerpoint/2010/main" val="2864735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So, we have been through a lot of information?  Where do we go from here?</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54</a:t>
            </a:fld>
            <a:endParaRPr lang="en-US" dirty="0"/>
          </a:p>
        </p:txBody>
      </p:sp>
    </p:spTree>
    <p:extLst>
      <p:ext uri="{BB962C8B-B14F-4D97-AF65-F5344CB8AC3E}">
        <p14:creationId xmlns:p14="http://schemas.microsoft.com/office/powerpoint/2010/main" val="1015649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807FE1-5421-45D2-8BAC-B052166BFDA2}" type="slidenum">
              <a:rPr lang="en-US"/>
              <a:pPr>
                <a:defRPr/>
              </a:pPr>
              <a:t>55</a:t>
            </a:fld>
            <a:endParaRPr lang="en-US" dirty="0"/>
          </a:p>
        </p:txBody>
      </p:sp>
      <p:sp>
        <p:nvSpPr>
          <p:cNvPr id="121859" name="Rectangle 2"/>
          <p:cNvSpPr>
            <a:spLocks noGrp="1" noRot="1" noChangeAspect="1" noChangeArrowheads="1" noTextEdit="1"/>
          </p:cNvSpPr>
          <p:nvPr>
            <p:ph type="sldImg"/>
          </p:nvPr>
        </p:nvSpPr>
        <p:spPr>
          <a:xfrm>
            <a:off x="3352800" y="228600"/>
            <a:ext cx="2895600" cy="2171700"/>
          </a:xfrm>
          <a:ln/>
        </p:spPr>
      </p:sp>
      <p:sp>
        <p:nvSpPr>
          <p:cNvPr id="121860" name="Rectangle 3"/>
          <p:cNvSpPr>
            <a:spLocks noGrp="1" noChangeArrowheads="1"/>
          </p:cNvSpPr>
          <p:nvPr>
            <p:ph type="body" idx="1"/>
          </p:nvPr>
        </p:nvSpPr>
        <p:spPr>
          <a:xfrm>
            <a:off x="609600" y="2400301"/>
            <a:ext cx="8686800" cy="4486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The beauty of the Visual Analysis section of the SSG is that it tells us where we should focus.  We can very simply see what is changing.  </a:t>
            </a:r>
          </a:p>
          <a:p>
            <a:endParaRPr lang="en-US" dirty="0">
              <a:latin typeface="+mj-lt"/>
              <a:ea typeface="ヒラギノ角ゴ Pro W3"/>
            </a:endParaRPr>
          </a:p>
          <a:p>
            <a:r>
              <a:rPr lang="en-US" dirty="0">
                <a:latin typeface="+mj-lt"/>
                <a:ea typeface="ヒラギノ角ゴ Pro W3"/>
              </a:rPr>
              <a:t>If the space in between the lines is getting smaller, whatever we know is in there, whether it is expenses, taxes, or shares, has gotten smaller.  We also know that if it has gotten smaller, it has pulled up, or given a lift to the line immediately below it, and all the lines below that.  That helped our </a:t>
            </a:r>
            <a:r>
              <a:rPr lang="en-US" altLang="en-US" b="1" dirty="0">
                <a:solidFill>
                  <a:srgbClr val="0000FF"/>
                </a:solidFill>
                <a:latin typeface="+mj-lt"/>
              </a:rPr>
              <a:t>Earnings Per Share</a:t>
            </a:r>
            <a:r>
              <a:rPr lang="en-US" dirty="0">
                <a:latin typeface="+mj-lt"/>
              </a:rPr>
              <a:t> </a:t>
            </a:r>
            <a:r>
              <a:rPr lang="en-US" dirty="0">
                <a:latin typeface="+mj-lt"/>
                <a:ea typeface="ヒラギノ角ゴ Pro W3"/>
              </a:rPr>
              <a:t>grow faster than it would have in the past without the help from the space getting smaller.</a:t>
            </a:r>
          </a:p>
          <a:p>
            <a:endParaRPr lang="en-US" dirty="0">
              <a:latin typeface="+mj-lt"/>
              <a:ea typeface="ヒラギノ角ゴ Pro W3"/>
            </a:endParaRPr>
          </a:p>
          <a:p>
            <a:r>
              <a:rPr lang="en-US" dirty="0">
                <a:latin typeface="+mj-lt"/>
                <a:ea typeface="ヒラギノ角ゴ Pro W3"/>
              </a:rPr>
              <a:t>The opposite is true.  If the space got larger, it pushed all the lines below it down, dragging down our growth, all the way down to </a:t>
            </a:r>
            <a:r>
              <a:rPr lang="en-US" altLang="en-US" b="1" dirty="0">
                <a:solidFill>
                  <a:srgbClr val="0000FF"/>
                </a:solidFill>
                <a:latin typeface="+mj-lt"/>
              </a:rPr>
              <a:t>Earnings Per Share</a:t>
            </a:r>
            <a:r>
              <a:rPr lang="en-US" dirty="0">
                <a:latin typeface="+mj-lt"/>
              </a:rPr>
              <a:t> </a:t>
            </a:r>
            <a:r>
              <a:rPr lang="en-US" dirty="0">
                <a:latin typeface="+mj-lt"/>
                <a:ea typeface="ヒラギノ角ゴ Pro W3"/>
              </a:rPr>
              <a:t>.</a:t>
            </a:r>
          </a:p>
          <a:p>
            <a:endParaRPr lang="en-US" dirty="0">
              <a:latin typeface="+mj-lt"/>
              <a:ea typeface="ヒラギノ角ゴ Pro W3"/>
            </a:endParaRPr>
          </a:p>
          <a:p>
            <a:r>
              <a:rPr lang="en-US" dirty="0">
                <a:latin typeface="+mj-lt"/>
                <a:ea typeface="ヒラギノ角ゴ Pro W3"/>
              </a:rPr>
              <a:t>We can easily spot what has contributed to our </a:t>
            </a:r>
            <a:r>
              <a:rPr lang="en-US" altLang="en-US" b="1" dirty="0">
                <a:solidFill>
                  <a:srgbClr val="0000FF"/>
                </a:solidFill>
                <a:latin typeface="+mj-lt"/>
              </a:rPr>
              <a:t>Earnings Per Share</a:t>
            </a:r>
            <a:r>
              <a:rPr lang="en-US" dirty="0">
                <a:latin typeface="+mj-lt"/>
                <a:ea typeface="ヒラギノ角ゴ Pro W3"/>
              </a:rPr>
              <a:t> growth rate in the past besides the growth in </a:t>
            </a:r>
            <a:r>
              <a:rPr lang="en-US" b="1" dirty="0">
                <a:solidFill>
                  <a:srgbClr val="00CC00"/>
                </a:solidFill>
                <a:latin typeface="+mj-lt"/>
                <a:ea typeface="ヒラギノ角ゴ Pro W3"/>
              </a:rPr>
              <a:t>Sales</a:t>
            </a:r>
            <a:r>
              <a:rPr lang="en-US" dirty="0">
                <a:latin typeface="+mj-lt"/>
                <a:ea typeface="ヒラギノ角ゴ Pro W3"/>
              </a:rPr>
              <a:t>, and then we can decide if it will continue, stabilize or go in the opposite direction.</a:t>
            </a:r>
          </a:p>
          <a:p>
            <a:endParaRPr lang="en-US" dirty="0">
              <a:latin typeface="+mj-lt"/>
              <a:ea typeface="ヒラギノ角ゴ Pro W3"/>
            </a:endParaRPr>
          </a:p>
          <a:p>
            <a:r>
              <a:rPr lang="en-US" dirty="0">
                <a:latin typeface="+mj-lt"/>
                <a:ea typeface="ヒラギノ角ゴ Pro W3"/>
              </a:rPr>
              <a:t>For those who know me well, I am a bit of a radical.  I am not making a recommendation, but I do believe that people who aren’t good with numbers can do a really good stock study  just using the visual analysis graph.   You can see in pictures how </a:t>
            </a:r>
            <a:r>
              <a:rPr lang="en-US" b="1" dirty="0">
                <a:solidFill>
                  <a:srgbClr val="00CC00"/>
                </a:solidFill>
                <a:latin typeface="+mj-lt"/>
                <a:ea typeface="ヒラギノ角ゴ Pro W3"/>
              </a:rPr>
              <a:t>Sales</a:t>
            </a:r>
            <a:r>
              <a:rPr lang="en-US" dirty="0">
                <a:latin typeface="+mj-lt"/>
                <a:ea typeface="ヒラギノ角ゴ Pro W3"/>
              </a:rPr>
              <a:t> has grown, how </a:t>
            </a:r>
            <a:r>
              <a:rPr lang="en-US" altLang="en-US" b="1" dirty="0">
                <a:solidFill>
                  <a:srgbClr val="FF3399"/>
                </a:solidFill>
                <a:latin typeface="+mj-lt"/>
              </a:rPr>
              <a:t>Pre-Tax Profit </a:t>
            </a:r>
            <a:r>
              <a:rPr lang="en-US" dirty="0">
                <a:latin typeface="+mj-lt"/>
                <a:ea typeface="ヒラギノ角ゴ Pro W3"/>
              </a:rPr>
              <a:t>margins have grown, how </a:t>
            </a:r>
            <a:r>
              <a:rPr lang="en-US" altLang="en-US" b="1" dirty="0">
                <a:solidFill>
                  <a:srgbClr val="9A7500"/>
                </a:solidFill>
                <a:latin typeface="+mj-lt"/>
              </a:rPr>
              <a:t>Net Income </a:t>
            </a:r>
            <a:r>
              <a:rPr lang="en-US" dirty="0">
                <a:latin typeface="+mj-lt"/>
                <a:ea typeface="ヒラギノ角ゴ Pro W3"/>
              </a:rPr>
              <a:t>has grown and how </a:t>
            </a:r>
            <a:r>
              <a:rPr lang="en-US" altLang="en-US" b="1" dirty="0">
                <a:solidFill>
                  <a:srgbClr val="0000FF"/>
                </a:solidFill>
                <a:latin typeface="+mj-lt"/>
              </a:rPr>
              <a:t>Earnings Per Share</a:t>
            </a:r>
            <a:r>
              <a:rPr lang="en-US" dirty="0">
                <a:latin typeface="+mj-lt"/>
                <a:ea typeface="ヒラギノ角ゴ Pro W3"/>
              </a:rPr>
              <a:t> has grown.  You can also see whether PE ratios are too high by looking at the graph.  There is a picture of everything we need when we look at visual analysis.</a:t>
            </a:r>
          </a:p>
          <a:p>
            <a:endParaRPr lang="en-US" dirty="0">
              <a:latin typeface="+mj-lt"/>
              <a:ea typeface="ヒラギノ角ゴ Pro W3"/>
            </a:endParaRPr>
          </a:p>
          <a:p>
            <a:r>
              <a:rPr lang="en-US" dirty="0">
                <a:latin typeface="+mj-lt"/>
                <a:ea typeface="ヒラギノ角ゴ Pro W3"/>
              </a:rPr>
              <a:t>Despite what many will tell you, people who are better visually than they are with numbers can still do a pretty good SSG.</a:t>
            </a:r>
          </a:p>
          <a:p>
            <a:endParaRPr lang="en-US" dirty="0">
              <a:latin typeface="+mj-lt"/>
              <a:ea typeface="ヒラギノ角ゴ Pro W3"/>
            </a:endParaRPr>
          </a:p>
          <a:p>
            <a:endParaRPr lang="en-US" dirty="0">
              <a:latin typeface="+mj-lt"/>
              <a:ea typeface="ヒラギノ角ゴ Pro W3"/>
            </a:endParaRPr>
          </a:p>
        </p:txBody>
      </p:sp>
    </p:spTree>
    <p:extLst>
      <p:ext uri="{BB962C8B-B14F-4D97-AF65-F5344CB8AC3E}">
        <p14:creationId xmlns:p14="http://schemas.microsoft.com/office/powerpoint/2010/main" val="3413797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So let us take a quick look at our Preferred Procedure calculation.</a:t>
            </a:r>
          </a:p>
          <a:p>
            <a:endParaRPr lang="en-US" dirty="0">
              <a:latin typeface="+mj-lt"/>
            </a:endParaRPr>
          </a:p>
          <a:p>
            <a:r>
              <a:rPr lang="en-US" dirty="0">
                <a:latin typeface="+mj-lt"/>
              </a:rPr>
              <a:t>We start with our expectation that </a:t>
            </a:r>
            <a:r>
              <a:rPr lang="en-US" b="1" dirty="0">
                <a:solidFill>
                  <a:srgbClr val="00CC00"/>
                </a:solidFill>
                <a:latin typeface="+mj-lt"/>
                <a:ea typeface="ヒラギノ角ゴ Pro W3"/>
              </a:rPr>
              <a:t>Sales</a:t>
            </a:r>
            <a:r>
              <a:rPr lang="en-US" dirty="0">
                <a:latin typeface="+mj-lt"/>
              </a:rPr>
              <a:t> will grow at 10% to reach $104,386.8 in 5 years.</a:t>
            </a:r>
          </a:p>
          <a:p>
            <a:endParaRPr lang="en-US" dirty="0">
              <a:latin typeface="+mj-lt"/>
            </a:endParaRPr>
          </a:p>
          <a:p>
            <a:r>
              <a:rPr lang="en-US" dirty="0">
                <a:latin typeface="+mj-lt"/>
              </a:rPr>
              <a:t> We expect our % </a:t>
            </a:r>
            <a:r>
              <a:rPr lang="en-US" altLang="en-US" b="1" dirty="0">
                <a:solidFill>
                  <a:srgbClr val="FF3399"/>
                </a:solidFill>
                <a:latin typeface="+mj-lt"/>
              </a:rPr>
              <a:t>Pre-Tax Profit </a:t>
            </a:r>
            <a:r>
              <a:rPr lang="en-US" dirty="0">
                <a:latin typeface="+mj-lt"/>
              </a:rPr>
              <a:t>Margin to grow to 11.2% in 5 years, meaning our expenses are expected to be 88.8% of our </a:t>
            </a:r>
            <a:r>
              <a:rPr lang="en-US" b="1" dirty="0">
                <a:solidFill>
                  <a:srgbClr val="00CC00"/>
                </a:solidFill>
                <a:latin typeface="+mj-lt"/>
                <a:ea typeface="ヒラギノ角ゴ Pro W3"/>
              </a:rPr>
              <a:t>Sales</a:t>
            </a:r>
            <a:r>
              <a:rPr lang="en-US" dirty="0">
                <a:latin typeface="+mj-lt"/>
              </a:rPr>
              <a:t> or $92,695.5.</a:t>
            </a:r>
          </a:p>
          <a:p>
            <a:endParaRPr lang="en-US" dirty="0">
              <a:latin typeface="+mj-lt"/>
            </a:endParaRPr>
          </a:p>
          <a:p>
            <a:r>
              <a:rPr lang="en-US" dirty="0">
                <a:latin typeface="+mj-lt"/>
              </a:rPr>
              <a:t>We then take 37% of what is left after we subtract the $92,695.5 of expenses from our $104,386.8 of </a:t>
            </a:r>
            <a:r>
              <a:rPr lang="en-US" b="1" dirty="0">
                <a:solidFill>
                  <a:srgbClr val="00CC00"/>
                </a:solidFill>
                <a:latin typeface="+mj-lt"/>
                <a:ea typeface="ヒラギノ角ゴ Pro W3"/>
              </a:rPr>
              <a:t>Sales</a:t>
            </a:r>
            <a:r>
              <a:rPr lang="en-US" dirty="0">
                <a:latin typeface="+mj-lt"/>
              </a:rPr>
              <a:t>.  When we multiply what is left by 37%, we expect that in 5 years our company will be paying $4,325.8 in taxes.</a:t>
            </a:r>
          </a:p>
          <a:p>
            <a:endParaRPr lang="en-US" dirty="0">
              <a:latin typeface="+mj-lt"/>
            </a:endParaRPr>
          </a:p>
          <a:p>
            <a:r>
              <a:rPr lang="en-US" dirty="0">
                <a:latin typeface="+mj-lt"/>
              </a:rPr>
              <a:t>When we subtract off the taxes, our company’s total earnings or </a:t>
            </a:r>
            <a:r>
              <a:rPr lang="en-US" altLang="en-US" b="1" dirty="0">
                <a:solidFill>
                  <a:srgbClr val="9A7500"/>
                </a:solidFill>
                <a:latin typeface="+mj-lt"/>
              </a:rPr>
              <a:t>Net Income </a:t>
            </a:r>
            <a:r>
              <a:rPr lang="en-US" dirty="0">
                <a:latin typeface="+mj-lt"/>
              </a:rPr>
              <a:t>will be $7,365.5 in 5 years.</a:t>
            </a:r>
          </a:p>
          <a:p>
            <a:endParaRPr lang="en-US" dirty="0">
              <a:latin typeface="+mj-lt"/>
            </a:endParaRPr>
          </a:p>
          <a:p>
            <a:r>
              <a:rPr lang="en-US" dirty="0">
                <a:latin typeface="+mj-lt"/>
              </a:rPr>
              <a:t>And, when we divide that </a:t>
            </a:r>
            <a:r>
              <a:rPr lang="en-US" altLang="en-US" b="1" dirty="0">
                <a:solidFill>
                  <a:srgbClr val="9A7500"/>
                </a:solidFill>
                <a:latin typeface="+mj-lt"/>
              </a:rPr>
              <a:t>Net Income</a:t>
            </a:r>
            <a:r>
              <a:rPr lang="en-US" dirty="0">
                <a:latin typeface="+mj-lt"/>
              </a:rPr>
              <a:t> over the expected 2175 shares, we arrive at our expectation that </a:t>
            </a:r>
            <a:r>
              <a:rPr lang="en-US" altLang="en-US" b="1" dirty="0">
                <a:solidFill>
                  <a:srgbClr val="0000FF"/>
                </a:solidFill>
                <a:latin typeface="+mj-lt"/>
              </a:rPr>
              <a:t>Earnings Per Share</a:t>
            </a:r>
            <a:r>
              <a:rPr lang="en-US" dirty="0">
                <a:latin typeface="+mj-lt"/>
              </a:rPr>
              <a:t> will be $3.39 in 5 years.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56</a:t>
            </a:fld>
            <a:endParaRPr lang="en-US" dirty="0"/>
          </a:p>
        </p:txBody>
      </p:sp>
    </p:spTree>
    <p:extLst>
      <p:ext uri="{BB962C8B-B14F-4D97-AF65-F5344CB8AC3E}">
        <p14:creationId xmlns:p14="http://schemas.microsoft.com/office/powerpoint/2010/main" val="759557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3352800" y="549275"/>
            <a:ext cx="2895600" cy="2171700"/>
          </a:xfrm>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1530">
              <a:defRPr/>
            </a:pPr>
            <a:r>
              <a:rPr lang="en-US" b="0" dirty="0">
                <a:latin typeface="+mj-lt"/>
                <a:ea typeface="ヒラギノ角ゴ Pro W3"/>
              </a:rPr>
              <a:t>When it all comes down</a:t>
            </a:r>
            <a:r>
              <a:rPr lang="en-US" b="0" baseline="0" dirty="0">
                <a:latin typeface="+mj-lt"/>
                <a:ea typeface="ヒラギノ角ゴ Pro W3"/>
              </a:rPr>
              <a:t> to the bottom line, what is it that we are trying to accomplish by using our Stock Selection Guide?</a:t>
            </a:r>
            <a:endParaRPr lang="en-US" b="0"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5BA2322A-9773-45DC-BE8E-09F412BA0A60}" type="slidenum">
              <a:rPr lang="en-US" smtClean="0"/>
              <a:pPr>
                <a:defRPr/>
              </a:pPr>
              <a:t>57</a:t>
            </a:fld>
            <a:endParaRPr lang="en-US" dirty="0"/>
          </a:p>
        </p:txBody>
      </p:sp>
    </p:spTree>
    <p:extLst>
      <p:ext uri="{BB962C8B-B14F-4D97-AF65-F5344CB8AC3E}">
        <p14:creationId xmlns:p14="http://schemas.microsoft.com/office/powerpoint/2010/main" val="10133098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3352800" y="549275"/>
            <a:ext cx="2895600" cy="2171700"/>
          </a:xfrm>
          <a:ln/>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1530">
              <a:defRPr/>
            </a:pPr>
            <a:r>
              <a:rPr lang="en-US" b="0" dirty="0">
                <a:latin typeface="+mj-lt"/>
                <a:ea typeface="ヒラギノ角ゴ Pro W3"/>
              </a:rPr>
              <a:t>What we use the SSG to do is project</a:t>
            </a:r>
            <a:r>
              <a:rPr lang="en-US" b="0" baseline="0" dirty="0">
                <a:latin typeface="+mj-lt"/>
                <a:ea typeface="ヒラギノ角ゴ Pro W3"/>
              </a:rPr>
              <a:t> what our</a:t>
            </a:r>
            <a:r>
              <a:rPr lang="en-US" dirty="0">
                <a:latin typeface="+mj-lt"/>
              </a:rPr>
              <a:t> </a:t>
            </a:r>
            <a:r>
              <a:rPr lang="en-US" b="1" dirty="0">
                <a:solidFill>
                  <a:srgbClr val="00CC00"/>
                </a:solidFill>
                <a:latin typeface="+mj-lt"/>
                <a:ea typeface="ヒラギノ角ゴ Pro W3"/>
              </a:rPr>
              <a:t>Sales</a:t>
            </a:r>
            <a:r>
              <a:rPr lang="en-US" dirty="0">
                <a:latin typeface="+mj-lt"/>
              </a:rPr>
              <a:t> </a:t>
            </a:r>
            <a:r>
              <a:rPr lang="en-US" b="0" baseline="0" dirty="0">
                <a:latin typeface="+mj-lt"/>
                <a:ea typeface="ヒラギノ角ゴ Pro W3"/>
              </a:rPr>
              <a:t>will be and what our </a:t>
            </a:r>
            <a:r>
              <a:rPr lang="en-US" altLang="en-US" b="1" dirty="0">
                <a:solidFill>
                  <a:srgbClr val="0000FF"/>
                </a:solidFill>
                <a:latin typeface="+mj-lt"/>
              </a:rPr>
              <a:t>Earnings Per Share</a:t>
            </a:r>
            <a:r>
              <a:rPr lang="en-US" dirty="0">
                <a:latin typeface="+mj-lt"/>
              </a:rPr>
              <a:t> </a:t>
            </a:r>
            <a:r>
              <a:rPr lang="en-US" b="0" baseline="0" dirty="0">
                <a:latin typeface="+mj-lt"/>
                <a:ea typeface="ヒラギノ角ゴ Pro W3"/>
              </a:rPr>
              <a:t>will be 5 years in the future.  This is the top line and the bottom line of our Income Statement.</a:t>
            </a:r>
            <a:endParaRPr lang="en-US" b="0"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22E813F0-CEC9-4D4A-82B8-2FA0BC35AEAE}" type="slidenum">
              <a:rPr lang="en-US" smtClean="0"/>
              <a:pPr>
                <a:defRPr/>
              </a:pPr>
              <a:t>58</a:t>
            </a:fld>
            <a:endParaRPr lang="en-US" dirty="0"/>
          </a:p>
        </p:txBody>
      </p:sp>
    </p:spTree>
    <p:extLst>
      <p:ext uri="{BB962C8B-B14F-4D97-AF65-F5344CB8AC3E}">
        <p14:creationId xmlns:p14="http://schemas.microsoft.com/office/powerpoint/2010/main" val="1208640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3352800" y="549275"/>
            <a:ext cx="2895600" cy="2171700"/>
          </a:xfrm>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1530">
              <a:defRPr/>
            </a:pPr>
            <a:r>
              <a:rPr lang="en-US" b="0" dirty="0">
                <a:latin typeface="+mj-lt"/>
                <a:ea typeface="ヒラギノ角ゴ Pro W3"/>
              </a:rPr>
              <a:t>We are</a:t>
            </a:r>
            <a:r>
              <a:rPr lang="en-US" b="0" baseline="0" dirty="0">
                <a:latin typeface="+mj-lt"/>
                <a:ea typeface="ヒラギノ角ゴ Pro W3"/>
              </a:rPr>
              <a:t> trying to see what we expect our Income Statement will look like 5 years from now.  That is what we are doing on the Stock Selection Guide.</a:t>
            </a:r>
          </a:p>
          <a:p>
            <a:pPr defTabSz="951530">
              <a:defRPr/>
            </a:pPr>
            <a:endParaRPr lang="en-US" b="0" baseline="0" dirty="0">
              <a:latin typeface="+mj-lt"/>
              <a:ea typeface="ヒラギノ角ゴ Pro W3"/>
            </a:endParaRPr>
          </a:p>
          <a:p>
            <a:pPr defTabSz="951530">
              <a:defRPr/>
            </a:pPr>
            <a:r>
              <a:rPr lang="en-US" b="0" baseline="0" dirty="0">
                <a:latin typeface="+mj-lt"/>
                <a:ea typeface="ヒラギノ角ゴ Pro W3"/>
              </a:rPr>
              <a:t>If we use Preferred Procedure, we can help fine tune what </a:t>
            </a:r>
            <a:r>
              <a:rPr lang="en-US" dirty="0">
                <a:latin typeface="+mj-lt"/>
                <a:ea typeface="ヒラギノ角ゴ Pro W3"/>
              </a:rPr>
              <a:t>we expect that </a:t>
            </a:r>
            <a:r>
              <a:rPr lang="en-US" b="0" baseline="0" dirty="0">
                <a:latin typeface="+mj-lt"/>
                <a:ea typeface="ヒラギノ角ゴ Pro W3"/>
              </a:rPr>
              <a:t>our future Income Statement will look like.</a:t>
            </a:r>
            <a:endParaRPr lang="en-US" b="0" dirty="0">
              <a:latin typeface="+mj-lt"/>
              <a:ea typeface="ヒラギノ角ゴ Pro W3"/>
            </a:endParaRPr>
          </a:p>
          <a:p>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98D96EB7-AA5C-4E30-BE64-93C8DD959235}" type="slidenum">
              <a:rPr lang="en-US" smtClean="0"/>
              <a:pPr>
                <a:defRPr/>
              </a:pPr>
              <a:t>59</a:t>
            </a:fld>
            <a:endParaRPr lang="en-US" dirty="0"/>
          </a:p>
        </p:txBody>
      </p:sp>
    </p:spTree>
    <p:extLst>
      <p:ext uri="{BB962C8B-B14F-4D97-AF65-F5344CB8AC3E}">
        <p14:creationId xmlns:p14="http://schemas.microsoft.com/office/powerpoint/2010/main" val="242386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25C4C3-3C54-4A28-AAFB-5AC5DFEFBB06}" type="slidenum">
              <a:rPr lang="en-US"/>
              <a:pPr>
                <a:defRPr/>
              </a:pPr>
              <a:t>6</a:t>
            </a:fld>
            <a:endParaRPr lang="en-US" dirty="0"/>
          </a:p>
        </p:txBody>
      </p:sp>
      <p:sp>
        <p:nvSpPr>
          <p:cNvPr id="72707" name="Rectangle 2"/>
          <p:cNvSpPr>
            <a:spLocks noGrp="1" noRot="1" noChangeAspect="1" noChangeArrowheads="1" noTextEdit="1"/>
          </p:cNvSpPr>
          <p:nvPr>
            <p:ph type="sldImg"/>
          </p:nvPr>
        </p:nvSpPr>
        <p:spPr>
          <a:xfrm>
            <a:off x="3352800" y="549275"/>
            <a:ext cx="2895600" cy="2171700"/>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are going to start at the beginning, the company’s Income Statement which may also be called “Statement of Earnings” or “Statement of Operations”.</a:t>
            </a:r>
          </a:p>
          <a:p>
            <a:endParaRPr lang="en-US" b="1" dirty="0">
              <a:latin typeface="Arial" pitchFamily="34" charset="0"/>
              <a:ea typeface="ヒラギノ角ゴ Pro W3"/>
            </a:endParaRPr>
          </a:p>
          <a:p>
            <a:endParaRPr lang="en-US" dirty="0">
              <a:latin typeface="Arial" pitchFamily="34" charset="0"/>
              <a:ea typeface="ヒラギノ角ゴ Pro W3"/>
            </a:endParaRPr>
          </a:p>
          <a:p>
            <a:endParaRPr lang="en-US" b="1" dirty="0">
              <a:latin typeface="Arial" pitchFamily="34" charset="0"/>
              <a:ea typeface="ヒラギノ角ゴ Pro W3"/>
            </a:endParaRPr>
          </a:p>
          <a:p>
            <a:endParaRPr lang="en-US" dirty="0">
              <a:latin typeface="Arial" pitchFamily="34" charset="0"/>
              <a:ea typeface="ヒラギノ角ゴ Pro W3"/>
            </a:endParaRPr>
          </a:p>
        </p:txBody>
      </p:sp>
    </p:spTree>
    <p:extLst>
      <p:ext uri="{BB962C8B-B14F-4D97-AF65-F5344CB8AC3E}">
        <p14:creationId xmlns:p14="http://schemas.microsoft.com/office/powerpoint/2010/main" val="37208624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3352800" y="549275"/>
            <a:ext cx="2895600" cy="2171700"/>
          </a:xfrm>
          <a:ln/>
        </p:spPr>
      </p:sp>
      <p:sp>
        <p:nvSpPr>
          <p:cNvPr id="1259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We look at the pictures to tell us how the company has grown its </a:t>
            </a:r>
            <a:r>
              <a:rPr lang="en-US" altLang="en-US" b="1" dirty="0">
                <a:solidFill>
                  <a:srgbClr val="0000FF"/>
                </a:solidFill>
                <a:latin typeface="+mj-lt"/>
              </a:rPr>
              <a:t>Earnings Per Share</a:t>
            </a:r>
            <a:r>
              <a:rPr lang="en-US" dirty="0">
                <a:latin typeface="+mj-lt"/>
                <a:ea typeface="ヒラギノ角ゴ Pro W3"/>
              </a:rPr>
              <a:t> over the past 10 years.</a:t>
            </a:r>
          </a:p>
          <a:p>
            <a:endParaRPr lang="en-US" dirty="0">
              <a:latin typeface="+mj-lt"/>
              <a:ea typeface="ヒラギノ角ゴ Pro W3"/>
            </a:endParaRPr>
          </a:p>
          <a:p>
            <a:r>
              <a:rPr lang="en-US" dirty="0">
                <a:latin typeface="+mj-lt"/>
                <a:ea typeface="ヒラギノ角ゴ Pro W3"/>
              </a:rPr>
              <a:t>Is it all from </a:t>
            </a:r>
            <a:r>
              <a:rPr lang="en-US" b="1" dirty="0">
                <a:solidFill>
                  <a:srgbClr val="00CC00"/>
                </a:solidFill>
                <a:latin typeface="+mj-lt"/>
                <a:ea typeface="ヒラギノ角ゴ Pro W3"/>
              </a:rPr>
              <a:t>Sales</a:t>
            </a:r>
            <a:r>
              <a:rPr lang="en-US" dirty="0">
                <a:latin typeface="+mj-lt"/>
                <a:ea typeface="ヒラギノ角ゴ Pro W3"/>
              </a:rPr>
              <a:t>, or have changes in Expenses, Tax Rates or Shares Outstanding helped or hurt our past growth, and what do we think will happen with those going forward?</a:t>
            </a:r>
          </a:p>
          <a:p>
            <a:endParaRPr lang="en-US" dirty="0">
              <a:latin typeface="+mj-lt"/>
              <a:ea typeface="ヒラギノ角ゴ Pro W3"/>
            </a:endParaRPr>
          </a:p>
          <a:p>
            <a:r>
              <a:rPr lang="en-US" dirty="0">
                <a:latin typeface="+mj-lt"/>
                <a:ea typeface="ヒラギノ角ゴ Pro W3"/>
              </a:rPr>
              <a:t>There they are!  The 7 things we see on the Visual Analysis graph of our SSG.</a:t>
            </a:r>
          </a:p>
        </p:txBody>
      </p:sp>
      <p:sp>
        <p:nvSpPr>
          <p:cNvPr id="4" name="Slide Number Placeholder 3"/>
          <p:cNvSpPr>
            <a:spLocks noGrp="1"/>
          </p:cNvSpPr>
          <p:nvPr>
            <p:ph type="sldNum" sz="quarter" idx="5"/>
          </p:nvPr>
        </p:nvSpPr>
        <p:spPr/>
        <p:txBody>
          <a:bodyPr/>
          <a:lstStyle/>
          <a:p>
            <a:pPr>
              <a:defRPr/>
            </a:pPr>
            <a:fld id="{B185CBD1-6DF7-492F-BF8F-E6BAD29B9048}" type="slidenum">
              <a:rPr lang="en-US" smtClean="0"/>
              <a:pPr>
                <a:defRPr/>
              </a:pPr>
              <a:t>60</a:t>
            </a:fld>
            <a:endParaRPr lang="en-US" dirty="0"/>
          </a:p>
        </p:txBody>
      </p:sp>
    </p:spTree>
    <p:extLst>
      <p:ext uri="{BB962C8B-B14F-4D97-AF65-F5344CB8AC3E}">
        <p14:creationId xmlns:p14="http://schemas.microsoft.com/office/powerpoint/2010/main" val="3147771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Again, here it is, the result of our hard work of looking at pictures, … our expected Income Statement 5 years from now.</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61</a:t>
            </a:fld>
            <a:endParaRPr lang="en-US" dirty="0"/>
          </a:p>
        </p:txBody>
      </p:sp>
    </p:spTree>
    <p:extLst>
      <p:ext uri="{BB962C8B-B14F-4D97-AF65-F5344CB8AC3E}">
        <p14:creationId xmlns:p14="http://schemas.microsoft.com/office/powerpoint/2010/main" val="2060121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I promised we would talk about what to do with Preferred Dividends.</a:t>
            </a:r>
          </a:p>
          <a:p>
            <a:endParaRPr lang="en-US" dirty="0">
              <a:latin typeface="+mj-lt"/>
            </a:endParaRPr>
          </a:p>
          <a:p>
            <a:r>
              <a:rPr lang="en-US" dirty="0">
                <a:latin typeface="+mj-lt"/>
              </a:rPr>
              <a:t>To put it simply, to us as common stock shareholders, the Preferred Dividends are something the company must pay out before we can get our share.  So we simply reduce the </a:t>
            </a:r>
            <a:r>
              <a:rPr lang="en-US" altLang="en-US" b="1" dirty="0">
                <a:solidFill>
                  <a:srgbClr val="9A7500"/>
                </a:solidFill>
                <a:latin typeface="+mj-lt"/>
              </a:rPr>
              <a:t>Net Income </a:t>
            </a:r>
            <a:r>
              <a:rPr lang="en-US" dirty="0">
                <a:latin typeface="+mj-lt"/>
              </a:rPr>
              <a:t>by the Preferred Dividends to get to the amount that belongs to the common shareholders.  We treat it like an expense!</a:t>
            </a:r>
          </a:p>
          <a:p>
            <a:endParaRPr lang="en-US" dirty="0">
              <a:latin typeface="+mj-lt"/>
            </a:endParaRPr>
          </a:p>
          <a:p>
            <a:r>
              <a:rPr lang="en-US" dirty="0">
                <a:latin typeface="+mj-lt"/>
              </a:rPr>
              <a:t>After we subtract that expense, what is left is divided by the number of shares, and that brings us to our Common Shareholders’ </a:t>
            </a:r>
            <a:r>
              <a:rPr lang="en-US" altLang="en-US" b="1" dirty="0">
                <a:solidFill>
                  <a:srgbClr val="0000FF"/>
                </a:solidFill>
                <a:latin typeface="+mj-lt"/>
              </a:rPr>
              <a:t>Earnings Per Share</a:t>
            </a:r>
            <a:r>
              <a:rPr lang="en-US" dirty="0">
                <a:latin typeface="+mj-lt"/>
                <a:ea typeface="ヒラギノ角ゴ Pro W3"/>
              </a:rPr>
              <a:t> </a:t>
            </a:r>
            <a:r>
              <a:rPr lang="en-US" dirty="0">
                <a:latin typeface="+mj-lt"/>
              </a:rPr>
              <a: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62</a:t>
            </a:fld>
            <a:endParaRPr lang="en-US" dirty="0"/>
          </a:p>
        </p:txBody>
      </p:sp>
    </p:spTree>
    <p:extLst>
      <p:ext uri="{BB962C8B-B14F-4D97-AF65-F5344CB8AC3E}">
        <p14:creationId xmlns:p14="http://schemas.microsoft.com/office/powerpoint/2010/main" val="30492909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ea typeface="ヒラギノ角ゴ Pro W3"/>
              </a:rPr>
              <a:t>I don’t want to forget at the end.  Wherever you heard about this “What They Don’t Teach at BINC” series of classes, keep watching there.  There is a possibility that in the fall we will continue the series.  I am not making promises.  </a:t>
            </a:r>
          </a:p>
          <a:p>
            <a:endParaRPr lang="en-US" dirty="0">
              <a:latin typeface="+mj-lt"/>
              <a:ea typeface="ヒラギノ角ゴ Pro W3"/>
            </a:endParaRPr>
          </a:p>
          <a:p>
            <a:r>
              <a:rPr lang="en-US" dirty="0">
                <a:latin typeface="+mj-lt"/>
                <a:ea typeface="ヒラギノ角ゴ Pro W3"/>
              </a:rPr>
              <a:t>One thing I am looking at is a 2-part class reviewing what we did tonight and then doing an actual case study.</a:t>
            </a:r>
          </a:p>
          <a:p>
            <a:endParaRPr lang="en-US" dirty="0">
              <a:latin typeface="+mj-lt"/>
              <a:ea typeface="ヒラギノ角ゴ Pro W3"/>
            </a:endParaRPr>
          </a:p>
          <a:p>
            <a:r>
              <a:rPr lang="en-US" dirty="0">
                <a:latin typeface="+mj-lt"/>
                <a:ea typeface="ヒラギノ角ゴ Pro W3"/>
              </a:rPr>
              <a:t>Tonight we have talked about what Preferred Procedure is, and how the Income Statement, the SSG and our calculation of Preferred Procedure are intertwined.</a:t>
            </a:r>
          </a:p>
          <a:p>
            <a:endParaRPr lang="en-US" dirty="0">
              <a:latin typeface="+mj-lt"/>
              <a:ea typeface="ヒラギノ角ゴ Pro W3"/>
            </a:endParaRPr>
          </a:p>
          <a:p>
            <a:r>
              <a:rPr lang="en-US" dirty="0">
                <a:latin typeface="+mj-lt"/>
                <a:ea typeface="ヒラギノ角ゴ Pro W3"/>
              </a:rPr>
              <a:t>We have also talked about why we use Preferred Procedure, and we finished up with a quick discussion of Preferred Dividends.</a:t>
            </a:r>
          </a:p>
          <a:p>
            <a:endParaRPr lang="en-US" dirty="0">
              <a:latin typeface="+mj-lt"/>
            </a:endParaRP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63</a:t>
            </a:fld>
            <a:endParaRPr lang="en-US" dirty="0"/>
          </a:p>
        </p:txBody>
      </p:sp>
    </p:spTree>
    <p:extLst>
      <p:ext uri="{BB962C8B-B14F-4D97-AF65-F5344CB8AC3E}">
        <p14:creationId xmlns:p14="http://schemas.microsoft.com/office/powerpoint/2010/main" val="1873354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68997B-D701-4292-9391-B347C4AD9DCF}" type="slidenum">
              <a:rPr lang="en-US"/>
              <a:pPr>
                <a:defRPr/>
              </a:pPr>
              <a:t>64</a:t>
            </a:fld>
            <a:endParaRPr lang="en-US" dirty="0"/>
          </a:p>
        </p:txBody>
      </p:sp>
      <p:sp>
        <p:nvSpPr>
          <p:cNvPr id="129027" name="Rectangle 2"/>
          <p:cNvSpPr>
            <a:spLocks noGrp="1" noRot="1" noChangeAspect="1" noChangeArrowheads="1" noTextEdit="1"/>
          </p:cNvSpPr>
          <p:nvPr>
            <p:ph type="sldImg"/>
          </p:nvPr>
        </p:nvSpPr>
        <p:spPr>
          <a:xfrm>
            <a:off x="3352800" y="549275"/>
            <a:ext cx="2895600" cy="2171700"/>
          </a:xfrm>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A lot of people at BetterInvesting pay it forward.  They share what they know.  </a:t>
            </a:r>
          </a:p>
          <a:p>
            <a:endParaRPr lang="en-US" dirty="0">
              <a:latin typeface="+mj-lt"/>
              <a:ea typeface="ヒラギノ角ゴ Pro W3"/>
            </a:endParaRPr>
          </a:p>
          <a:p>
            <a:r>
              <a:rPr lang="en-US" dirty="0">
                <a:latin typeface="+mj-lt"/>
                <a:ea typeface="ヒラギノ角ゴ Pro W3"/>
              </a:rPr>
              <a:t>There are people who taught me, there are people who taught some of this material with me, and there are some people who put together pieces of this material for other classes we worked on together.  Without them, this class wouldn’t exist.</a:t>
            </a:r>
          </a:p>
          <a:p>
            <a:endParaRPr lang="en-US" dirty="0">
              <a:latin typeface="+mj-lt"/>
              <a:ea typeface="ヒラギノ角ゴ Pro W3"/>
            </a:endParaRPr>
          </a:p>
          <a:p>
            <a:r>
              <a:rPr lang="en-US" dirty="0">
                <a:latin typeface="+mj-lt"/>
                <a:ea typeface="ヒラギノ角ゴ Pro W3"/>
              </a:rPr>
              <a:t>I want to particularly mention and thank Ron </a:t>
            </a:r>
            <a:r>
              <a:rPr lang="en-US" dirty="0" err="1">
                <a:latin typeface="+mj-lt"/>
                <a:ea typeface="ヒラギノ角ゴ Pro W3"/>
              </a:rPr>
              <a:t>Bruyn</a:t>
            </a:r>
            <a:r>
              <a:rPr lang="en-US" dirty="0">
                <a:latin typeface="+mj-lt"/>
                <a:ea typeface="ヒラギノ角ゴ Pro W3"/>
              </a:rPr>
              <a:t> who brainstormed with me when we came up with the idea of the first financial statement track that was ever taught at BINC, and who helped me develop that 7 class series.</a:t>
            </a:r>
          </a:p>
          <a:p>
            <a:endParaRPr lang="en-US" dirty="0">
              <a:latin typeface="+mj-lt"/>
              <a:ea typeface="ヒラギノ角ゴ Pro W3"/>
            </a:endParaRPr>
          </a:p>
          <a:p>
            <a:r>
              <a:rPr lang="en-US" dirty="0">
                <a:latin typeface="+mj-lt"/>
                <a:ea typeface="ヒラギノ角ゴ Pro W3"/>
              </a:rPr>
              <a:t>I also want to mention and remember, the late Joe Smith, who built the original Preferred Procedure class for that Financial Statement series, but more than that, Joe was the epitome of the BetterInvesting volunteer.</a:t>
            </a:r>
          </a:p>
          <a:p>
            <a:endParaRPr lang="en-US" dirty="0">
              <a:latin typeface="+mj-lt"/>
              <a:ea typeface="ヒラギノ角ゴ Pro W3"/>
            </a:endParaRPr>
          </a:p>
          <a:p>
            <a:r>
              <a:rPr lang="en-US" dirty="0">
                <a:latin typeface="+mj-lt"/>
                <a:ea typeface="ヒラギノ角ゴ Pro W3"/>
              </a:rPr>
              <a:t>Joe was a big believer in Paying it Forward, he was a great teacher and more than that, any time I ever asked him anything, including to go somewhere to teach in an event I was involved in, Joe never said no.  I really miss Joe.</a:t>
            </a:r>
          </a:p>
        </p:txBody>
      </p:sp>
    </p:spTree>
    <p:extLst>
      <p:ext uri="{BB962C8B-B14F-4D97-AF65-F5344CB8AC3E}">
        <p14:creationId xmlns:p14="http://schemas.microsoft.com/office/powerpoint/2010/main" val="4224875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2983B44F-A966-4BDA-BC56-7B87712749D0}" type="slidenum">
              <a:rPr lang="en-US"/>
              <a:pPr>
                <a:defRPr/>
              </a:pPr>
              <a:t>65</a:t>
            </a:fld>
            <a:endParaRPr lang="en-US" dirty="0"/>
          </a:p>
        </p:txBody>
      </p:sp>
      <p:sp>
        <p:nvSpPr>
          <p:cNvPr id="176130" name="Rectangle 2"/>
          <p:cNvSpPr>
            <a:spLocks noGrp="1" noRot="1" noChangeAspect="1" noChangeArrowheads="1" noTextEdit="1"/>
          </p:cNvSpPr>
          <p:nvPr>
            <p:ph type="sldImg"/>
          </p:nvPr>
        </p:nvSpPr>
        <p:spPr>
          <a:xfrm>
            <a:off x="3352800" y="549275"/>
            <a:ext cx="2895600" cy="2171700"/>
          </a:xfrm>
          <a:ln/>
        </p:spPr>
      </p:sp>
      <p:sp>
        <p:nvSpPr>
          <p:cNvPr id="176131" name="Rectangle 3"/>
          <p:cNvSpPr>
            <a:spLocks noGrp="1" noChangeArrowheads="1"/>
          </p:cNvSpPr>
          <p:nvPr>
            <p:ph type="body" idx="1"/>
          </p:nvPr>
        </p:nvSpPr>
        <p:spPr>
          <a:xfrm>
            <a:off x="960539" y="3474963"/>
            <a:ext cx="768012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And on that note, when I ran BINC in 2006 in Columbus, I put a slide very similar to this in every presentation that was taught at the event.</a:t>
            </a:r>
          </a:p>
          <a:p>
            <a:r>
              <a:rPr lang="en-US" dirty="0">
                <a:latin typeface="+mj-lt"/>
              </a:rPr>
              <a:t> </a:t>
            </a:r>
          </a:p>
          <a:p>
            <a:r>
              <a:rPr lang="en-US" dirty="0">
                <a:latin typeface="+mj-lt"/>
              </a:rPr>
              <a:t>BetterInvesting has been good to me. I have learned a lot and I am in a much better financial position than I would be if I had not found BetterInvesting.</a:t>
            </a:r>
          </a:p>
          <a:p>
            <a:endParaRPr lang="en-US" dirty="0">
              <a:latin typeface="+mj-lt"/>
            </a:endParaRPr>
          </a:p>
          <a:p>
            <a:r>
              <a:rPr lang="en-US" dirty="0">
                <a:latin typeface="+mj-lt"/>
              </a:rPr>
              <a:t>If it has made a difference in your life, pick up some materials and share BetterInvesting with your loved ones, family, friends and anyone else who wants a better future.</a:t>
            </a:r>
          </a:p>
          <a:p>
            <a:endParaRPr lang="en-US" dirty="0">
              <a:latin typeface="+mj-lt"/>
            </a:endParaRPr>
          </a:p>
          <a:p>
            <a:r>
              <a:rPr lang="en-US" dirty="0">
                <a:latin typeface="+mj-lt"/>
              </a:rPr>
              <a:t>The nice thing about investing is that everyone can do well.  If someone else does well, it doesn’t diminish my ability to do well.  There is plenty for everyone.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008A49ED-F2CB-4D00-9D8F-BD4E16D83A3B}" type="slidenum">
              <a:rPr lang="en-US"/>
              <a:pPr>
                <a:defRPr/>
              </a:pPr>
              <a:t>66</a:t>
            </a:fld>
            <a:endParaRPr lang="en-US" dirty="0"/>
          </a:p>
        </p:txBody>
      </p:sp>
      <p:sp>
        <p:nvSpPr>
          <p:cNvPr id="178178" name="Rectangle 2"/>
          <p:cNvSpPr>
            <a:spLocks noGrp="1" noRot="1" noChangeAspect="1" noChangeArrowheads="1" noTextEdit="1"/>
          </p:cNvSpPr>
          <p:nvPr>
            <p:ph type="sldImg"/>
          </p:nvPr>
        </p:nvSpPr>
        <p:spPr>
          <a:xfrm>
            <a:off x="3352800" y="549275"/>
            <a:ext cx="2895600" cy="2171700"/>
          </a:xfrm>
          <a:ln/>
        </p:spPr>
      </p:sp>
      <p:sp>
        <p:nvSpPr>
          <p:cNvPr id="178179" name="Rectangle 3"/>
          <p:cNvSpPr>
            <a:spLocks noGrp="1" noChangeArrowheads="1"/>
          </p:cNvSpPr>
          <p:nvPr>
            <p:ph type="body" idx="1"/>
          </p:nvPr>
        </p:nvSpPr>
        <p:spPr>
          <a:xfrm>
            <a:off x="960539" y="3474963"/>
            <a:ext cx="768012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With that, if you want to reach me, or have questions, my email address is up on the screen.</a:t>
            </a:r>
          </a:p>
          <a:p>
            <a:endParaRPr lang="en-US" dirty="0">
              <a:latin typeface="+mj-lt"/>
            </a:endParaRPr>
          </a:p>
          <a:p>
            <a:r>
              <a:rPr lang="en-US" dirty="0">
                <a:latin typeface="+mj-lt"/>
              </a:rPr>
              <a:t>If you do email me, please put “preferred procedure” in the subject so that I know where I know </a:t>
            </a:r>
            <a:r>
              <a:rPr lang="en-US">
                <a:latin typeface="+mj-lt"/>
              </a:rPr>
              <a:t>you from.</a:t>
            </a:r>
            <a:endParaRPr lang="en-US" dirty="0">
              <a:latin typeface="+mj-lt"/>
            </a:endParaRPr>
          </a:p>
          <a:p>
            <a:endParaRPr lang="en-US" dirty="0">
              <a:latin typeface="+mj-lt"/>
            </a:endParaRPr>
          </a:p>
          <a:p>
            <a:r>
              <a:rPr lang="en-US" dirty="0">
                <a:latin typeface="+mj-lt"/>
              </a:rPr>
              <a:t>With that I will turn things back over to Bob to see if there are any more questions and to wrap things up.  Remember to keep a look out in case we run some more sessions in the fall.  Have a great summer.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25C4C3-3C54-4A28-AAFB-5AC5DFEFBB06}" type="slidenum">
              <a:rPr lang="en-US"/>
              <a:pPr>
                <a:defRPr/>
              </a:pPr>
              <a:t>7</a:t>
            </a:fld>
            <a:endParaRPr lang="en-US" dirty="0"/>
          </a:p>
        </p:txBody>
      </p:sp>
      <p:sp>
        <p:nvSpPr>
          <p:cNvPr id="72707" name="Rectangle 2"/>
          <p:cNvSpPr>
            <a:spLocks noGrp="1" noRot="1" noChangeAspect="1" noChangeArrowheads="1" noTextEdit="1"/>
          </p:cNvSpPr>
          <p:nvPr>
            <p:ph type="sldImg"/>
          </p:nvPr>
        </p:nvSpPr>
        <p:spPr>
          <a:xfrm>
            <a:off x="3352800" y="549275"/>
            <a:ext cx="2895600" cy="2171700"/>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What is the Income Statement?  It shows how much the company made, how much it spent, and what is hopefully left as profit.   It gives us one very important perspective of how healthy the company is.  Is it a profitable business?</a:t>
            </a:r>
          </a:p>
          <a:p>
            <a:endParaRPr lang="en-US" dirty="0">
              <a:latin typeface="+mj-lt"/>
              <a:ea typeface="ヒラギノ角ゴ Pro W3"/>
            </a:endParaRPr>
          </a:p>
          <a:p>
            <a:r>
              <a:rPr lang="en-US" dirty="0">
                <a:latin typeface="+mj-lt"/>
                <a:ea typeface="ヒラギノ角ゴ Pro W3"/>
              </a:rPr>
              <a:t>It measures income and expense over a period of time.  We normally think in terms of calendar quarters or years; but remember some company’s report using something referred to as 52-week, 53-week accounting.  This happens because the company ends its quarter or year on a specific day of the week.</a:t>
            </a:r>
          </a:p>
          <a:p>
            <a:endParaRPr lang="en-US" dirty="0">
              <a:latin typeface="+mj-lt"/>
              <a:ea typeface="ヒラギノ角ゴ Pro W3"/>
            </a:endParaRPr>
          </a:p>
          <a:p>
            <a:r>
              <a:rPr lang="en-US" dirty="0">
                <a:latin typeface="+mj-lt"/>
                <a:ea typeface="ヒラギノ角ゴ Pro W3"/>
              </a:rPr>
              <a:t>I used our annual Sept 24, 2011 and quarterly March 24, 2012 dates because I think it is important to be aware that sometimes we are looking at a current year of 53 weeks and looking at how much it changed over the prior, 52-week year.  We need to remember that there is an extra week helping increase our numbers when we have that situation.  And the opposite is true when a 52-week year follows a 53-week year. </a:t>
            </a:r>
          </a:p>
          <a:p>
            <a:endParaRPr lang="en-US" dirty="0">
              <a:latin typeface="+mj-lt"/>
              <a:ea typeface="ヒラギノ角ゴ Pro W3"/>
            </a:endParaRPr>
          </a:p>
          <a:p>
            <a:r>
              <a:rPr lang="en-US" dirty="0">
                <a:latin typeface="+mj-lt"/>
                <a:ea typeface="ヒラギノ角ゴ Pro W3"/>
              </a:rPr>
              <a:t>We don’t often see 52-53 week accounting, but you do see it on </a:t>
            </a:r>
            <a:r>
              <a:rPr lang="en-US" dirty="0" err="1">
                <a:latin typeface="+mj-lt"/>
                <a:ea typeface="ヒラギノ角ゴ Pro W3"/>
              </a:rPr>
              <a:t>occassion</a:t>
            </a:r>
            <a:r>
              <a:rPr lang="en-US" dirty="0">
                <a:latin typeface="+mj-lt"/>
                <a:ea typeface="ヒラギノ角ゴ Pro W3"/>
              </a:rPr>
              <a:t>.</a:t>
            </a:r>
          </a:p>
          <a:p>
            <a:endParaRPr lang="en-US" dirty="0">
              <a:latin typeface="Arial" pitchFamily="34" charset="0"/>
              <a:ea typeface="ヒラギノ角ゴ Pro W3"/>
            </a:endParaRPr>
          </a:p>
        </p:txBody>
      </p:sp>
    </p:spTree>
    <p:extLst>
      <p:ext uri="{BB962C8B-B14F-4D97-AF65-F5344CB8AC3E}">
        <p14:creationId xmlns:p14="http://schemas.microsoft.com/office/powerpoint/2010/main" val="372086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6BF589-8A69-412A-95C0-BD15CBDDFE04}" type="slidenum">
              <a:rPr lang="en-US"/>
              <a:pPr>
                <a:defRPr/>
              </a:pPr>
              <a:t>8</a:t>
            </a:fld>
            <a:endParaRPr lang="en-US" dirty="0"/>
          </a:p>
        </p:txBody>
      </p:sp>
      <p:sp>
        <p:nvSpPr>
          <p:cNvPr id="73731" name="Rectangle 2"/>
          <p:cNvSpPr>
            <a:spLocks noGrp="1" noRot="1" noChangeAspect="1" noChangeArrowheads="1" noTextEdit="1"/>
          </p:cNvSpPr>
          <p:nvPr>
            <p:ph type="sldImg"/>
          </p:nvPr>
        </p:nvSpPr>
        <p:spPr>
          <a:xfrm>
            <a:off x="3352800" y="549275"/>
            <a:ext cx="2895600" cy="2171700"/>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So we start off</a:t>
            </a:r>
            <a:r>
              <a:rPr lang="en-US" baseline="0" dirty="0">
                <a:latin typeface="+mj-lt"/>
                <a:ea typeface="ヒラギノ角ゴ Pro W3"/>
              </a:rPr>
              <a:t> by talking about what the income statement means to us.  </a:t>
            </a:r>
          </a:p>
          <a:p>
            <a:endParaRPr lang="en-US" dirty="0">
              <a:latin typeface="+mj-lt"/>
              <a:ea typeface="ヒラギノ角ゴ Pro W3"/>
            </a:endParaRPr>
          </a:p>
          <a:p>
            <a:r>
              <a:rPr lang="en-US" baseline="0" dirty="0">
                <a:latin typeface="+mj-lt"/>
                <a:ea typeface="ヒラギノ角ゴ Pro W3"/>
              </a:rPr>
              <a:t>The statement shows how the company has done.  Is it profitable?  </a:t>
            </a:r>
          </a:p>
          <a:p>
            <a:endParaRPr lang="en-US" dirty="0">
              <a:latin typeface="+mj-lt"/>
              <a:ea typeface="ヒラギノ角ゴ Pro W3"/>
            </a:endParaRPr>
          </a:p>
          <a:p>
            <a:r>
              <a:rPr lang="en-US" baseline="0" dirty="0">
                <a:latin typeface="+mj-lt"/>
                <a:ea typeface="ヒラギノ角ゴ Pro W3"/>
              </a:rPr>
              <a:t>We can use a series of income statements to see a trend over time.  Hopefully, profitability will result in cash flow allowing the company to pay bills.  We also base our future expected price partly on growth in earnings of the company, more specifically </a:t>
            </a:r>
            <a:r>
              <a:rPr lang="en-US" b="1" baseline="0" dirty="0">
                <a:solidFill>
                  <a:srgbClr val="0000FF"/>
                </a:solidFill>
                <a:latin typeface="+mj-lt"/>
                <a:ea typeface="ヒラギノ角ゴ Pro W3"/>
              </a:rPr>
              <a:t>Earnings Per Share</a:t>
            </a:r>
            <a:r>
              <a:rPr lang="en-US" baseline="0" dirty="0">
                <a:latin typeface="+mj-lt"/>
                <a:ea typeface="ヒラギノ角ゴ Pro W3"/>
              </a:rPr>
              <a:t>.</a:t>
            </a:r>
          </a:p>
          <a:p>
            <a:endParaRPr lang="en-US" baseline="0" dirty="0">
              <a:latin typeface="+mj-lt"/>
              <a:ea typeface="ヒラギノ角ゴ Pro W3"/>
            </a:endParaRPr>
          </a:p>
          <a:p>
            <a:r>
              <a:rPr lang="en-US" baseline="0" dirty="0">
                <a:latin typeface="+mj-lt"/>
                <a:ea typeface="ヒラギノ角ゴ Pro W3"/>
              </a:rPr>
              <a:t>We can look at the ability of management to generate sales and control their expenses, hopefully resulting in a profit.</a:t>
            </a:r>
          </a:p>
          <a:p>
            <a:endParaRPr lang="en-US" baseline="0" dirty="0">
              <a:latin typeface="+mj-lt"/>
              <a:ea typeface="ヒラギノ角ゴ Pro W3"/>
            </a:endParaRPr>
          </a:p>
          <a:p>
            <a:r>
              <a:rPr lang="en-US" baseline="0" dirty="0">
                <a:latin typeface="+mj-lt"/>
                <a:ea typeface="ヒラギノ角ゴ Pro W3"/>
              </a:rPr>
              <a:t>We are concerned about trends, certainly the trend in </a:t>
            </a:r>
            <a:r>
              <a:rPr lang="en-US" b="1" dirty="0">
                <a:solidFill>
                  <a:srgbClr val="00CC00"/>
                </a:solidFill>
                <a:latin typeface="+mj-lt"/>
                <a:ea typeface="ヒラギノ角ゴ Pro W3"/>
              </a:rPr>
              <a:t>Sales</a:t>
            </a:r>
            <a:r>
              <a:rPr lang="en-US" baseline="0" dirty="0">
                <a:latin typeface="+mj-lt"/>
                <a:ea typeface="ヒラギノ角ゴ Pro W3"/>
              </a:rPr>
              <a:t> and the trends in </a:t>
            </a:r>
            <a:r>
              <a:rPr lang="en-US" b="1" dirty="0">
                <a:solidFill>
                  <a:srgbClr val="9A7500"/>
                </a:solidFill>
                <a:latin typeface="+mj-lt"/>
              </a:rPr>
              <a:t>Net Income </a:t>
            </a:r>
            <a:r>
              <a:rPr lang="en-US" baseline="0" dirty="0">
                <a:latin typeface="+mj-lt"/>
                <a:ea typeface="ヒラギノ角ゴ Pro W3"/>
              </a:rPr>
              <a:t>or </a:t>
            </a:r>
            <a:r>
              <a:rPr lang="en-US" b="1" baseline="0" dirty="0">
                <a:solidFill>
                  <a:srgbClr val="0000FF"/>
                </a:solidFill>
                <a:latin typeface="+mj-lt"/>
                <a:ea typeface="ヒラギノ角ゴ Pro W3"/>
              </a:rPr>
              <a:t>Earnings Per Share</a:t>
            </a:r>
            <a:r>
              <a:rPr lang="en-US" baseline="0" dirty="0">
                <a:latin typeface="+mj-lt"/>
                <a:ea typeface="ヒラギノ角ゴ Pro W3"/>
              </a:rPr>
              <a:t>.</a:t>
            </a:r>
          </a:p>
          <a:p>
            <a:endParaRPr lang="en-US" dirty="0">
              <a:latin typeface="+mj-lt"/>
              <a:ea typeface="ヒラギノ角ゴ Pro W3"/>
            </a:endParaRPr>
          </a:p>
          <a:p>
            <a:r>
              <a:rPr lang="en-US" dirty="0">
                <a:latin typeface="+mj-lt"/>
                <a:ea typeface="ヒラギノ角ゴ Pro W3"/>
              </a:rPr>
              <a:t>You may not have noticed yet, but when we use a term that is normally plotted on our standard SSG, we will highlight it in a color that matches the color it appears on the SSG, for example, </a:t>
            </a:r>
            <a:r>
              <a:rPr lang="en-US" b="1" dirty="0">
                <a:solidFill>
                  <a:srgbClr val="00CC00"/>
                </a:solidFill>
                <a:latin typeface="+mj-lt"/>
                <a:ea typeface="ヒラギノ角ゴ Pro W3"/>
              </a:rPr>
              <a:t>Sales</a:t>
            </a:r>
            <a:r>
              <a:rPr lang="en-US" dirty="0">
                <a:latin typeface="+mj-lt"/>
                <a:ea typeface="ヒラギノ角ゴ Pro W3"/>
              </a:rPr>
              <a:t> on this slide.  I will confess </a:t>
            </a:r>
            <a:r>
              <a:rPr lang="en-US" b="1" dirty="0">
                <a:solidFill>
                  <a:srgbClr val="9A7500"/>
                </a:solidFill>
                <a:latin typeface="+mj-lt"/>
                <a:ea typeface="ヒラギノ角ゴ Pro W3"/>
              </a:rPr>
              <a:t>Net Income </a:t>
            </a:r>
            <a:r>
              <a:rPr lang="en-US" dirty="0">
                <a:latin typeface="+mj-lt"/>
                <a:ea typeface="ヒラギノ角ゴ Pro W3"/>
              </a:rPr>
              <a:t>is a little more brown than it should be, but its standard color makes it hard to read on the slides (so I took a little liberty with that one)</a:t>
            </a:r>
            <a:endParaRPr lang="en-US" baseline="0" dirty="0">
              <a:latin typeface="+mj-lt"/>
              <a:ea typeface="ヒラギノ角ゴ Pro W3"/>
            </a:endParaRPr>
          </a:p>
          <a:p>
            <a:endParaRPr lang="en-US" dirty="0">
              <a:latin typeface="Arial" pitchFamily="34" charset="0"/>
              <a:ea typeface="ヒラギノ角ゴ Pro W3"/>
            </a:endParaRPr>
          </a:p>
        </p:txBody>
      </p:sp>
    </p:spTree>
    <p:extLst>
      <p:ext uri="{BB962C8B-B14F-4D97-AF65-F5344CB8AC3E}">
        <p14:creationId xmlns:p14="http://schemas.microsoft.com/office/powerpoint/2010/main" val="189515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352800" y="549275"/>
            <a:ext cx="2895600" cy="2171700"/>
          </a:xfrm>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mj-lt"/>
                <a:ea typeface="ヒラギノ角ゴ Pro W3"/>
              </a:rPr>
              <a:t>We do our homework when we do a stock study.  We research the company and collect incredible amounts of data and we try to look at 10 years of company history.</a:t>
            </a:r>
          </a:p>
          <a:p>
            <a:pPr eaLnBrk="1" hangingPunct="1"/>
            <a:endParaRPr lang="en-US" dirty="0">
              <a:latin typeface="+mj-lt"/>
              <a:ea typeface="ヒラギノ角ゴ Pro W3"/>
            </a:endParaRPr>
          </a:p>
          <a:p>
            <a:pPr eaLnBrk="1" hangingPunct="1"/>
            <a:r>
              <a:rPr lang="en-US" dirty="0">
                <a:latin typeface="+mj-lt"/>
                <a:ea typeface="ヒラギノ角ゴ Pro W3"/>
              </a:rPr>
              <a:t>So we collect 10 years of Income Statement information.</a:t>
            </a:r>
          </a:p>
        </p:txBody>
      </p:sp>
      <p:sp>
        <p:nvSpPr>
          <p:cNvPr id="4" name="Slide Number Placeholder 3"/>
          <p:cNvSpPr>
            <a:spLocks noGrp="1"/>
          </p:cNvSpPr>
          <p:nvPr>
            <p:ph type="sldNum" sz="quarter" idx="5"/>
          </p:nvPr>
        </p:nvSpPr>
        <p:spPr/>
        <p:txBody>
          <a:bodyPr/>
          <a:lstStyle/>
          <a:p>
            <a:pPr>
              <a:defRPr/>
            </a:pPr>
            <a:fld id="{E9D22311-F7DB-4477-ACE4-84D78F11BFBC}" type="slidenum">
              <a:rPr lang="en-US" smtClean="0"/>
              <a:pPr>
                <a:defRPr/>
              </a:pPr>
              <a:t>9</a:t>
            </a:fld>
            <a:endParaRPr lang="en-US" dirty="0"/>
          </a:p>
        </p:txBody>
      </p:sp>
    </p:spTree>
    <p:extLst>
      <p:ext uri="{BB962C8B-B14F-4D97-AF65-F5344CB8AC3E}">
        <p14:creationId xmlns:p14="http://schemas.microsoft.com/office/powerpoint/2010/main" val="32265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81251" name="Rectangle 2"/>
          <p:cNvSpPr>
            <a:spLocks noGrp="1" noChangeArrowheads="1"/>
          </p:cNvSpPr>
          <p:nvPr>
            <p:ph type="ctrTitle"/>
          </p:nvPr>
        </p:nvSpPr>
        <p:spPr>
          <a:xfrm>
            <a:off x="838200" y="685800"/>
            <a:ext cx="7772400" cy="1470025"/>
          </a:xfrm>
        </p:spPr>
        <p:txBody>
          <a:bodyPr/>
          <a:lstStyle>
            <a:lvl1pPr>
              <a:defRPr sz="3600" smtClean="0">
                <a:latin typeface="+mj-lt"/>
              </a:defRPr>
            </a:lvl1pPr>
          </a:lstStyle>
          <a:p>
            <a:pPr lvl="0"/>
            <a:r>
              <a:rPr lang="en-US" noProof="0" dirty="0"/>
              <a:t>Click to edit Master title style</a:t>
            </a:r>
          </a:p>
        </p:txBody>
      </p:sp>
      <p:sp>
        <p:nvSpPr>
          <p:cNvPr id="181252" name="Rectangle 3"/>
          <p:cNvSpPr>
            <a:spLocks noGrp="1" noChangeArrowheads="1"/>
          </p:cNvSpPr>
          <p:nvPr>
            <p:ph type="subTitle" idx="1"/>
          </p:nvPr>
        </p:nvSpPr>
        <p:spPr>
          <a:xfrm>
            <a:off x="1371600" y="4114800"/>
            <a:ext cx="6400800" cy="1752600"/>
          </a:xfrm>
        </p:spPr>
        <p:txBody>
          <a:bodyPr/>
          <a:lstStyle>
            <a:lvl1pPr marL="0" indent="0" algn="ctr">
              <a:buFontTx/>
              <a:buNone/>
              <a:defRPr sz="2600" smtClean="0"/>
            </a:lvl1pPr>
          </a:lstStyle>
          <a:p>
            <a:pPr lvl="0"/>
            <a:r>
              <a:rPr lang="en-US" noProof="0" dirty="0"/>
              <a:t>Click to edit Master subtitle style</a:t>
            </a:r>
          </a:p>
        </p:txBody>
      </p:sp>
      <p:sp>
        <p:nvSpPr>
          <p:cNvPr id="7" name="Text Box 7">
            <a:extLst>
              <a:ext uri="{FF2B5EF4-FFF2-40B4-BE49-F238E27FC236}">
                <a16:creationId xmlns:a16="http://schemas.microsoft.com/office/drawing/2014/main" id="{6D8E34CC-09CD-4EDB-9CD5-EC313E480953}"/>
              </a:ext>
            </a:extLst>
          </p:cNvPr>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What They Don’t Teach at BINC</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2C0E658-6A09-4860-9AE1-45EF172F066B}" type="slidenum">
              <a:rPr lang="en-US"/>
              <a:pPr>
                <a:defRPr/>
              </a:pPr>
              <a:t>‹#›</a:t>
            </a:fld>
            <a:endParaRPr lang="en-US" dirty="0"/>
          </a:p>
        </p:txBody>
      </p:sp>
    </p:spTree>
    <p:extLst>
      <p:ext uri="{BB962C8B-B14F-4D97-AF65-F5344CB8AC3E}">
        <p14:creationId xmlns:p14="http://schemas.microsoft.com/office/powerpoint/2010/main" val="205374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A81BAF2B-BD4F-4DEB-9ED1-027AED28C3B1}" type="slidenum">
              <a:rPr lang="en-US"/>
              <a:pPr>
                <a:defRPr/>
              </a:pPr>
              <a:t>‹#›</a:t>
            </a:fld>
            <a:endParaRPr lang="en-US" dirty="0"/>
          </a:p>
        </p:txBody>
      </p:sp>
    </p:spTree>
    <p:extLst>
      <p:ext uri="{BB962C8B-B14F-4D97-AF65-F5344CB8AC3E}">
        <p14:creationId xmlns:p14="http://schemas.microsoft.com/office/powerpoint/2010/main" val="181029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1"/>
          </p:nvPr>
        </p:nvSpPr>
        <p:spPr>
          <a:xfrm>
            <a:off x="2971800" y="6248400"/>
            <a:ext cx="1905000" cy="457200"/>
          </a:xfrm>
        </p:spPr>
        <p:txBody>
          <a:bodyPr/>
          <a:lstStyle/>
          <a:p>
            <a:pPr>
              <a:defRPr/>
            </a:pPr>
            <a:fld id="{7624D940-A856-4BBF-BAF3-F93FD6E1554A}" type="slidenum">
              <a:rPr lang="en-US" smtClean="0"/>
              <a:pPr>
                <a:defRPr/>
              </a:pPr>
              <a:t>‹#›</a:t>
            </a:fld>
            <a:endParaRPr lang="en-US" dirty="0"/>
          </a:p>
        </p:txBody>
      </p:sp>
    </p:spTree>
    <p:extLst>
      <p:ext uri="{BB962C8B-B14F-4D97-AF65-F5344CB8AC3E}">
        <p14:creationId xmlns:p14="http://schemas.microsoft.com/office/powerpoint/2010/main" val="91072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7624D940-A856-4BBF-BAF3-F93FD6E1554A}" type="slidenum">
              <a:rPr lang="en-US"/>
              <a:pPr>
                <a:defRPr/>
              </a:pPr>
              <a:t>‹#›</a:t>
            </a:fld>
            <a:endParaRPr lang="en-US" dirty="0"/>
          </a:p>
        </p:txBody>
      </p:sp>
    </p:spTree>
    <p:extLst>
      <p:ext uri="{BB962C8B-B14F-4D97-AF65-F5344CB8AC3E}">
        <p14:creationId xmlns:p14="http://schemas.microsoft.com/office/powerpoint/2010/main" val="20948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E1D564A0-30EB-4BFF-A5E1-00BDA28AD9FB}" type="slidenum">
              <a:rPr lang="en-US"/>
              <a:pPr>
                <a:defRPr/>
              </a:pPr>
              <a:t>‹#›</a:t>
            </a:fld>
            <a:endParaRPr lang="en-US" dirty="0"/>
          </a:p>
        </p:txBody>
      </p:sp>
    </p:spTree>
    <p:extLst>
      <p:ext uri="{BB962C8B-B14F-4D97-AF65-F5344CB8AC3E}">
        <p14:creationId xmlns:p14="http://schemas.microsoft.com/office/powerpoint/2010/main" val="32665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ln/>
        </p:spPr>
        <p:txBody>
          <a:bodyPr/>
          <a:lstStyle>
            <a:lvl1pPr>
              <a:defRPr/>
            </a:lvl1pPr>
          </a:lstStyle>
          <a:p>
            <a:pPr>
              <a:defRPr/>
            </a:pPr>
            <a:fld id="{D874D6F8-8B7C-4F54-92A8-2DD0E3F52357}" type="slidenum">
              <a:rPr lang="en-US"/>
              <a:pPr>
                <a:defRPr/>
              </a:pPr>
              <a:t>‹#›</a:t>
            </a:fld>
            <a:endParaRPr lang="en-US" dirty="0"/>
          </a:p>
        </p:txBody>
      </p:sp>
    </p:spTree>
    <p:extLst>
      <p:ext uri="{BB962C8B-B14F-4D97-AF65-F5344CB8AC3E}">
        <p14:creationId xmlns:p14="http://schemas.microsoft.com/office/powerpoint/2010/main" val="15812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D9660430-6929-4347-89DA-29D35F54035C}" type="slidenum">
              <a:rPr lang="en-US"/>
              <a:pPr>
                <a:defRPr/>
              </a:pPr>
              <a:t>‹#›</a:t>
            </a:fld>
            <a:endParaRPr lang="en-US" dirty="0"/>
          </a:p>
        </p:txBody>
      </p:sp>
    </p:spTree>
    <p:extLst>
      <p:ext uri="{BB962C8B-B14F-4D97-AF65-F5344CB8AC3E}">
        <p14:creationId xmlns:p14="http://schemas.microsoft.com/office/powerpoint/2010/main" val="41507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EC6635FD-0AB4-45A8-AE62-B7C057EC9DEC}" type="slidenum">
              <a:rPr lang="en-US"/>
              <a:pPr>
                <a:defRPr/>
              </a:pPr>
              <a:t>‹#›</a:t>
            </a:fld>
            <a:endParaRPr lang="en-US" dirty="0"/>
          </a:p>
        </p:txBody>
      </p:sp>
    </p:spTree>
    <p:extLst>
      <p:ext uri="{BB962C8B-B14F-4D97-AF65-F5344CB8AC3E}">
        <p14:creationId xmlns:p14="http://schemas.microsoft.com/office/powerpoint/2010/main" val="111846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DD9962-6330-4D11-9EF1-4DECD27F983C}" type="slidenum">
              <a:rPr lang="en-US"/>
              <a:pPr>
                <a:defRPr/>
              </a:pPr>
              <a:t>‹#›</a:t>
            </a:fld>
            <a:endParaRPr lang="en-US" dirty="0"/>
          </a:p>
        </p:txBody>
      </p:sp>
    </p:spTree>
    <p:extLst>
      <p:ext uri="{BB962C8B-B14F-4D97-AF65-F5344CB8AC3E}">
        <p14:creationId xmlns:p14="http://schemas.microsoft.com/office/powerpoint/2010/main" val="2807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984A1350-992E-4BD5-BF2A-CE71D996B59D}" type="slidenum">
              <a:rPr lang="en-US"/>
              <a:pPr>
                <a:defRPr/>
              </a:pPr>
              <a:t>‹#›</a:t>
            </a:fld>
            <a:endParaRPr lang="en-US" dirty="0"/>
          </a:p>
        </p:txBody>
      </p:sp>
    </p:spTree>
    <p:extLst>
      <p:ext uri="{BB962C8B-B14F-4D97-AF65-F5344CB8AC3E}">
        <p14:creationId xmlns:p14="http://schemas.microsoft.com/office/powerpoint/2010/main" val="16054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C3DEB7B8-1E2F-4815-8B93-AF8E2DC635E4}" type="slidenum">
              <a:rPr lang="en-US"/>
              <a:pPr>
                <a:defRPr/>
              </a:pPr>
              <a:t>‹#›</a:t>
            </a:fld>
            <a:endParaRPr lang="en-US" dirty="0"/>
          </a:p>
        </p:txBody>
      </p:sp>
    </p:spTree>
    <p:extLst>
      <p:ext uri="{BB962C8B-B14F-4D97-AF65-F5344CB8AC3E}">
        <p14:creationId xmlns:p14="http://schemas.microsoft.com/office/powerpoint/2010/main" val="321586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819FFF"/>
            </a:gs>
          </a:gsLst>
          <a:lin ang="2700000" scaled="1"/>
        </a:gra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027"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1">
                <a:solidFill>
                  <a:srgbClr val="003399"/>
                </a:solidFill>
                <a:latin typeface="Arial Black" pitchFamily="34" charset="0"/>
                <a:cs typeface="Times New Roman" pitchFamily="18" charset="0"/>
              </a:defRPr>
            </a:lvl1pPr>
          </a:lstStyle>
          <a:p>
            <a:pPr>
              <a:defRPr/>
            </a:pPr>
            <a:fld id="{37E3A0F2-5268-4DE7-BFE1-3399B21706D4}" type="slidenum">
              <a:rPr lang="en-US"/>
              <a:pPr>
                <a:defRPr/>
              </a:pPr>
              <a:t>‹#›</a:t>
            </a:fld>
            <a:endParaRPr lang="en-US" dirty="0"/>
          </a:p>
        </p:txBody>
      </p:sp>
      <p:sp>
        <p:nvSpPr>
          <p:cNvPr id="1031" name="Text Box 7"/>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What They Don’t Teach at BINC</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8.gif"/><Relationship Id="rId4" Type="http://schemas.openxmlformats.org/officeDocument/2006/relationships/image" Target="../media/image57.gif"/></Relationships>
</file>

<file path=ppt/slides/_rels/slide66.xml.rels><?xml version="1.0" encoding="UTF-8" standalone="yes"?>
<Relationships xmlns="http://schemas.openxmlformats.org/package/2006/relationships"><Relationship Id="rId3" Type="http://schemas.openxmlformats.org/officeDocument/2006/relationships/hyperlink" Target="mailto:ah@cpabe.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762000" y="609600"/>
            <a:ext cx="7772400" cy="1470025"/>
          </a:xfrm>
        </p:spPr>
        <p:txBody>
          <a:bodyPr/>
          <a:lstStyle/>
          <a:p>
            <a:r>
              <a:rPr lang="en-US" dirty="0"/>
              <a:t>Preferred Procedure Simplified</a:t>
            </a:r>
          </a:p>
        </p:txBody>
      </p:sp>
      <p:sp>
        <p:nvSpPr>
          <p:cNvPr id="168963" name="Rectangle 3"/>
          <p:cNvSpPr>
            <a:spLocks noChangeArrowheads="1"/>
          </p:cNvSpPr>
          <p:nvPr/>
        </p:nvSpPr>
        <p:spPr bwMode="auto">
          <a:xfrm>
            <a:off x="5562600" y="6324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b="1" dirty="0">
              <a:solidFill>
                <a:schemeClr val="bg2"/>
              </a:solidFill>
            </a:endParaRPr>
          </a:p>
        </p:txBody>
      </p:sp>
      <p:sp>
        <p:nvSpPr>
          <p:cNvPr id="168964" name="Text Box 4"/>
          <p:cNvSpPr txBox="1">
            <a:spLocks noChangeArrowheads="1"/>
          </p:cNvSpPr>
          <p:nvPr/>
        </p:nvSpPr>
        <p:spPr bwMode="auto">
          <a:xfrm>
            <a:off x="1981200" y="4114800"/>
            <a:ext cx="579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Avi Horwitz</a:t>
            </a:r>
          </a:p>
        </p:txBody>
      </p:sp>
      <p:sp>
        <p:nvSpPr>
          <p:cNvPr id="6" name="Text Box 5"/>
          <p:cNvSpPr txBox="1">
            <a:spLocks noChangeArrowheads="1"/>
          </p:cNvSpPr>
          <p:nvPr/>
        </p:nvSpPr>
        <p:spPr bwMode="auto">
          <a:xfrm>
            <a:off x="6256704" y="624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t>July 20, 2020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9144000" cy="164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fld id="{9F62EA40-DE04-409E-8361-51C435D4B3AC}" type="slidenum">
              <a:rPr lang="en-US"/>
              <a:pPr eaLnBrk="1" hangingPunct="1"/>
              <a:t>10</a:t>
            </a:fld>
            <a:endParaRPr lang="en-US" dirty="0"/>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75"/>
            <a:ext cx="914082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1857375"/>
            <a:ext cx="33686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10</a:t>
            </a:fld>
            <a:endParaRPr lang="en-US" dirty="0"/>
          </a:p>
        </p:txBody>
      </p:sp>
    </p:spTree>
    <p:extLst>
      <p:ext uri="{BB962C8B-B14F-4D97-AF65-F5344CB8AC3E}">
        <p14:creationId xmlns:p14="http://schemas.microsoft.com/office/powerpoint/2010/main" val="130610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4187825" y="666750"/>
            <a:ext cx="1130300" cy="5334000"/>
            <a:chOff x="1438275" y="1143000"/>
            <a:chExt cx="1131340" cy="5334000"/>
          </a:xfrm>
        </p:grpSpPr>
        <p:pic>
          <p:nvPicPr>
            <p:cNvPr id="1539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275" y="1143000"/>
              <a:ext cx="10858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74862" y="3867149"/>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solidFill>
                    <a:schemeClr val="accent6">
                      <a:tint val="1000"/>
                    </a:schemeClr>
                  </a:solidFill>
                  <a:effectLst>
                    <a:glow rad="53100">
                      <a:schemeClr val="accent6">
                        <a:satMod val="180000"/>
                        <a:alpha val="30000"/>
                      </a:schemeClr>
                    </a:glow>
                  </a:effectLst>
                </a:rPr>
                <a:t>2003</a:t>
              </a:r>
            </a:p>
          </p:txBody>
        </p:sp>
      </p:grpSp>
      <p:grpSp>
        <p:nvGrpSpPr>
          <p:cNvPr id="4" name="Group 5"/>
          <p:cNvGrpSpPr>
            <a:grpSpLocks/>
          </p:cNvGrpSpPr>
          <p:nvPr/>
        </p:nvGrpSpPr>
        <p:grpSpPr bwMode="auto">
          <a:xfrm>
            <a:off x="2914650" y="579438"/>
            <a:ext cx="1209675" cy="5391150"/>
            <a:chOff x="228600" y="1143000"/>
            <a:chExt cx="1209675" cy="5391150"/>
          </a:xfrm>
        </p:grpSpPr>
        <p:pic>
          <p:nvPicPr>
            <p:cNvPr id="153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143000"/>
              <a:ext cx="12096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8600" y="3885541"/>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solidFill>
                    <a:schemeClr val="accent6">
                      <a:tint val="1000"/>
                    </a:schemeClr>
                  </a:solidFill>
                  <a:effectLst>
                    <a:glow rad="53100">
                      <a:schemeClr val="accent6">
                        <a:satMod val="180000"/>
                        <a:alpha val="30000"/>
                      </a:schemeClr>
                    </a:glow>
                  </a:effectLst>
                </a:rPr>
                <a:t>2002</a:t>
              </a:r>
            </a:p>
          </p:txBody>
        </p:sp>
      </p:grpSp>
      <p:grpSp>
        <p:nvGrpSpPr>
          <p:cNvPr id="5" name="Group 11"/>
          <p:cNvGrpSpPr>
            <a:grpSpLocks/>
          </p:cNvGrpSpPr>
          <p:nvPr/>
        </p:nvGrpSpPr>
        <p:grpSpPr bwMode="auto">
          <a:xfrm>
            <a:off x="5314950" y="579438"/>
            <a:ext cx="1066800" cy="5391150"/>
            <a:chOff x="685800" y="1020160"/>
            <a:chExt cx="1066800" cy="5391150"/>
          </a:xfrm>
        </p:grpSpPr>
        <p:pic>
          <p:nvPicPr>
            <p:cNvPr id="1538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020160"/>
              <a:ext cx="1066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57847" y="3743653"/>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solidFill>
                    <a:schemeClr val="accent6">
                      <a:tint val="1000"/>
                    </a:schemeClr>
                  </a:solidFill>
                  <a:effectLst>
                    <a:glow rad="53100">
                      <a:schemeClr val="accent6">
                        <a:satMod val="180000"/>
                        <a:alpha val="30000"/>
                      </a:schemeClr>
                    </a:glow>
                  </a:effectLst>
                </a:rPr>
                <a:t>2004</a:t>
              </a:r>
            </a:p>
          </p:txBody>
        </p:sp>
      </p:grpSp>
      <p:grpSp>
        <p:nvGrpSpPr>
          <p:cNvPr id="6" name="Group 4"/>
          <p:cNvGrpSpPr>
            <a:grpSpLocks/>
          </p:cNvGrpSpPr>
          <p:nvPr/>
        </p:nvGrpSpPr>
        <p:grpSpPr bwMode="auto">
          <a:xfrm>
            <a:off x="6381750" y="581025"/>
            <a:ext cx="1133475" cy="5114925"/>
            <a:chOff x="5958531" y="534430"/>
            <a:chExt cx="1133475" cy="5114925"/>
          </a:xfrm>
        </p:grpSpPr>
        <p:pic>
          <p:nvPicPr>
            <p:cNvPr id="1538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8531" y="534430"/>
              <a:ext cx="11334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6097252" y="3275941"/>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solidFill>
                    <a:schemeClr val="accent6">
                      <a:tint val="1000"/>
                    </a:schemeClr>
                  </a:solidFill>
                  <a:effectLst>
                    <a:glow rad="53100">
                      <a:schemeClr val="accent6">
                        <a:satMod val="180000"/>
                        <a:alpha val="30000"/>
                      </a:schemeClr>
                    </a:glow>
                  </a:effectLst>
                </a:rPr>
                <a:t>2005</a:t>
              </a:r>
            </a:p>
          </p:txBody>
        </p:sp>
      </p:grpSp>
      <p:grpSp>
        <p:nvGrpSpPr>
          <p:cNvPr id="7" name="Group 17"/>
          <p:cNvGrpSpPr>
            <a:grpSpLocks/>
          </p:cNvGrpSpPr>
          <p:nvPr/>
        </p:nvGrpSpPr>
        <p:grpSpPr bwMode="auto">
          <a:xfrm>
            <a:off x="2878138" y="614363"/>
            <a:ext cx="1246187" cy="5114925"/>
            <a:chOff x="3090386" y="608284"/>
            <a:chExt cx="1246531" cy="5114925"/>
          </a:xfrm>
        </p:grpSpPr>
        <p:pic>
          <p:nvPicPr>
            <p:cNvPr id="1538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0386" y="608284"/>
              <a:ext cx="11715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342164" y="3312827"/>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solidFill>
                    <a:schemeClr val="accent6">
                      <a:tint val="1000"/>
                    </a:schemeClr>
                  </a:solidFill>
                  <a:effectLst>
                    <a:glow rad="53100">
                      <a:schemeClr val="accent6">
                        <a:satMod val="180000"/>
                        <a:alpha val="30000"/>
                      </a:schemeClr>
                    </a:glow>
                  </a:effectLst>
                </a:rPr>
                <a:t>2006</a:t>
              </a:r>
            </a:p>
          </p:txBody>
        </p:sp>
      </p:grpSp>
      <p:grpSp>
        <p:nvGrpSpPr>
          <p:cNvPr id="9" name="Group 20"/>
          <p:cNvGrpSpPr>
            <a:grpSpLocks/>
          </p:cNvGrpSpPr>
          <p:nvPr/>
        </p:nvGrpSpPr>
        <p:grpSpPr bwMode="auto">
          <a:xfrm>
            <a:off x="4008438" y="625475"/>
            <a:ext cx="1266825" cy="5124450"/>
            <a:chOff x="4261961" y="638432"/>
            <a:chExt cx="1266825" cy="5124450"/>
          </a:xfrm>
        </p:grpSpPr>
        <p:pic>
          <p:nvPicPr>
            <p:cNvPr id="1538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1961" y="638432"/>
              <a:ext cx="12668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4392947" y="3312827"/>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solidFill>
                    <a:schemeClr val="accent6">
                      <a:tint val="1000"/>
                    </a:schemeClr>
                  </a:solidFill>
                  <a:effectLst>
                    <a:glow rad="53100">
                      <a:schemeClr val="accent6">
                        <a:satMod val="180000"/>
                        <a:alpha val="30000"/>
                      </a:schemeClr>
                    </a:glow>
                  </a:effectLst>
                </a:rPr>
                <a:t>2007</a:t>
              </a:r>
            </a:p>
          </p:txBody>
        </p:sp>
      </p:grpSp>
      <p:grpSp>
        <p:nvGrpSpPr>
          <p:cNvPr id="10" name="Group 23"/>
          <p:cNvGrpSpPr>
            <a:grpSpLocks/>
          </p:cNvGrpSpPr>
          <p:nvPr/>
        </p:nvGrpSpPr>
        <p:grpSpPr bwMode="auto">
          <a:xfrm>
            <a:off x="5413375" y="666750"/>
            <a:ext cx="1314450" cy="5114925"/>
            <a:chOff x="5534964" y="666750"/>
            <a:chExt cx="1314450" cy="5114925"/>
          </a:xfrm>
        </p:grpSpPr>
        <p:pic>
          <p:nvPicPr>
            <p:cNvPr id="1538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4964" y="666750"/>
              <a:ext cx="13144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5682455" y="3275284"/>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effectLst>
                    <a:glow rad="53100">
                      <a:schemeClr val="accent6">
                        <a:satMod val="180000"/>
                        <a:alpha val="30000"/>
                      </a:schemeClr>
                    </a:glow>
                  </a:effectLst>
                </a:rPr>
                <a:t>2008</a:t>
              </a:r>
            </a:p>
          </p:txBody>
        </p:sp>
      </p:grpSp>
      <p:grpSp>
        <p:nvGrpSpPr>
          <p:cNvPr id="12" name="Group 26"/>
          <p:cNvGrpSpPr>
            <a:grpSpLocks/>
          </p:cNvGrpSpPr>
          <p:nvPr/>
        </p:nvGrpSpPr>
        <p:grpSpPr bwMode="auto">
          <a:xfrm>
            <a:off x="6811963" y="660400"/>
            <a:ext cx="1223962" cy="5143500"/>
            <a:chOff x="6812343" y="661086"/>
            <a:chExt cx="1223354" cy="5143500"/>
          </a:xfrm>
        </p:grpSpPr>
        <p:pic>
          <p:nvPicPr>
            <p:cNvPr id="1537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2343" y="661086"/>
              <a:ext cx="1152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040944" y="3299961"/>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effectLst>
                    <a:glow rad="53100">
                      <a:schemeClr val="accent6">
                        <a:satMod val="180000"/>
                        <a:alpha val="30000"/>
                      </a:schemeClr>
                    </a:glow>
                  </a:effectLst>
                </a:rPr>
                <a:t>2009</a:t>
              </a:r>
            </a:p>
          </p:txBody>
        </p:sp>
      </p:grpSp>
      <p:grpSp>
        <p:nvGrpSpPr>
          <p:cNvPr id="13" name="Group 29"/>
          <p:cNvGrpSpPr>
            <a:grpSpLocks/>
          </p:cNvGrpSpPr>
          <p:nvPr/>
        </p:nvGrpSpPr>
        <p:grpSpPr bwMode="auto">
          <a:xfrm>
            <a:off x="2919413" y="598488"/>
            <a:ext cx="1249362" cy="5526087"/>
            <a:chOff x="3057519" y="591864"/>
            <a:chExt cx="1250445" cy="5525815"/>
          </a:xfrm>
        </p:grpSpPr>
        <p:pic>
          <p:nvPicPr>
            <p:cNvPr id="15376"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92285" y="591864"/>
              <a:ext cx="1215679" cy="552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3057519" y="3283476"/>
              <a:ext cx="994753" cy="304799"/>
            </a:xfrm>
            <a:prstGeom prst="rect">
              <a:avLst/>
            </a:prstGeom>
            <a:noFill/>
          </p:spPr>
          <p:txBody>
            <a:bodyPr>
              <a:normAutofit fontScale="25000" lnSpcReduction="20000"/>
            </a:bodyPr>
            <a:lstStyle/>
            <a:p>
              <a:pPr algn="ctr">
                <a:defRPr/>
              </a:pPr>
              <a:r>
                <a:rPr lang="en-US" sz="5400" b="1" spc="50" dirty="0">
                  <a:ln w="12700" cmpd="thickThin">
                    <a:solidFill>
                      <a:srgbClr val="008000"/>
                    </a:solidFill>
                    <a:prstDash val="solid"/>
                  </a:ln>
                  <a:effectLst>
                    <a:glow rad="53100">
                      <a:schemeClr val="accent6">
                        <a:satMod val="180000"/>
                        <a:alpha val="30000"/>
                      </a:schemeClr>
                    </a:glow>
                  </a:effectLst>
                </a:rPr>
                <a:t>2010</a:t>
              </a:r>
            </a:p>
          </p:txBody>
        </p:sp>
      </p:grpSp>
      <p:grpSp>
        <p:nvGrpSpPr>
          <p:cNvPr id="15" name="Group 32"/>
          <p:cNvGrpSpPr>
            <a:grpSpLocks/>
          </p:cNvGrpSpPr>
          <p:nvPr/>
        </p:nvGrpSpPr>
        <p:grpSpPr bwMode="auto">
          <a:xfrm>
            <a:off x="4103688" y="642938"/>
            <a:ext cx="1211262" cy="5243512"/>
            <a:chOff x="4341051" y="674601"/>
            <a:chExt cx="1210041" cy="5243513"/>
          </a:xfrm>
        </p:grpSpPr>
        <p:pic>
          <p:nvPicPr>
            <p:cNvPr id="1537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1051" y="674601"/>
              <a:ext cx="1210041"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4482941" y="3358362"/>
              <a:ext cx="994753" cy="304799"/>
            </a:xfrm>
            <a:prstGeom prst="rect">
              <a:avLst/>
            </a:prstGeom>
            <a:noFill/>
          </p:spPr>
          <p:txBody>
            <a:bodyPr>
              <a:normAutofit fontScale="25000" lnSpcReduction="20000"/>
            </a:bodyPr>
            <a:lstStyle/>
            <a:p>
              <a:pPr algn="ctr">
                <a:defRPr/>
              </a:pPr>
              <a:r>
                <a:rPr lang="en-US" sz="5400" spc="50" dirty="0">
                  <a:ln w="12700" cmpd="thickThin">
                    <a:solidFill>
                      <a:srgbClr val="008000"/>
                    </a:solidFill>
                    <a:prstDash val="solid"/>
                  </a:ln>
                  <a:effectLst>
                    <a:glow rad="53100">
                      <a:schemeClr val="accent6">
                        <a:satMod val="180000"/>
                        <a:alpha val="30000"/>
                      </a:schemeClr>
                    </a:glow>
                  </a:effectLst>
                </a:rPr>
                <a:t>2011</a:t>
              </a:r>
            </a:p>
          </p:txBody>
        </p:sp>
      </p:grpSp>
      <p:pic>
        <p:nvPicPr>
          <p:cNvPr id="512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78138" y="436096"/>
            <a:ext cx="517207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5117" y="625475"/>
            <a:ext cx="476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bwMode="auto">
          <a:xfrm>
            <a:off x="8534400" y="1752600"/>
            <a:ext cx="152400" cy="228600"/>
          </a:xfrm>
          <a:prstGeom prst="rect">
            <a:avLst/>
          </a:prstGeom>
          <a:noFill/>
          <a:ln w="444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3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11</a:t>
            </a:fld>
            <a:endParaRPr lang="en-US" dirty="0"/>
          </a:p>
        </p:txBody>
      </p:sp>
    </p:spTree>
    <p:extLst>
      <p:ext uri="{BB962C8B-B14F-4D97-AF65-F5344CB8AC3E}">
        <p14:creationId xmlns:p14="http://schemas.microsoft.com/office/powerpoint/2010/main" val="395237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2000"/>
                            </p:stCondLst>
                            <p:childTnLst>
                              <p:par>
                                <p:cTn id="17" presetID="53" presetClass="entr" presetSubtype="16"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3000"/>
                            </p:stCondLst>
                            <p:childTnLst>
                              <p:par>
                                <p:cTn id="23" presetID="31"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90"/>
                                          </p:val>
                                        </p:tav>
                                        <p:tav tm="100000">
                                          <p:val>
                                            <p:fltVal val="0"/>
                                          </p:val>
                                        </p:tav>
                                      </p:tavLst>
                                    </p:anim>
                                    <p:animEffect transition="in" filter="fade">
                                      <p:cBhvr>
                                        <p:cTn id="28" dur="500"/>
                                        <p:tgtEl>
                                          <p:spTgt spid="7"/>
                                        </p:tgtEl>
                                      </p:cBhvr>
                                    </p:animEffect>
                                  </p:childTnLst>
                                </p:cTn>
                              </p:par>
                            </p:childTnLst>
                          </p:cTn>
                        </p:par>
                        <p:par>
                          <p:cTn id="29" fill="hold" nodeType="afterGroup">
                            <p:stCondLst>
                              <p:cond delay="4500"/>
                            </p:stCondLst>
                            <p:childTnLst>
                              <p:par>
                                <p:cTn id="30" presetID="31" presetClass="entr" presetSubtype="0" fill="hold" nodeType="after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90"/>
                                          </p:val>
                                        </p:tav>
                                        <p:tav tm="100000">
                                          <p:val>
                                            <p:fltVal val="0"/>
                                          </p:val>
                                        </p:tav>
                                      </p:tavLst>
                                    </p:anim>
                                    <p:animEffect transition="in" filter="fade">
                                      <p:cBhvr>
                                        <p:cTn id="35" dur="500"/>
                                        <p:tgtEl>
                                          <p:spTgt spid="9"/>
                                        </p:tgtEl>
                                      </p:cBhvr>
                                    </p:animEffect>
                                  </p:childTnLst>
                                </p:cTn>
                              </p:par>
                            </p:childTnLst>
                          </p:cTn>
                        </p:par>
                        <p:par>
                          <p:cTn id="36" fill="hold" nodeType="afterGroup">
                            <p:stCondLst>
                              <p:cond delay="5500"/>
                            </p:stCondLst>
                            <p:childTnLst>
                              <p:par>
                                <p:cTn id="37" presetID="31" presetClass="entr" presetSubtype="0" fill="hold" nodeType="after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90"/>
                                          </p:val>
                                        </p:tav>
                                        <p:tav tm="100000">
                                          <p:val>
                                            <p:fltVal val="0"/>
                                          </p:val>
                                        </p:tav>
                                      </p:tavLst>
                                    </p:anim>
                                    <p:animEffect transition="in" filter="fade">
                                      <p:cBhvr>
                                        <p:cTn id="42" dur="500"/>
                                        <p:tgtEl>
                                          <p:spTgt spid="10"/>
                                        </p:tgtEl>
                                      </p:cBhvr>
                                    </p:animEffect>
                                  </p:childTnLst>
                                </p:cTn>
                              </p:par>
                            </p:childTnLst>
                          </p:cTn>
                        </p:par>
                        <p:par>
                          <p:cTn id="43" fill="hold" nodeType="afterGroup">
                            <p:stCondLst>
                              <p:cond delay="6500"/>
                            </p:stCondLst>
                            <p:childTnLst>
                              <p:par>
                                <p:cTn id="44" presetID="31" presetClass="entr" presetSubtype="0" fill="hold" nodeType="after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nodeType="afterGroup">
                            <p:stCondLst>
                              <p:cond delay="7500"/>
                            </p:stCondLst>
                            <p:childTnLst>
                              <p:par>
                                <p:cTn id="51" presetID="2" presetClass="entr" presetSubtype="4" fill="hold" nodeType="after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nodeType="afterGroup">
                            <p:stCondLst>
                              <p:cond delay="9500"/>
                            </p:stCondLst>
                            <p:childTnLst>
                              <p:par>
                                <p:cTn id="62" presetID="2" presetClass="entr" presetSubtype="4"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nodeType="afterGroup">
                            <p:stCondLst>
                              <p:cond delay="0"/>
                            </p:stCondLst>
                            <p:childTnLst>
                              <p:par>
                                <p:cTn id="68" presetID="21" presetClass="entr" presetSubtype="1" fill="hold" nodeType="clickEffect">
                                  <p:stCondLst>
                                    <p:cond delay="0"/>
                                  </p:stCondLst>
                                  <p:childTnLst>
                                    <p:set>
                                      <p:cBhvr>
                                        <p:cTn id="69" dur="1" fill="hold">
                                          <p:stCondLst>
                                            <p:cond delay="0"/>
                                          </p:stCondLst>
                                        </p:cTn>
                                        <p:tgtEl>
                                          <p:spTgt spid="5122"/>
                                        </p:tgtEl>
                                        <p:attrNameLst>
                                          <p:attrName>style.visibility</p:attrName>
                                        </p:attrNameLst>
                                      </p:cBhvr>
                                      <p:to>
                                        <p:strVal val="visible"/>
                                      </p:to>
                                    </p:set>
                                    <p:animEffect transition="in" filter="wheel(1)">
                                      <p:cBhvr>
                                        <p:cTn id="70" dur="1000"/>
                                        <p:tgtEl>
                                          <p:spTgt spid="5122"/>
                                        </p:tgtEl>
                                      </p:cBhvr>
                                    </p:animEffect>
                                  </p:childTnLst>
                                </p:cTn>
                              </p:par>
                            </p:childTnLst>
                          </p:cTn>
                        </p:par>
                      </p:childTnLst>
                    </p:cTn>
                  </p:par>
                  <p:par>
                    <p:cTn id="71" fill="hold">
                      <p:stCondLst>
                        <p:cond delay="indefinite"/>
                      </p:stCondLst>
                      <p:childTnLst>
                        <p:par>
                          <p:cTn id="72" fill="hold" nodeType="after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nodePh="1">
                                  <p:stCondLst>
                                    <p:cond delay="0"/>
                                  </p:stCondLst>
                                  <p:endCondLst>
                                    <p:cond evt="begin" delay="0">
                                      <p:tn val="77"/>
                                    </p:cond>
                                  </p:end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Grp="1" noChangeArrowheads="1"/>
          </p:cNvSpPr>
          <p:nvPr>
            <p:ph type="sldNum" sz="quarter" idx="11"/>
          </p:nvPr>
        </p:nvSpPr>
        <p:spPr>
          <a:xfrm>
            <a:off x="6553200" y="6245225"/>
            <a:ext cx="2133600" cy="476250"/>
          </a:xfrm>
          <a:prstGeom prst="rect">
            <a:avLst/>
          </a:prstGeom>
        </p:spPr>
        <p:txBody>
          <a:bodyPr/>
          <a:lstStyle/>
          <a:p>
            <a:pPr>
              <a:defRPr/>
            </a:pPr>
            <a:fld id="{F53C8621-EF75-44F1-9517-C78800D4178B}" type="slidenum">
              <a:rPr lang="en-US"/>
              <a:pPr>
                <a:defRPr/>
              </a:pPr>
              <a:t>12</a:t>
            </a:fld>
            <a:endParaRPr lang="en-US" dirty="0"/>
          </a:p>
        </p:txBody>
      </p:sp>
      <p:graphicFrame>
        <p:nvGraphicFramePr>
          <p:cNvPr id="9219" name="Object 2"/>
          <p:cNvGraphicFramePr>
            <a:graphicFrameLocks noChangeAspect="1"/>
          </p:cNvGraphicFramePr>
          <p:nvPr>
            <p:extLst>
              <p:ext uri="{D42A27DB-BD31-4B8C-83A1-F6EECF244321}">
                <p14:modId xmlns:p14="http://schemas.microsoft.com/office/powerpoint/2010/main" val="3393458113"/>
              </p:ext>
            </p:extLst>
          </p:nvPr>
        </p:nvGraphicFramePr>
        <p:xfrm>
          <a:off x="82550" y="990600"/>
          <a:ext cx="8610600" cy="5791200"/>
        </p:xfrm>
        <a:graphic>
          <a:graphicData uri="http://schemas.openxmlformats.org/presentationml/2006/ole">
            <mc:AlternateContent xmlns:mc="http://schemas.openxmlformats.org/markup-compatibility/2006">
              <mc:Choice xmlns:v="urn:schemas-microsoft-com:vml" Requires="v">
                <p:oleObj name="Bitmap Image" r:id="rId3" imgW="6954221" imgH="4791744" progId="Paint.Picture">
                  <p:embed/>
                </p:oleObj>
              </mc:Choice>
              <mc:Fallback>
                <p:oleObj name="Bitmap Image" r:id="rId3" imgW="6954221" imgH="479174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990600"/>
                        <a:ext cx="8610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1" name="Picture 4" descr="homedepot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609600"/>
            <a:ext cx="3733800" cy="2333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457200"/>
            <a:ext cx="8877300" cy="685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Line 9"/>
          <p:cNvSpPr>
            <a:spLocks noChangeShapeType="1"/>
          </p:cNvSpPr>
          <p:nvPr/>
        </p:nvSpPr>
        <p:spPr bwMode="auto">
          <a:xfrm flipH="1">
            <a:off x="3980543" y="4572000"/>
            <a:ext cx="3505200" cy="0"/>
          </a:xfrm>
          <a:prstGeom prst="line">
            <a:avLst/>
          </a:prstGeom>
          <a:noFill/>
          <a:ln w="508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7" name="Line 10"/>
          <p:cNvSpPr>
            <a:spLocks noChangeShapeType="1"/>
          </p:cNvSpPr>
          <p:nvPr/>
        </p:nvSpPr>
        <p:spPr bwMode="auto">
          <a:xfrm flipH="1">
            <a:off x="2012043" y="4858657"/>
            <a:ext cx="3505200" cy="0"/>
          </a:xfrm>
          <a:prstGeom prst="line">
            <a:avLst/>
          </a:prstGeom>
          <a:noFill/>
          <a:ln w="508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8" name="Line 11"/>
          <p:cNvSpPr>
            <a:spLocks noChangeShapeType="1"/>
          </p:cNvSpPr>
          <p:nvPr/>
        </p:nvSpPr>
        <p:spPr bwMode="auto">
          <a:xfrm flipH="1">
            <a:off x="1366157" y="5081814"/>
            <a:ext cx="3505200" cy="0"/>
          </a:xfrm>
          <a:prstGeom prst="line">
            <a:avLst/>
          </a:prstGeom>
          <a:noFill/>
          <a:ln w="50800">
            <a:solidFill>
              <a:srgbClr val="9A75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9" name="Line 12"/>
          <p:cNvSpPr>
            <a:spLocks noChangeShapeType="1"/>
          </p:cNvSpPr>
          <p:nvPr/>
        </p:nvSpPr>
        <p:spPr bwMode="auto">
          <a:xfrm flipH="1">
            <a:off x="2819400" y="5849257"/>
            <a:ext cx="3505200" cy="0"/>
          </a:xfrm>
          <a:prstGeom prst="line">
            <a:avLst/>
          </a:prstGeom>
          <a:noFill/>
          <a:ln w="508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30" name="Line 13"/>
          <p:cNvSpPr>
            <a:spLocks noChangeShapeType="1"/>
          </p:cNvSpPr>
          <p:nvPr/>
        </p:nvSpPr>
        <p:spPr bwMode="auto">
          <a:xfrm flipH="1">
            <a:off x="2672443" y="6077857"/>
            <a:ext cx="35052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31" name="Line 14"/>
          <p:cNvSpPr>
            <a:spLocks noChangeShapeType="1"/>
          </p:cNvSpPr>
          <p:nvPr/>
        </p:nvSpPr>
        <p:spPr bwMode="auto">
          <a:xfrm flipH="1">
            <a:off x="2713943" y="3048000"/>
            <a:ext cx="3505200" cy="0"/>
          </a:xfrm>
          <a:prstGeom prst="line">
            <a:avLst/>
          </a:prstGeom>
          <a:noFill/>
          <a:ln w="508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32" name="AutoShape 15"/>
          <p:cNvSpPr>
            <a:spLocks/>
          </p:cNvSpPr>
          <p:nvPr/>
        </p:nvSpPr>
        <p:spPr bwMode="auto">
          <a:xfrm>
            <a:off x="2209800" y="1734457"/>
            <a:ext cx="381000" cy="2667000"/>
          </a:xfrm>
          <a:prstGeom prst="rightBrace">
            <a:avLst>
              <a:gd name="adj1" fmla="val 58333"/>
              <a:gd name="adj2" fmla="val 50000"/>
            </a:avLst>
          </a:prstGeom>
          <a:noFill/>
          <a:ln w="50800">
            <a:solidFill>
              <a:srgbClr val="7030A0"/>
            </a:solidFill>
            <a:round/>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34" name="Oval 17"/>
          <p:cNvSpPr>
            <a:spLocks noChangeArrowheads="1"/>
          </p:cNvSpPr>
          <p:nvPr/>
        </p:nvSpPr>
        <p:spPr bwMode="auto">
          <a:xfrm>
            <a:off x="4634706" y="4885871"/>
            <a:ext cx="762000" cy="609600"/>
          </a:xfrm>
          <a:prstGeom prst="ellipse">
            <a:avLst/>
          </a:prstGeom>
          <a:solidFill>
            <a:schemeClr val="bg1"/>
          </a:solidFill>
          <a:ln w="50800">
            <a:solidFill>
              <a:srgbClr val="9A75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35" name="Oval 18"/>
          <p:cNvSpPr>
            <a:spLocks noChangeArrowheads="1"/>
          </p:cNvSpPr>
          <p:nvPr/>
        </p:nvSpPr>
        <p:spPr bwMode="auto">
          <a:xfrm>
            <a:off x="6015150" y="5495471"/>
            <a:ext cx="762000" cy="6096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36" name="Oval 19"/>
          <p:cNvSpPr>
            <a:spLocks noChangeArrowheads="1"/>
          </p:cNvSpPr>
          <p:nvPr/>
        </p:nvSpPr>
        <p:spPr bwMode="auto">
          <a:xfrm>
            <a:off x="5352143" y="5885543"/>
            <a:ext cx="762000" cy="609600"/>
          </a:xfrm>
          <a:prstGeom prst="ellipse">
            <a:avLst/>
          </a:prstGeom>
          <a:solidFill>
            <a:schemeClr val="bg1"/>
          </a:solidFill>
          <a:ln w="508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37" name="Oval 20"/>
          <p:cNvSpPr>
            <a:spLocks noChangeArrowheads="1"/>
          </p:cNvSpPr>
          <p:nvPr/>
        </p:nvSpPr>
        <p:spPr bwMode="auto">
          <a:xfrm flipV="1">
            <a:off x="5415643" y="4619171"/>
            <a:ext cx="762000" cy="5334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38" name="Oval 21"/>
          <p:cNvSpPr>
            <a:spLocks noChangeArrowheads="1"/>
          </p:cNvSpPr>
          <p:nvPr/>
        </p:nvSpPr>
        <p:spPr bwMode="auto">
          <a:xfrm flipV="1">
            <a:off x="7104743" y="4249057"/>
            <a:ext cx="762000" cy="533400"/>
          </a:xfrm>
          <a:prstGeom prst="ellipse">
            <a:avLst/>
          </a:prstGeom>
          <a:solidFill>
            <a:schemeClr val="bg1"/>
          </a:solidFill>
          <a:ln w="508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39" name="Oval 22"/>
          <p:cNvSpPr>
            <a:spLocks noChangeArrowheads="1"/>
          </p:cNvSpPr>
          <p:nvPr/>
        </p:nvSpPr>
        <p:spPr bwMode="auto">
          <a:xfrm flipV="1">
            <a:off x="6177643" y="2799443"/>
            <a:ext cx="762000" cy="5334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9240" name="Oval 23"/>
          <p:cNvSpPr>
            <a:spLocks noChangeArrowheads="1"/>
          </p:cNvSpPr>
          <p:nvPr/>
        </p:nvSpPr>
        <p:spPr bwMode="auto">
          <a:xfrm flipV="1">
            <a:off x="4253706" y="1344386"/>
            <a:ext cx="762000" cy="533400"/>
          </a:xfrm>
          <a:prstGeom prst="ellipse">
            <a:avLst/>
          </a:prstGeom>
          <a:solidFill>
            <a:schemeClr val="bg1"/>
          </a:solidFill>
          <a:ln w="50800">
            <a:solidFill>
              <a:schemeClr val="accent5">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solidFill>
                <a:srgbClr val="00CC00"/>
              </a:solidFill>
            </a:endParaRPr>
          </a:p>
        </p:txBody>
      </p:sp>
      <p:grpSp>
        <p:nvGrpSpPr>
          <p:cNvPr id="2" name="Group 1"/>
          <p:cNvGrpSpPr/>
          <p:nvPr/>
        </p:nvGrpSpPr>
        <p:grpSpPr>
          <a:xfrm>
            <a:off x="4457700" y="1382486"/>
            <a:ext cx="3205049" cy="5036457"/>
            <a:chOff x="4457700" y="1382486"/>
            <a:chExt cx="3205049" cy="5036457"/>
          </a:xfrm>
        </p:grpSpPr>
        <p:sp>
          <p:nvSpPr>
            <p:cNvPr id="9242" name="Text Box 25"/>
            <p:cNvSpPr txBox="1">
              <a:spLocks noChangeArrowheads="1"/>
            </p:cNvSpPr>
            <p:nvPr/>
          </p:nvSpPr>
          <p:spPr bwMode="auto">
            <a:xfrm>
              <a:off x="4457700" y="1382486"/>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00CC00"/>
                  </a:solidFill>
                </a:rPr>
                <a:t>1</a:t>
              </a:r>
            </a:p>
          </p:txBody>
        </p:sp>
        <p:sp>
          <p:nvSpPr>
            <p:cNvPr id="9243" name="Text Box 26"/>
            <p:cNvSpPr txBox="1">
              <a:spLocks noChangeArrowheads="1"/>
            </p:cNvSpPr>
            <p:nvPr/>
          </p:nvSpPr>
          <p:spPr bwMode="auto">
            <a:xfrm>
              <a:off x="6381636" y="2839357"/>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2</a:t>
              </a:r>
            </a:p>
          </p:txBody>
        </p:sp>
        <p:sp>
          <p:nvSpPr>
            <p:cNvPr id="9244" name="Text Box 27"/>
            <p:cNvSpPr txBox="1">
              <a:spLocks noChangeArrowheads="1"/>
            </p:cNvSpPr>
            <p:nvPr/>
          </p:nvSpPr>
          <p:spPr bwMode="auto">
            <a:xfrm>
              <a:off x="7308736" y="4287157"/>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FF3399"/>
                  </a:solidFill>
                </a:rPr>
                <a:t>3</a:t>
              </a:r>
            </a:p>
          </p:txBody>
        </p:sp>
        <p:sp>
          <p:nvSpPr>
            <p:cNvPr id="9245" name="Text Box 28"/>
            <p:cNvSpPr txBox="1">
              <a:spLocks noChangeArrowheads="1"/>
            </p:cNvSpPr>
            <p:nvPr/>
          </p:nvSpPr>
          <p:spPr bwMode="auto">
            <a:xfrm>
              <a:off x="5619636" y="4657271"/>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4</a:t>
              </a:r>
            </a:p>
          </p:txBody>
        </p:sp>
        <p:sp>
          <p:nvSpPr>
            <p:cNvPr id="9246" name="Text Box 29"/>
            <p:cNvSpPr txBox="1">
              <a:spLocks noChangeArrowheads="1"/>
            </p:cNvSpPr>
            <p:nvPr/>
          </p:nvSpPr>
          <p:spPr bwMode="auto">
            <a:xfrm>
              <a:off x="4838699" y="5038271"/>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9A7500"/>
                  </a:solidFill>
                </a:rPr>
                <a:t>5</a:t>
              </a:r>
            </a:p>
          </p:txBody>
        </p:sp>
        <p:sp>
          <p:nvSpPr>
            <p:cNvPr id="9247" name="Text Box 30"/>
            <p:cNvSpPr txBox="1">
              <a:spLocks noChangeArrowheads="1"/>
            </p:cNvSpPr>
            <p:nvPr/>
          </p:nvSpPr>
          <p:spPr bwMode="auto">
            <a:xfrm>
              <a:off x="6219143" y="5600699"/>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6</a:t>
              </a:r>
            </a:p>
          </p:txBody>
        </p:sp>
        <p:sp>
          <p:nvSpPr>
            <p:cNvPr id="9248" name="Text Box 31"/>
            <p:cNvSpPr txBox="1">
              <a:spLocks noChangeArrowheads="1"/>
            </p:cNvSpPr>
            <p:nvPr/>
          </p:nvSpPr>
          <p:spPr bwMode="auto">
            <a:xfrm>
              <a:off x="5593214" y="5961743"/>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0000FF"/>
                  </a:solidFill>
                </a:rPr>
                <a:t>7</a:t>
              </a:r>
            </a:p>
          </p:txBody>
        </p:sp>
      </p:grpSp>
      <p:sp>
        <p:nvSpPr>
          <p:cNvPr id="34"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12</a:t>
            </a:fld>
            <a:endParaRPr lang="en-US" dirty="0"/>
          </a:p>
        </p:txBody>
      </p:sp>
      <p:sp>
        <p:nvSpPr>
          <p:cNvPr id="30" name="Line 8">
            <a:extLst>
              <a:ext uri="{FF2B5EF4-FFF2-40B4-BE49-F238E27FC236}">
                <a16:creationId xmlns:a16="http://schemas.microsoft.com/office/drawing/2014/main" id="{D1318F39-C885-4986-8B1B-EA9E6CFCF476}"/>
              </a:ext>
            </a:extLst>
          </p:cNvPr>
          <p:cNvSpPr>
            <a:spLocks noChangeShapeType="1"/>
          </p:cNvSpPr>
          <p:nvPr/>
        </p:nvSpPr>
        <p:spPr bwMode="auto">
          <a:xfrm flipH="1">
            <a:off x="838200" y="1600200"/>
            <a:ext cx="3415506" cy="0"/>
          </a:xfrm>
          <a:prstGeom prst="line">
            <a:avLst/>
          </a:prstGeom>
          <a:noFill/>
          <a:ln w="508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CC00"/>
              </a:solidFill>
            </a:endParaRPr>
          </a:p>
        </p:txBody>
      </p:sp>
      <p:sp>
        <p:nvSpPr>
          <p:cNvPr id="31" name="Oval 23">
            <a:extLst>
              <a:ext uri="{FF2B5EF4-FFF2-40B4-BE49-F238E27FC236}">
                <a16:creationId xmlns:a16="http://schemas.microsoft.com/office/drawing/2014/main" id="{4230DAA7-AFF1-450B-BEF6-E4524D07B497}"/>
              </a:ext>
            </a:extLst>
          </p:cNvPr>
          <p:cNvSpPr>
            <a:spLocks noChangeArrowheads="1"/>
          </p:cNvSpPr>
          <p:nvPr/>
        </p:nvSpPr>
        <p:spPr bwMode="auto">
          <a:xfrm flipV="1">
            <a:off x="4240212" y="1343705"/>
            <a:ext cx="762000" cy="533400"/>
          </a:xfrm>
          <a:prstGeom prst="ellipse">
            <a:avLst/>
          </a:prstGeom>
          <a:noFill/>
          <a:ln w="50800">
            <a:solidFill>
              <a:srgbClr val="00CC00"/>
            </a:solidFill>
            <a:round/>
            <a:headEnd/>
            <a:tailEnd/>
          </a:ln>
          <a:effec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solidFill>
                <a:srgbClr val="00CC00"/>
              </a:solidFill>
            </a:endParaRPr>
          </a:p>
        </p:txBody>
      </p:sp>
    </p:spTree>
    <p:extLst>
      <p:ext uri="{BB962C8B-B14F-4D97-AF65-F5344CB8AC3E}">
        <p14:creationId xmlns:p14="http://schemas.microsoft.com/office/powerpoint/2010/main" val="293509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1752600"/>
            <a:ext cx="8534400" cy="4403725"/>
          </a:xfrm>
          <a:prstGeom prst="rect">
            <a:avLst/>
          </a:prstGeom>
          <a:solidFill>
            <a:srgbClr val="FFFFCC">
              <a:alpha val="70000"/>
            </a:srgbClr>
          </a:solidFill>
          <a:ln w="444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0243" name="Rectangle 3"/>
          <p:cNvSpPr>
            <a:spLocks noChangeArrowheads="1"/>
          </p:cNvSpPr>
          <p:nvPr/>
        </p:nvSpPr>
        <p:spPr bwMode="auto">
          <a:xfrm>
            <a:off x="1685925" y="244475"/>
            <a:ext cx="727392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10244" name="Rectangle 4"/>
          <p:cNvSpPr>
            <a:spLocks noChangeArrowheads="1"/>
          </p:cNvSpPr>
          <p:nvPr/>
        </p:nvSpPr>
        <p:spPr bwMode="auto">
          <a:xfrm>
            <a:off x="3241675" y="1524000"/>
            <a:ext cx="66167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10245" name="Rectangle 5"/>
          <p:cNvSpPr>
            <a:spLocks noChangeArrowheads="1"/>
          </p:cNvSpPr>
          <p:nvPr/>
        </p:nvSpPr>
        <p:spPr bwMode="auto">
          <a:xfrm>
            <a:off x="1295400" y="1447800"/>
            <a:ext cx="139541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10246" name="Rectangle 6"/>
          <p:cNvSpPr>
            <a:spLocks noChangeArrowheads="1"/>
          </p:cNvSpPr>
          <p:nvPr/>
        </p:nvSpPr>
        <p:spPr bwMode="auto">
          <a:xfrm>
            <a:off x="762000" y="1828800"/>
            <a:ext cx="192039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solidFill>
                  <a:srgbClr val="00FF00"/>
                </a:solidFill>
              </a:rPr>
              <a:t>   </a:t>
            </a:r>
            <a:r>
              <a:rPr lang="en-US" altLang="en-US" sz="2900" b="0" dirty="0">
                <a:solidFill>
                  <a:srgbClr val="00CC00"/>
                </a:solidFill>
              </a:rPr>
              <a:t>Net Sales</a:t>
            </a:r>
            <a:endParaRPr lang="en-US" altLang="en-US" sz="4400" b="0" dirty="0">
              <a:solidFill>
                <a:srgbClr val="00CC00"/>
              </a:solidFill>
            </a:endParaRPr>
          </a:p>
        </p:txBody>
      </p:sp>
      <p:sp>
        <p:nvSpPr>
          <p:cNvPr id="10247" name="Rectangle 7"/>
          <p:cNvSpPr>
            <a:spLocks noChangeArrowheads="1"/>
          </p:cNvSpPr>
          <p:nvPr/>
        </p:nvSpPr>
        <p:spPr bwMode="auto">
          <a:xfrm>
            <a:off x="304800" y="18288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rgbClr val="00CC00"/>
                </a:solidFill>
              </a:rPr>
              <a:t>1</a:t>
            </a:r>
            <a:endParaRPr lang="en-US" altLang="en-US" sz="4400" dirty="0">
              <a:solidFill>
                <a:srgbClr val="00CC00"/>
              </a:solidFill>
            </a:endParaRPr>
          </a:p>
        </p:txBody>
      </p:sp>
      <p:sp>
        <p:nvSpPr>
          <p:cNvPr id="10248" name="Rectangle 8"/>
          <p:cNvSpPr>
            <a:spLocks noChangeArrowheads="1"/>
          </p:cNvSpPr>
          <p:nvPr/>
        </p:nvSpPr>
        <p:spPr bwMode="auto">
          <a:xfrm>
            <a:off x="762000" y="2362200"/>
            <a:ext cx="196207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t> </a:t>
            </a:r>
            <a:r>
              <a:rPr lang="en-US" altLang="en-US" sz="2900" b="0" dirty="0">
                <a:solidFill>
                  <a:srgbClr val="7030A0"/>
                </a:solidFill>
                <a:effectLst>
                  <a:outerShdw blurRad="38100" dist="38100" dir="2700000" algn="tl">
                    <a:srgbClr val="000000">
                      <a:alpha val="43137"/>
                    </a:srgbClr>
                  </a:outerShdw>
                </a:effectLst>
              </a:rPr>
              <a:t>- Expenses</a:t>
            </a:r>
            <a:endParaRPr lang="en-US" altLang="en-US" sz="4400" b="0" dirty="0">
              <a:solidFill>
                <a:srgbClr val="7030A0"/>
              </a:solidFill>
              <a:effectLst>
                <a:outerShdw blurRad="38100" dist="38100" dir="2700000" algn="tl">
                  <a:srgbClr val="000000">
                    <a:alpha val="43137"/>
                  </a:srgbClr>
                </a:outerShdw>
              </a:effectLst>
            </a:endParaRPr>
          </a:p>
        </p:txBody>
      </p:sp>
      <p:sp>
        <p:nvSpPr>
          <p:cNvPr id="10249" name="Rectangle 9"/>
          <p:cNvSpPr>
            <a:spLocks noChangeArrowheads="1"/>
          </p:cNvSpPr>
          <p:nvPr/>
        </p:nvSpPr>
        <p:spPr bwMode="auto">
          <a:xfrm>
            <a:off x="304800" y="23622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rgbClr val="7030A0"/>
                </a:solidFill>
              </a:rPr>
              <a:t>2</a:t>
            </a:r>
            <a:endParaRPr lang="en-US" altLang="en-US" sz="4400" dirty="0">
              <a:solidFill>
                <a:srgbClr val="7030A0"/>
              </a:solidFill>
            </a:endParaRPr>
          </a:p>
        </p:txBody>
      </p:sp>
      <p:sp>
        <p:nvSpPr>
          <p:cNvPr id="10250" name="Line 10"/>
          <p:cNvSpPr>
            <a:spLocks noChangeShapeType="1"/>
          </p:cNvSpPr>
          <p:nvPr/>
        </p:nvSpPr>
        <p:spPr bwMode="auto">
          <a:xfrm>
            <a:off x="762000" y="30480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1" name="Rectangle 11"/>
          <p:cNvSpPr>
            <a:spLocks noChangeArrowheads="1"/>
          </p:cNvSpPr>
          <p:nvPr/>
        </p:nvSpPr>
        <p:spPr bwMode="auto">
          <a:xfrm>
            <a:off x="762000" y="3124200"/>
            <a:ext cx="753103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solidFill>
                  <a:srgbClr val="FFFFFF"/>
                </a:solidFill>
              </a:rPr>
              <a:t>   </a:t>
            </a:r>
            <a:r>
              <a:rPr lang="en-US" altLang="en-US" sz="2900" b="0" dirty="0">
                <a:solidFill>
                  <a:srgbClr val="FF3399"/>
                </a:solidFill>
              </a:rPr>
              <a:t>Earnings Before Provision for Income Taxes</a:t>
            </a:r>
            <a:endParaRPr lang="en-US" altLang="en-US" sz="4400" b="0" dirty="0">
              <a:solidFill>
                <a:srgbClr val="FF3399"/>
              </a:solidFill>
            </a:endParaRPr>
          </a:p>
        </p:txBody>
      </p:sp>
      <p:sp>
        <p:nvSpPr>
          <p:cNvPr id="10252" name="Rectangle 12"/>
          <p:cNvSpPr>
            <a:spLocks noChangeArrowheads="1"/>
          </p:cNvSpPr>
          <p:nvPr/>
        </p:nvSpPr>
        <p:spPr bwMode="auto">
          <a:xfrm>
            <a:off x="304800" y="31242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rgbClr val="FF3399"/>
                </a:solidFill>
              </a:rPr>
              <a:t>3</a:t>
            </a:r>
            <a:endParaRPr lang="en-US" altLang="en-US" sz="4400" dirty="0">
              <a:solidFill>
                <a:srgbClr val="FF3399"/>
              </a:solidFill>
            </a:endParaRPr>
          </a:p>
        </p:txBody>
      </p:sp>
      <p:sp>
        <p:nvSpPr>
          <p:cNvPr id="10253" name="Rectangle 1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altLang="en-US" sz="4000" dirty="0"/>
              <a:t>The Simplified Income Statement</a:t>
            </a:r>
          </a:p>
        </p:txBody>
      </p:sp>
      <p:sp>
        <p:nvSpPr>
          <p:cNvPr id="10254" name="Rectangle 14"/>
          <p:cNvSpPr>
            <a:spLocks noChangeArrowheads="1"/>
          </p:cNvSpPr>
          <p:nvPr/>
        </p:nvSpPr>
        <p:spPr bwMode="auto">
          <a:xfrm>
            <a:off x="762000" y="3581400"/>
            <a:ext cx="129375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effectLst>
                  <a:outerShdw blurRad="38100" dist="38100" dir="2700000" algn="tl">
                    <a:srgbClr val="000000">
                      <a:alpha val="43137"/>
                    </a:srgbClr>
                  </a:outerShdw>
                </a:effectLst>
              </a:rPr>
              <a:t> </a:t>
            </a:r>
            <a:r>
              <a:rPr lang="en-US" altLang="en-US" sz="2900" b="0" dirty="0">
                <a:solidFill>
                  <a:srgbClr val="7030A0"/>
                </a:solidFill>
                <a:effectLst>
                  <a:outerShdw blurRad="38100" dist="38100" dir="2700000" algn="tl">
                    <a:srgbClr val="000000">
                      <a:alpha val="43137"/>
                    </a:srgbClr>
                  </a:outerShdw>
                </a:effectLst>
              </a:rPr>
              <a:t>- Taxes</a:t>
            </a:r>
            <a:endParaRPr lang="en-US" altLang="en-US" sz="4400" b="0" dirty="0">
              <a:solidFill>
                <a:srgbClr val="7030A0"/>
              </a:solidFill>
              <a:effectLst>
                <a:outerShdw blurRad="38100" dist="38100" dir="2700000" algn="tl">
                  <a:srgbClr val="000000">
                    <a:alpha val="43137"/>
                  </a:srgbClr>
                </a:outerShdw>
              </a:effectLst>
            </a:endParaRPr>
          </a:p>
        </p:txBody>
      </p:sp>
      <p:sp>
        <p:nvSpPr>
          <p:cNvPr id="10255" name="Rectangle 15"/>
          <p:cNvSpPr>
            <a:spLocks noChangeArrowheads="1"/>
          </p:cNvSpPr>
          <p:nvPr/>
        </p:nvSpPr>
        <p:spPr bwMode="auto">
          <a:xfrm>
            <a:off x="304800" y="35814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rgbClr val="7030A0"/>
                </a:solidFill>
              </a:rPr>
              <a:t>4</a:t>
            </a:r>
            <a:endParaRPr lang="en-US" altLang="en-US" sz="4400" dirty="0">
              <a:solidFill>
                <a:srgbClr val="7030A0"/>
              </a:solidFill>
            </a:endParaRPr>
          </a:p>
        </p:txBody>
      </p:sp>
      <p:sp>
        <p:nvSpPr>
          <p:cNvPr id="10256" name="Line 16"/>
          <p:cNvSpPr>
            <a:spLocks noChangeShapeType="1"/>
          </p:cNvSpPr>
          <p:nvPr/>
        </p:nvSpPr>
        <p:spPr bwMode="auto">
          <a:xfrm>
            <a:off x="762000" y="41910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7" name="Rectangle 17"/>
          <p:cNvSpPr>
            <a:spLocks noChangeArrowheads="1"/>
          </p:cNvSpPr>
          <p:nvPr/>
        </p:nvSpPr>
        <p:spPr bwMode="auto">
          <a:xfrm>
            <a:off x="838200" y="4419600"/>
            <a:ext cx="245740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solidFill>
                  <a:srgbClr val="B88C00"/>
                </a:solidFill>
              </a:rPr>
              <a:t>   </a:t>
            </a:r>
            <a:r>
              <a:rPr lang="en-US" altLang="en-US" sz="2900" b="0" dirty="0">
                <a:solidFill>
                  <a:srgbClr val="9A7500"/>
                </a:solidFill>
              </a:rPr>
              <a:t>Net Earnings</a:t>
            </a:r>
            <a:endParaRPr lang="en-US" altLang="en-US" sz="4400" b="0" dirty="0">
              <a:solidFill>
                <a:srgbClr val="9A7500"/>
              </a:solidFill>
            </a:endParaRPr>
          </a:p>
        </p:txBody>
      </p:sp>
      <p:sp>
        <p:nvSpPr>
          <p:cNvPr id="10258" name="Rectangle 18"/>
          <p:cNvSpPr>
            <a:spLocks noChangeArrowheads="1"/>
          </p:cNvSpPr>
          <p:nvPr/>
        </p:nvSpPr>
        <p:spPr bwMode="auto">
          <a:xfrm>
            <a:off x="304800" y="44196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rgbClr val="9A7500"/>
                </a:solidFill>
              </a:rPr>
              <a:t>5</a:t>
            </a:r>
            <a:endParaRPr lang="en-US" altLang="en-US" sz="4400" dirty="0">
              <a:solidFill>
                <a:srgbClr val="9A7500"/>
              </a:solidFill>
            </a:endParaRPr>
          </a:p>
        </p:txBody>
      </p:sp>
      <p:sp>
        <p:nvSpPr>
          <p:cNvPr id="10259" name="Line 19"/>
          <p:cNvSpPr>
            <a:spLocks noChangeShapeType="1"/>
          </p:cNvSpPr>
          <p:nvPr/>
        </p:nvSpPr>
        <p:spPr bwMode="auto">
          <a:xfrm flipV="1">
            <a:off x="762000" y="55626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60" name="Rectangle 20"/>
          <p:cNvSpPr>
            <a:spLocks noChangeArrowheads="1"/>
          </p:cNvSpPr>
          <p:nvPr/>
        </p:nvSpPr>
        <p:spPr bwMode="auto">
          <a:xfrm>
            <a:off x="762000" y="4953000"/>
            <a:ext cx="758669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t> </a:t>
            </a:r>
            <a:r>
              <a:rPr lang="en-US" altLang="en-US" sz="2900" b="0" dirty="0">
                <a:solidFill>
                  <a:srgbClr val="7030A0"/>
                </a:solidFill>
                <a:effectLst>
                  <a:outerShdw blurRad="38100" dist="38100" dir="2700000" algn="tl">
                    <a:srgbClr val="000000">
                      <a:alpha val="43137"/>
                    </a:srgbClr>
                  </a:outerShdw>
                </a:effectLst>
                <a:sym typeface="Symbol" pitchFamily="18" charset="2"/>
              </a:rPr>
              <a:t> </a:t>
            </a:r>
            <a:r>
              <a:rPr lang="en-US" altLang="en-US" sz="2900" b="0" dirty="0">
                <a:solidFill>
                  <a:srgbClr val="7030A0"/>
                </a:solidFill>
                <a:effectLst>
                  <a:outerShdw blurRad="38100" dist="38100" dir="2700000" algn="tl">
                    <a:srgbClr val="000000">
                      <a:alpha val="43137"/>
                    </a:srgbClr>
                  </a:outerShdw>
                </a:effectLst>
              </a:rPr>
              <a:t>Diluted Weighted Average Common Shares</a:t>
            </a:r>
            <a:endParaRPr lang="en-US" altLang="en-US" sz="4400" b="0" dirty="0">
              <a:solidFill>
                <a:srgbClr val="7030A0"/>
              </a:solidFill>
              <a:effectLst>
                <a:outerShdw blurRad="38100" dist="38100" dir="2700000" algn="tl">
                  <a:srgbClr val="000000">
                    <a:alpha val="43137"/>
                  </a:srgbClr>
                </a:outerShdw>
              </a:effectLst>
            </a:endParaRPr>
          </a:p>
        </p:txBody>
      </p:sp>
      <p:sp>
        <p:nvSpPr>
          <p:cNvPr id="10261" name="Rectangle 21"/>
          <p:cNvSpPr>
            <a:spLocks noChangeArrowheads="1"/>
          </p:cNvSpPr>
          <p:nvPr/>
        </p:nvSpPr>
        <p:spPr bwMode="auto">
          <a:xfrm>
            <a:off x="304800" y="49530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rgbClr val="7030A0"/>
                </a:solidFill>
              </a:rPr>
              <a:t>6</a:t>
            </a:r>
            <a:endParaRPr lang="en-US" altLang="en-US" sz="4400" dirty="0">
              <a:solidFill>
                <a:srgbClr val="7030A0"/>
              </a:solidFill>
            </a:endParaRPr>
          </a:p>
        </p:txBody>
      </p:sp>
      <p:sp>
        <p:nvSpPr>
          <p:cNvPr id="10262" name="Rectangle 22"/>
          <p:cNvSpPr>
            <a:spLocks noChangeArrowheads="1"/>
          </p:cNvSpPr>
          <p:nvPr/>
        </p:nvSpPr>
        <p:spPr bwMode="auto">
          <a:xfrm>
            <a:off x="914400" y="5715000"/>
            <a:ext cx="590866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b="0" dirty="0">
                <a:solidFill>
                  <a:srgbClr val="0099FF"/>
                </a:solidFill>
              </a:rPr>
              <a:t>   </a:t>
            </a:r>
            <a:r>
              <a:rPr lang="en-US" altLang="en-US" sz="2900" b="0" dirty="0">
                <a:solidFill>
                  <a:srgbClr val="0000FF"/>
                </a:solidFill>
              </a:rPr>
              <a:t>Diluted Earnings Per Share (EPS)</a:t>
            </a:r>
            <a:endParaRPr lang="en-US" altLang="en-US" sz="4400" b="0" dirty="0">
              <a:solidFill>
                <a:srgbClr val="0000FF"/>
              </a:solidFill>
            </a:endParaRPr>
          </a:p>
        </p:txBody>
      </p:sp>
      <p:sp>
        <p:nvSpPr>
          <p:cNvPr id="10263" name="Rectangle 23"/>
          <p:cNvSpPr>
            <a:spLocks noChangeArrowheads="1"/>
          </p:cNvSpPr>
          <p:nvPr/>
        </p:nvSpPr>
        <p:spPr bwMode="auto">
          <a:xfrm>
            <a:off x="304800" y="5715000"/>
            <a:ext cx="2067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900" dirty="0">
                <a:solidFill>
                  <a:schemeClr val="accent2"/>
                </a:solidFill>
              </a:rPr>
              <a:t>7</a:t>
            </a:r>
            <a:endParaRPr lang="en-US" altLang="en-US" sz="4400" dirty="0">
              <a:solidFill>
                <a:schemeClr val="accent2"/>
              </a:solidFill>
            </a:endParaRPr>
          </a:p>
        </p:txBody>
      </p:sp>
      <p:sp>
        <p:nvSpPr>
          <p:cNvPr id="10264" name="Line 25"/>
          <p:cNvSpPr>
            <a:spLocks noChangeShapeType="1"/>
          </p:cNvSpPr>
          <p:nvPr/>
        </p:nvSpPr>
        <p:spPr bwMode="auto">
          <a:xfrm>
            <a:off x="762000" y="30480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65" name="Line 26"/>
          <p:cNvSpPr>
            <a:spLocks noChangeShapeType="1"/>
          </p:cNvSpPr>
          <p:nvPr/>
        </p:nvSpPr>
        <p:spPr bwMode="auto">
          <a:xfrm>
            <a:off x="762000" y="41910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66" name="Line 27"/>
          <p:cNvSpPr>
            <a:spLocks noChangeShapeType="1"/>
          </p:cNvSpPr>
          <p:nvPr/>
        </p:nvSpPr>
        <p:spPr bwMode="auto">
          <a:xfrm flipV="1">
            <a:off x="1143000" y="55626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67" name="Line 28"/>
          <p:cNvSpPr>
            <a:spLocks noChangeShapeType="1"/>
          </p:cNvSpPr>
          <p:nvPr/>
        </p:nvSpPr>
        <p:spPr bwMode="auto">
          <a:xfrm>
            <a:off x="1143000" y="30480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68" name="Line 29"/>
          <p:cNvSpPr>
            <a:spLocks noChangeShapeType="1"/>
          </p:cNvSpPr>
          <p:nvPr/>
        </p:nvSpPr>
        <p:spPr bwMode="auto">
          <a:xfrm>
            <a:off x="1143000" y="4191000"/>
            <a:ext cx="7467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13</a:t>
            </a:fld>
            <a:endParaRPr lang="en-US" dirty="0"/>
          </a:p>
        </p:txBody>
      </p:sp>
    </p:spTree>
    <p:extLst>
      <p:ext uri="{BB962C8B-B14F-4D97-AF65-F5344CB8AC3E}">
        <p14:creationId xmlns:p14="http://schemas.microsoft.com/office/powerpoint/2010/main" val="399676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7BBF0F-130E-4980-9639-A6E50F2396AC}"/>
              </a:ext>
            </a:extLst>
          </p:cNvPr>
          <p:cNvSpPr/>
          <p:nvPr/>
        </p:nvSpPr>
        <p:spPr bwMode="auto">
          <a:xfrm>
            <a:off x="6442528" y="1481818"/>
            <a:ext cx="2701471" cy="4537981"/>
          </a:xfrm>
          <a:prstGeom prst="rect">
            <a:avLst/>
          </a:prstGeom>
          <a:solidFill>
            <a:srgbClr val="FFFFCC">
              <a:alpha val="70000"/>
            </a:srgbClr>
          </a:solidFill>
          <a:ln w="4445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5" name="Text Box 3">
            <a:extLst>
              <a:ext uri="{FF2B5EF4-FFF2-40B4-BE49-F238E27FC236}">
                <a16:creationId xmlns:a16="http://schemas.microsoft.com/office/drawing/2014/main" id="{A9DC180D-1FBB-4D12-8027-F30D96385935}"/>
              </a:ext>
            </a:extLst>
          </p:cNvPr>
          <p:cNvSpPr txBox="1">
            <a:spLocks noChangeArrowheads="1"/>
          </p:cNvSpPr>
          <p:nvPr/>
        </p:nvSpPr>
        <p:spPr bwMode="auto">
          <a:xfrm>
            <a:off x="6623049" y="167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400" dirty="0">
                <a:solidFill>
                  <a:srgbClr val="00CC00"/>
                </a:solidFill>
              </a:rPr>
              <a:t>Sales </a:t>
            </a:r>
            <a:r>
              <a:rPr lang="en-US" altLang="en-US" sz="2400" dirty="0">
                <a:solidFill>
                  <a:srgbClr val="00CC00"/>
                </a:solidFill>
                <a:effectLst>
                  <a:outerShdw blurRad="38100" dist="38100" dir="2700000" algn="tl">
                    <a:srgbClr val="000000">
                      <a:alpha val="43137"/>
                    </a:srgbClr>
                  </a:outerShdw>
                </a:effectLst>
              </a:rPr>
              <a:t>(1)</a:t>
            </a:r>
          </a:p>
        </p:txBody>
      </p:sp>
      <p:sp>
        <p:nvSpPr>
          <p:cNvPr id="6" name="Text Box 5">
            <a:extLst>
              <a:ext uri="{FF2B5EF4-FFF2-40B4-BE49-F238E27FC236}">
                <a16:creationId xmlns:a16="http://schemas.microsoft.com/office/drawing/2014/main" id="{D5CF7872-1C96-4BA4-BFB9-BD775C53B5EF}"/>
              </a:ext>
            </a:extLst>
          </p:cNvPr>
          <p:cNvSpPr txBox="1">
            <a:spLocks noChangeArrowheads="1"/>
          </p:cNvSpPr>
          <p:nvPr/>
        </p:nvSpPr>
        <p:spPr bwMode="auto">
          <a:xfrm>
            <a:off x="6662963" y="2852284"/>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FF3399"/>
                </a:solidFill>
              </a:rPr>
              <a:t>= Pre-tax </a:t>
            </a:r>
          </a:p>
          <a:p>
            <a:r>
              <a:rPr lang="en-US" altLang="en-US" sz="2400" dirty="0">
                <a:solidFill>
                  <a:srgbClr val="FF3399"/>
                </a:solidFill>
              </a:rPr>
              <a:t>    Profits </a:t>
            </a:r>
            <a:r>
              <a:rPr lang="en-US" altLang="en-US" sz="2400" dirty="0">
                <a:solidFill>
                  <a:srgbClr val="FF3399"/>
                </a:solidFill>
                <a:effectLst>
                  <a:outerShdw blurRad="38100" dist="38100" dir="2700000" algn="tl">
                    <a:srgbClr val="000000">
                      <a:alpha val="43137"/>
                    </a:srgbClr>
                  </a:outerShdw>
                </a:effectLst>
              </a:rPr>
              <a:t>(3)</a:t>
            </a:r>
          </a:p>
        </p:txBody>
      </p:sp>
      <p:sp>
        <p:nvSpPr>
          <p:cNvPr id="7" name="Line 6">
            <a:extLst>
              <a:ext uri="{FF2B5EF4-FFF2-40B4-BE49-F238E27FC236}">
                <a16:creationId xmlns:a16="http://schemas.microsoft.com/office/drawing/2014/main" id="{0196405F-7189-44BE-80FC-23E431E91BFD}"/>
              </a:ext>
            </a:extLst>
          </p:cNvPr>
          <p:cNvSpPr>
            <a:spLocks noChangeShapeType="1"/>
          </p:cNvSpPr>
          <p:nvPr/>
        </p:nvSpPr>
        <p:spPr bwMode="auto">
          <a:xfrm flipH="1">
            <a:off x="4602841" y="2000250"/>
            <a:ext cx="2085521" cy="0"/>
          </a:xfrm>
          <a:prstGeom prst="line">
            <a:avLst/>
          </a:prstGeom>
          <a:noFill/>
          <a:ln w="762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7">
            <a:extLst>
              <a:ext uri="{FF2B5EF4-FFF2-40B4-BE49-F238E27FC236}">
                <a16:creationId xmlns:a16="http://schemas.microsoft.com/office/drawing/2014/main" id="{7238FA21-B426-4D6A-927B-1224B7648998}"/>
              </a:ext>
            </a:extLst>
          </p:cNvPr>
          <p:cNvSpPr>
            <a:spLocks noChangeShapeType="1"/>
          </p:cNvSpPr>
          <p:nvPr/>
        </p:nvSpPr>
        <p:spPr bwMode="auto">
          <a:xfrm flipH="1" flipV="1">
            <a:off x="4602841" y="2483137"/>
            <a:ext cx="2085521" cy="564862"/>
          </a:xfrm>
          <a:prstGeom prst="line">
            <a:avLst/>
          </a:prstGeom>
          <a:noFill/>
          <a:ln w="762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Text Box 8">
            <a:extLst>
              <a:ext uri="{FF2B5EF4-FFF2-40B4-BE49-F238E27FC236}">
                <a16:creationId xmlns:a16="http://schemas.microsoft.com/office/drawing/2014/main" id="{CE3984DF-2A67-4DF2-9E82-E8F2FF8F44E8}"/>
              </a:ext>
            </a:extLst>
          </p:cNvPr>
          <p:cNvSpPr txBox="1">
            <a:spLocks noChangeArrowheads="1"/>
          </p:cNvSpPr>
          <p:nvPr/>
        </p:nvSpPr>
        <p:spPr bwMode="auto">
          <a:xfrm>
            <a:off x="6463310" y="3663564"/>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000" dirty="0">
                <a:solidFill>
                  <a:srgbClr val="7030A0"/>
                </a:solidFill>
              </a:rPr>
              <a:t>Minus taxes (4)</a:t>
            </a:r>
          </a:p>
        </p:txBody>
      </p:sp>
      <p:sp>
        <p:nvSpPr>
          <p:cNvPr id="10" name="Text Box 9">
            <a:extLst>
              <a:ext uri="{FF2B5EF4-FFF2-40B4-BE49-F238E27FC236}">
                <a16:creationId xmlns:a16="http://schemas.microsoft.com/office/drawing/2014/main" id="{3F2C9A07-99D7-412A-A253-C9864E4DAD2B}"/>
              </a:ext>
            </a:extLst>
          </p:cNvPr>
          <p:cNvSpPr txBox="1">
            <a:spLocks noChangeArrowheads="1"/>
          </p:cNvSpPr>
          <p:nvPr/>
        </p:nvSpPr>
        <p:spPr bwMode="auto">
          <a:xfrm>
            <a:off x="6442528" y="451751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000" dirty="0">
                <a:solidFill>
                  <a:srgbClr val="7030A0"/>
                </a:solidFill>
              </a:rPr>
              <a:t>Divided by shrs.(6)</a:t>
            </a:r>
          </a:p>
        </p:txBody>
      </p:sp>
      <p:sp>
        <p:nvSpPr>
          <p:cNvPr id="11" name="Text Box 10">
            <a:extLst>
              <a:ext uri="{FF2B5EF4-FFF2-40B4-BE49-F238E27FC236}">
                <a16:creationId xmlns:a16="http://schemas.microsoft.com/office/drawing/2014/main" id="{093A96EF-2225-4313-9ACB-FF8BBA86CCAF}"/>
              </a:ext>
            </a:extLst>
          </p:cNvPr>
          <p:cNvSpPr txBox="1">
            <a:spLocks noChangeArrowheads="1"/>
          </p:cNvSpPr>
          <p:nvPr/>
        </p:nvSpPr>
        <p:spPr bwMode="auto">
          <a:xfrm>
            <a:off x="6671952" y="4894694"/>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400" dirty="0">
                <a:solidFill>
                  <a:srgbClr val="0000FF"/>
                </a:solidFill>
              </a:rPr>
              <a:t>= EPS </a:t>
            </a:r>
            <a:r>
              <a:rPr lang="en-US" altLang="en-US" sz="2400" dirty="0">
                <a:solidFill>
                  <a:srgbClr val="0000FF"/>
                </a:solidFill>
                <a:effectLst>
                  <a:outerShdw blurRad="38100" dist="38100" dir="2700000" algn="tl">
                    <a:srgbClr val="000000">
                      <a:alpha val="43137"/>
                    </a:srgbClr>
                  </a:outerShdw>
                </a:effectLst>
              </a:rPr>
              <a:t>(7)</a:t>
            </a:r>
          </a:p>
        </p:txBody>
      </p:sp>
      <p:sp>
        <p:nvSpPr>
          <p:cNvPr id="12" name="Line 11">
            <a:extLst>
              <a:ext uri="{FF2B5EF4-FFF2-40B4-BE49-F238E27FC236}">
                <a16:creationId xmlns:a16="http://schemas.microsoft.com/office/drawing/2014/main" id="{7FFB16A9-6DFE-4DD3-BDE3-ACB591581021}"/>
              </a:ext>
            </a:extLst>
          </p:cNvPr>
          <p:cNvSpPr>
            <a:spLocks noChangeShapeType="1"/>
          </p:cNvSpPr>
          <p:nvPr/>
        </p:nvSpPr>
        <p:spPr bwMode="auto">
          <a:xfrm flipH="1" flipV="1">
            <a:off x="4664527" y="4308614"/>
            <a:ext cx="2023835" cy="814679"/>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Text Box 13">
            <a:extLst>
              <a:ext uri="{FF2B5EF4-FFF2-40B4-BE49-F238E27FC236}">
                <a16:creationId xmlns:a16="http://schemas.microsoft.com/office/drawing/2014/main" id="{7F2B2B77-82D6-4212-B830-C771366053B3}"/>
              </a:ext>
            </a:extLst>
          </p:cNvPr>
          <p:cNvSpPr txBox="1">
            <a:spLocks noChangeArrowheads="1"/>
          </p:cNvSpPr>
          <p:nvPr/>
        </p:nvSpPr>
        <p:spPr bwMode="auto">
          <a:xfrm>
            <a:off x="6442528" y="22860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000" dirty="0">
                <a:solidFill>
                  <a:srgbClr val="7030A0"/>
                </a:solidFill>
              </a:rPr>
              <a:t>Minus Expenses (2)</a:t>
            </a:r>
          </a:p>
        </p:txBody>
      </p:sp>
      <p:sp>
        <p:nvSpPr>
          <p:cNvPr id="14" name="Slide Number Placeholder 1">
            <a:extLst>
              <a:ext uri="{FF2B5EF4-FFF2-40B4-BE49-F238E27FC236}">
                <a16:creationId xmlns:a16="http://schemas.microsoft.com/office/drawing/2014/main" id="{778BD3EB-394F-4F29-B4C2-8BED5D743FD7}"/>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14</a:t>
            </a:fld>
            <a:endParaRPr lang="en-US" dirty="0"/>
          </a:p>
        </p:txBody>
      </p:sp>
      <p:sp>
        <p:nvSpPr>
          <p:cNvPr id="15" name="TextBox 14">
            <a:extLst>
              <a:ext uri="{FF2B5EF4-FFF2-40B4-BE49-F238E27FC236}">
                <a16:creationId xmlns:a16="http://schemas.microsoft.com/office/drawing/2014/main" id="{606B364D-3FFF-4005-B100-B63157B2F1AE}"/>
              </a:ext>
            </a:extLst>
          </p:cNvPr>
          <p:cNvSpPr txBox="1"/>
          <p:nvPr/>
        </p:nvSpPr>
        <p:spPr>
          <a:xfrm>
            <a:off x="4664528" y="5433660"/>
            <a:ext cx="4445000" cy="830997"/>
          </a:xfrm>
          <a:prstGeom prst="rect">
            <a:avLst/>
          </a:prstGeom>
          <a:solidFill>
            <a:schemeClr val="bg1"/>
          </a:solidFill>
          <a:ln cmpd="dbl">
            <a:solidFill>
              <a:srgbClr val="FFC000"/>
            </a:solidFill>
          </a:ln>
        </p:spPr>
        <p:txBody>
          <a:bodyPr wrap="square" rtlCol="0">
            <a:spAutoFit/>
          </a:bodyPr>
          <a:lstStyle/>
          <a:p>
            <a:r>
              <a:rPr lang="en-US" sz="2400" dirty="0"/>
              <a:t>Note: Earlier versions of Toolkit did not show </a:t>
            </a:r>
            <a:r>
              <a:rPr lang="en-US" sz="2400" b="1" dirty="0">
                <a:solidFill>
                  <a:srgbClr val="9A7500"/>
                </a:solidFill>
                <a:effectLst>
                  <a:outerShdw blurRad="38100" dist="38100" dir="2700000" algn="tl">
                    <a:srgbClr val="000000">
                      <a:alpha val="43137"/>
                    </a:srgbClr>
                  </a:outerShdw>
                </a:effectLst>
              </a:rPr>
              <a:t>Net Income (5)                </a:t>
            </a:r>
          </a:p>
        </p:txBody>
      </p:sp>
      <p:pic>
        <p:nvPicPr>
          <p:cNvPr id="16" name="Picture 2">
            <a:extLst>
              <a:ext uri="{FF2B5EF4-FFF2-40B4-BE49-F238E27FC236}">
                <a16:creationId xmlns:a16="http://schemas.microsoft.com/office/drawing/2014/main" id="{7092CE3D-9BCF-49E6-AA09-1A71B5102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6253"/>
            <a:ext cx="4602842" cy="492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0">
            <a:extLst>
              <a:ext uri="{FF2B5EF4-FFF2-40B4-BE49-F238E27FC236}">
                <a16:creationId xmlns:a16="http://schemas.microsoft.com/office/drawing/2014/main" id="{F1482EF8-3D3B-40A2-B512-7EC19BEA2D0C}"/>
              </a:ext>
            </a:extLst>
          </p:cNvPr>
          <p:cNvSpPr txBox="1">
            <a:spLocks noChangeArrowheads="1"/>
          </p:cNvSpPr>
          <p:nvPr/>
        </p:nvSpPr>
        <p:spPr bwMode="auto">
          <a:xfrm>
            <a:off x="6586104" y="4077781"/>
            <a:ext cx="2579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400" dirty="0">
                <a:solidFill>
                  <a:srgbClr val="9A7500"/>
                </a:solidFill>
                <a:effectLst>
                  <a:outerShdw blurRad="38100" dist="38100" dir="2700000" algn="tl">
                    <a:srgbClr val="000000">
                      <a:alpha val="43137"/>
                    </a:srgbClr>
                  </a:outerShdw>
                </a:effectLst>
              </a:rPr>
              <a:t>= Net Income (5)</a:t>
            </a:r>
          </a:p>
        </p:txBody>
      </p:sp>
      <p:sp>
        <p:nvSpPr>
          <p:cNvPr id="18" name="Line 11">
            <a:extLst>
              <a:ext uri="{FF2B5EF4-FFF2-40B4-BE49-F238E27FC236}">
                <a16:creationId xmlns:a16="http://schemas.microsoft.com/office/drawing/2014/main" id="{E31428E9-08D2-4DEA-A6E8-C9477E57473A}"/>
              </a:ext>
            </a:extLst>
          </p:cNvPr>
          <p:cNvSpPr>
            <a:spLocks noChangeShapeType="1"/>
          </p:cNvSpPr>
          <p:nvPr/>
        </p:nvSpPr>
        <p:spPr bwMode="auto">
          <a:xfrm flipH="1" flipV="1">
            <a:off x="4521200" y="3302273"/>
            <a:ext cx="2064904" cy="1006339"/>
          </a:xfrm>
          <a:prstGeom prst="line">
            <a:avLst/>
          </a:prstGeom>
          <a:noFill/>
          <a:ln w="76200">
            <a:solidFill>
              <a:srgbClr val="9A75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 name="Picture 3">
            <a:extLst>
              <a:ext uri="{FF2B5EF4-FFF2-40B4-BE49-F238E27FC236}">
                <a16:creationId xmlns:a16="http://schemas.microsoft.com/office/drawing/2014/main" id="{86F30F06-DFAE-4B4C-B548-E7741974B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409700"/>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2">
            <a:extLst>
              <a:ext uri="{FF2B5EF4-FFF2-40B4-BE49-F238E27FC236}">
                <a16:creationId xmlns:a16="http://schemas.microsoft.com/office/drawing/2014/main" id="{70C3E745-E43F-406D-A563-D9C2E402C011}"/>
              </a:ext>
            </a:extLst>
          </p:cNvPr>
          <p:cNvSpPr>
            <a:spLocks noChangeArrowheads="1"/>
          </p:cNvSpPr>
          <p:nvPr/>
        </p:nvSpPr>
        <p:spPr bwMode="auto">
          <a:xfrm>
            <a:off x="635000" y="528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altLang="en-US" sz="4000" dirty="0"/>
              <a:t>The Simplified Income Statement</a:t>
            </a:r>
          </a:p>
        </p:txBody>
      </p:sp>
    </p:spTree>
    <p:extLst>
      <p:ext uri="{BB962C8B-B14F-4D97-AF65-F5344CB8AC3E}">
        <p14:creationId xmlns:p14="http://schemas.microsoft.com/office/powerpoint/2010/main" val="280635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442528" y="1481818"/>
            <a:ext cx="2701471" cy="4537981"/>
          </a:xfrm>
          <a:prstGeom prst="rect">
            <a:avLst/>
          </a:prstGeom>
          <a:solidFill>
            <a:srgbClr val="FFFFCC">
              <a:alpha val="70000"/>
            </a:srgbClr>
          </a:solidFill>
          <a:ln w="4445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pic>
        <p:nvPicPr>
          <p:cNvPr id="11267" name="Picture 2" descr="MRK Completed SSG graphics page 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886" y="1676400"/>
            <a:ext cx="6553200" cy="49482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1" name="Text Box 3"/>
          <p:cNvSpPr txBox="1">
            <a:spLocks noChangeArrowheads="1"/>
          </p:cNvSpPr>
          <p:nvPr/>
        </p:nvSpPr>
        <p:spPr bwMode="auto">
          <a:xfrm>
            <a:off x="6623049" y="167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400" dirty="0">
                <a:solidFill>
                  <a:srgbClr val="00CC00"/>
                </a:solidFill>
              </a:rPr>
              <a:t>Sales </a:t>
            </a:r>
            <a:r>
              <a:rPr lang="en-US" altLang="en-US" sz="2400" dirty="0">
                <a:solidFill>
                  <a:srgbClr val="00CC00"/>
                </a:solidFill>
                <a:effectLst>
                  <a:outerShdw blurRad="38100" dist="38100" dir="2700000" algn="tl">
                    <a:srgbClr val="000000">
                      <a:alpha val="43137"/>
                    </a:srgbClr>
                  </a:outerShdw>
                </a:effectLst>
              </a:rPr>
              <a:t>(1)</a:t>
            </a:r>
          </a:p>
        </p:txBody>
      </p:sp>
      <p:sp>
        <p:nvSpPr>
          <p:cNvPr id="130053" name="Text Box 5"/>
          <p:cNvSpPr txBox="1">
            <a:spLocks noChangeArrowheads="1"/>
          </p:cNvSpPr>
          <p:nvPr/>
        </p:nvSpPr>
        <p:spPr bwMode="auto">
          <a:xfrm>
            <a:off x="6662963" y="2852284"/>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FF3399"/>
                </a:solidFill>
              </a:rPr>
              <a:t>= Pre-tax </a:t>
            </a:r>
          </a:p>
          <a:p>
            <a:r>
              <a:rPr lang="en-US" altLang="en-US" sz="2400" dirty="0">
                <a:solidFill>
                  <a:srgbClr val="FF3399"/>
                </a:solidFill>
              </a:rPr>
              <a:t>    Profits </a:t>
            </a:r>
            <a:r>
              <a:rPr lang="en-US" altLang="en-US" sz="2400" dirty="0">
                <a:solidFill>
                  <a:srgbClr val="FF3399"/>
                </a:solidFill>
                <a:effectLst>
                  <a:outerShdw blurRad="38100" dist="38100" dir="2700000" algn="tl">
                    <a:srgbClr val="000000">
                      <a:alpha val="43137"/>
                    </a:srgbClr>
                  </a:outerShdw>
                </a:effectLst>
              </a:rPr>
              <a:t>(3)</a:t>
            </a:r>
          </a:p>
        </p:txBody>
      </p:sp>
      <p:sp>
        <p:nvSpPr>
          <p:cNvPr id="130054" name="Line 6"/>
          <p:cNvSpPr>
            <a:spLocks noChangeShapeType="1"/>
          </p:cNvSpPr>
          <p:nvPr/>
        </p:nvSpPr>
        <p:spPr bwMode="auto">
          <a:xfrm flipH="1">
            <a:off x="4602842" y="2051957"/>
            <a:ext cx="1839685" cy="190500"/>
          </a:xfrm>
          <a:prstGeom prst="line">
            <a:avLst/>
          </a:prstGeom>
          <a:noFill/>
          <a:ln w="762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55" name="Line 7"/>
          <p:cNvSpPr>
            <a:spLocks noChangeShapeType="1"/>
          </p:cNvSpPr>
          <p:nvPr/>
        </p:nvSpPr>
        <p:spPr bwMode="auto">
          <a:xfrm flipH="1">
            <a:off x="4343400" y="3424238"/>
            <a:ext cx="2286000" cy="76200"/>
          </a:xfrm>
          <a:prstGeom prst="line">
            <a:avLst/>
          </a:prstGeom>
          <a:noFill/>
          <a:ln w="762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56" name="Text Box 8"/>
          <p:cNvSpPr txBox="1">
            <a:spLocks noChangeArrowheads="1"/>
          </p:cNvSpPr>
          <p:nvPr/>
        </p:nvSpPr>
        <p:spPr bwMode="auto">
          <a:xfrm>
            <a:off x="6688363" y="3652837"/>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000" dirty="0">
                <a:solidFill>
                  <a:srgbClr val="7030A0"/>
                </a:solidFill>
                <a:effectLst>
                  <a:outerShdw blurRad="38100" dist="38100" dir="2700000" algn="tl">
                    <a:srgbClr val="000000">
                      <a:alpha val="43137"/>
                    </a:srgbClr>
                  </a:outerShdw>
                </a:effectLst>
              </a:rPr>
              <a:t>Minus taxes (4)</a:t>
            </a:r>
          </a:p>
        </p:txBody>
      </p:sp>
      <p:sp>
        <p:nvSpPr>
          <p:cNvPr id="130057" name="Text Box 9"/>
          <p:cNvSpPr txBox="1">
            <a:spLocks noChangeArrowheads="1"/>
          </p:cNvSpPr>
          <p:nvPr/>
        </p:nvSpPr>
        <p:spPr bwMode="auto">
          <a:xfrm>
            <a:off x="6629400" y="4114799"/>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000" dirty="0">
                <a:solidFill>
                  <a:srgbClr val="7030A0"/>
                </a:solidFill>
                <a:effectLst>
                  <a:outerShdw blurRad="38100" dist="38100" dir="2700000" algn="tl">
                    <a:srgbClr val="000000">
                      <a:alpha val="43137"/>
                    </a:srgbClr>
                  </a:outerShdw>
                </a:effectLst>
              </a:rPr>
              <a:t>Divided by shrs.(6)</a:t>
            </a:r>
          </a:p>
        </p:txBody>
      </p:sp>
      <p:sp>
        <p:nvSpPr>
          <p:cNvPr id="130058" name="Text Box 10"/>
          <p:cNvSpPr txBox="1">
            <a:spLocks noChangeArrowheads="1"/>
          </p:cNvSpPr>
          <p:nvPr/>
        </p:nvSpPr>
        <p:spPr bwMode="auto">
          <a:xfrm>
            <a:off x="6666592" y="4643438"/>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400" dirty="0">
                <a:solidFill>
                  <a:srgbClr val="0000FF"/>
                </a:solidFill>
              </a:rPr>
              <a:t>= EPS </a:t>
            </a:r>
            <a:r>
              <a:rPr lang="en-US" altLang="en-US" sz="2400" dirty="0">
                <a:solidFill>
                  <a:srgbClr val="0000FF"/>
                </a:solidFill>
                <a:effectLst>
                  <a:outerShdw blurRad="38100" dist="38100" dir="2700000" algn="tl">
                    <a:srgbClr val="000000">
                      <a:alpha val="43137"/>
                    </a:srgbClr>
                  </a:outerShdw>
                </a:effectLst>
              </a:rPr>
              <a:t>(7)</a:t>
            </a:r>
          </a:p>
        </p:txBody>
      </p:sp>
      <p:sp>
        <p:nvSpPr>
          <p:cNvPr id="130059" name="Line 11"/>
          <p:cNvSpPr>
            <a:spLocks noChangeShapeType="1"/>
          </p:cNvSpPr>
          <p:nvPr/>
        </p:nvSpPr>
        <p:spPr bwMode="auto">
          <a:xfrm flipH="1" flipV="1">
            <a:off x="4191000" y="4643438"/>
            <a:ext cx="2400300" cy="1524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76" name="Rectangle 12"/>
          <p:cNvSpPr>
            <a:spLocks noChangeArrowheads="1"/>
          </p:cNvSpPr>
          <p:nvPr/>
        </p:nvSpPr>
        <p:spPr bwMode="auto">
          <a:xfrm>
            <a:off x="635000" y="528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altLang="en-US" sz="4000" dirty="0"/>
              <a:t>The Simplified Income Statement</a:t>
            </a:r>
          </a:p>
        </p:txBody>
      </p:sp>
      <p:sp>
        <p:nvSpPr>
          <p:cNvPr id="130061" name="Text Box 13"/>
          <p:cNvSpPr txBox="1">
            <a:spLocks noChangeArrowheads="1"/>
          </p:cNvSpPr>
          <p:nvPr/>
        </p:nvSpPr>
        <p:spPr bwMode="auto">
          <a:xfrm>
            <a:off x="6591300" y="22860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en-US" altLang="en-US" sz="2000" dirty="0">
                <a:solidFill>
                  <a:srgbClr val="7030A0"/>
                </a:solidFill>
                <a:effectLst>
                  <a:outerShdw blurRad="38100" dist="38100" dir="2700000" algn="tl">
                    <a:srgbClr val="000000">
                      <a:alpha val="43137"/>
                    </a:srgbClr>
                  </a:outerShdw>
                </a:effectLst>
              </a:rPr>
              <a:t>Minus Expenses (2)</a:t>
            </a:r>
          </a:p>
        </p:txBody>
      </p:sp>
      <p:sp>
        <p:nvSpPr>
          <p:cNvPr id="1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15</a:t>
            </a:fld>
            <a:endParaRPr lang="en-US" dirty="0"/>
          </a:p>
        </p:txBody>
      </p:sp>
      <p:sp>
        <p:nvSpPr>
          <p:cNvPr id="2" name="TextBox 1"/>
          <p:cNvSpPr txBox="1"/>
          <p:nvPr/>
        </p:nvSpPr>
        <p:spPr>
          <a:xfrm>
            <a:off x="4724400" y="5424714"/>
            <a:ext cx="4446814" cy="830997"/>
          </a:xfrm>
          <a:prstGeom prst="rect">
            <a:avLst/>
          </a:prstGeom>
          <a:solidFill>
            <a:schemeClr val="bg1"/>
          </a:solidFill>
        </p:spPr>
        <p:txBody>
          <a:bodyPr wrap="square" rtlCol="0">
            <a:spAutoFit/>
          </a:bodyPr>
          <a:lstStyle/>
          <a:p>
            <a:r>
              <a:rPr lang="en-US" dirty="0"/>
              <a:t>Note: Earlier versions of Toolkit did not show </a:t>
            </a:r>
            <a:r>
              <a:rPr lang="en-US" b="1" dirty="0">
                <a:solidFill>
                  <a:srgbClr val="9A7500"/>
                </a:solidFill>
                <a:effectLst>
                  <a:outerShdw blurRad="38100" dist="38100" dir="2700000" algn="tl">
                    <a:srgbClr val="000000">
                      <a:alpha val="43137"/>
                    </a:srgbClr>
                  </a:outerShdw>
                </a:effectLst>
              </a:rPr>
              <a:t>Net Income (5)                </a:t>
            </a:r>
          </a:p>
        </p:txBody>
      </p:sp>
    </p:spTree>
    <p:extLst>
      <p:ext uri="{BB962C8B-B14F-4D97-AF65-F5344CB8AC3E}">
        <p14:creationId xmlns:p14="http://schemas.microsoft.com/office/powerpoint/2010/main" val="228486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lstStyle/>
          <a:p>
            <a:pPr eaLnBrk="1" hangingPunct="1"/>
            <a:r>
              <a:rPr lang="en-US" altLang="en-US" b="1" dirty="0"/>
              <a:t>Why Use Preferred Procedure?</a:t>
            </a:r>
          </a:p>
        </p:txBody>
      </p:sp>
      <p:sp>
        <p:nvSpPr>
          <p:cNvPr id="12292" name="Rectangle 3"/>
          <p:cNvSpPr>
            <a:spLocks noGrp="1" noChangeArrowheads="1"/>
          </p:cNvSpPr>
          <p:nvPr>
            <p:ph type="body" idx="4294967295"/>
          </p:nvPr>
        </p:nvSpPr>
        <p:spPr/>
        <p:txBody>
          <a:bodyPr/>
          <a:lstStyle/>
          <a:p>
            <a:pPr eaLnBrk="1" hangingPunct="1">
              <a:lnSpc>
                <a:spcPct val="80000"/>
              </a:lnSpc>
              <a:buFont typeface="Wingdings" panose="05000000000000000000" pitchFamily="2" charset="2"/>
              <a:buChar char="§"/>
            </a:pPr>
            <a:r>
              <a:rPr lang="en-US" altLang="en-US" sz="2800" b="0" dirty="0"/>
              <a:t>Often </a:t>
            </a:r>
            <a:r>
              <a:rPr lang="en-US" altLang="en-US" sz="2800" b="0" dirty="0">
                <a:solidFill>
                  <a:srgbClr val="0000FF"/>
                </a:solidFill>
              </a:rPr>
              <a:t>EPS</a:t>
            </a:r>
            <a:r>
              <a:rPr lang="en-US" altLang="en-US" sz="2800" b="0" dirty="0"/>
              <a:t> is not as well behaved as </a:t>
            </a:r>
            <a:r>
              <a:rPr lang="en-US" altLang="en-US" sz="2800" b="0" dirty="0">
                <a:solidFill>
                  <a:schemeClr val="accent1">
                    <a:lumMod val="50000"/>
                  </a:schemeClr>
                </a:solidFill>
              </a:rPr>
              <a:t>Sales</a:t>
            </a:r>
          </a:p>
          <a:p>
            <a:pPr eaLnBrk="1" hangingPunct="1">
              <a:lnSpc>
                <a:spcPct val="80000"/>
              </a:lnSpc>
              <a:buFont typeface="Wingdings" panose="05000000000000000000" pitchFamily="2" charset="2"/>
              <a:buChar char="§"/>
            </a:pPr>
            <a:endParaRPr lang="en-US" altLang="en-US" sz="2800" b="0" dirty="0">
              <a:solidFill>
                <a:schemeClr val="accent1">
                  <a:lumMod val="50000"/>
                </a:schemeClr>
              </a:solidFill>
            </a:endParaRPr>
          </a:p>
          <a:p>
            <a:pPr eaLnBrk="1" hangingPunct="1">
              <a:lnSpc>
                <a:spcPct val="80000"/>
              </a:lnSpc>
              <a:buFont typeface="Wingdings" panose="05000000000000000000" pitchFamily="2" charset="2"/>
              <a:buChar char="§"/>
            </a:pPr>
            <a:r>
              <a:rPr lang="en-US" altLang="en-US" sz="2800" b="0" dirty="0">
                <a:solidFill>
                  <a:srgbClr val="0000FF"/>
                </a:solidFill>
              </a:rPr>
              <a:t>EPS</a:t>
            </a:r>
            <a:r>
              <a:rPr lang="en-US" altLang="en-US" sz="2800" b="0" dirty="0"/>
              <a:t> is affected by:</a:t>
            </a:r>
          </a:p>
          <a:p>
            <a:pPr lvl="1" eaLnBrk="1" hangingPunct="1">
              <a:lnSpc>
                <a:spcPct val="80000"/>
              </a:lnSpc>
            </a:pPr>
            <a:r>
              <a:rPr lang="en-US" altLang="en-US" sz="2800" b="0" dirty="0">
                <a:solidFill>
                  <a:srgbClr val="00CC00"/>
                </a:solidFill>
              </a:rPr>
              <a:t>Sales</a:t>
            </a:r>
          </a:p>
          <a:p>
            <a:pPr lvl="1" eaLnBrk="1" hangingPunct="1">
              <a:lnSpc>
                <a:spcPct val="80000"/>
              </a:lnSpc>
            </a:pPr>
            <a:r>
              <a:rPr lang="en-US" altLang="en-US" sz="2800" b="0" dirty="0">
                <a:solidFill>
                  <a:srgbClr val="FF3399"/>
                </a:solidFill>
              </a:rPr>
              <a:t>Profit Margins</a:t>
            </a:r>
            <a:r>
              <a:rPr lang="en-US" altLang="en-US" sz="2800" b="0" dirty="0"/>
              <a:t>, </a:t>
            </a:r>
          </a:p>
          <a:p>
            <a:pPr lvl="1" eaLnBrk="1" hangingPunct="1">
              <a:lnSpc>
                <a:spcPct val="80000"/>
              </a:lnSpc>
            </a:pPr>
            <a:r>
              <a:rPr lang="en-US" altLang="en-US" sz="2800" b="0" dirty="0">
                <a:solidFill>
                  <a:srgbClr val="7030A0"/>
                </a:solidFill>
                <a:effectLst>
                  <a:outerShdw blurRad="38100" dist="38100" dir="2700000" algn="tl">
                    <a:srgbClr val="000000">
                      <a:alpha val="43137"/>
                    </a:srgbClr>
                  </a:outerShdw>
                </a:effectLst>
              </a:rPr>
              <a:t>Tax Rates</a:t>
            </a:r>
            <a:r>
              <a:rPr lang="en-US" altLang="en-US" sz="2800" b="0" dirty="0"/>
              <a:t>, and </a:t>
            </a:r>
          </a:p>
          <a:p>
            <a:pPr lvl="1" eaLnBrk="1" hangingPunct="1">
              <a:lnSpc>
                <a:spcPct val="80000"/>
              </a:lnSpc>
            </a:pPr>
            <a:r>
              <a:rPr lang="en-US" altLang="en-US" sz="2800" b="0" dirty="0">
                <a:solidFill>
                  <a:srgbClr val="7030A0"/>
                </a:solidFill>
                <a:effectLst>
                  <a:outerShdw blurRad="38100" dist="38100" dir="2700000" algn="tl">
                    <a:srgbClr val="000000">
                      <a:alpha val="43137"/>
                    </a:srgbClr>
                  </a:outerShdw>
                </a:effectLst>
              </a:rPr>
              <a:t>Shares Outstanding</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16</a:t>
            </a:fld>
            <a:endParaRPr lang="en-US" dirty="0"/>
          </a:p>
        </p:txBody>
      </p:sp>
      <p:pic>
        <p:nvPicPr>
          <p:cNvPr id="6" name="Picture 5">
            <a:extLst>
              <a:ext uri="{FF2B5EF4-FFF2-40B4-BE49-F238E27FC236}">
                <a16:creationId xmlns:a16="http://schemas.microsoft.com/office/drawing/2014/main" id="{C8264651-C6D5-4EBD-9FD7-42E42754C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2286000"/>
            <a:ext cx="4127500" cy="3962400"/>
          </a:xfrm>
          <a:prstGeom prst="rect">
            <a:avLst/>
          </a:prstGeom>
        </p:spPr>
      </p:pic>
    </p:spTree>
    <p:extLst>
      <p:ext uri="{BB962C8B-B14F-4D97-AF65-F5344CB8AC3E}">
        <p14:creationId xmlns:p14="http://schemas.microsoft.com/office/powerpoint/2010/main" val="358888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lstStyle/>
          <a:p>
            <a:pPr eaLnBrk="1" hangingPunct="1"/>
            <a:r>
              <a:rPr lang="en-US" altLang="en-US" b="1" dirty="0"/>
              <a:t>Why Use Preferred Procedure</a:t>
            </a:r>
          </a:p>
        </p:txBody>
      </p:sp>
      <p:sp>
        <p:nvSpPr>
          <p:cNvPr id="13316" name="Rectangle 3"/>
          <p:cNvSpPr>
            <a:spLocks noGrp="1" noChangeArrowheads="1"/>
          </p:cNvSpPr>
          <p:nvPr>
            <p:ph type="body" idx="4294967295"/>
          </p:nvPr>
        </p:nvSpPr>
        <p:spPr>
          <a:xfrm>
            <a:off x="3810000" y="1600200"/>
            <a:ext cx="5334000" cy="3962400"/>
          </a:xfrm>
        </p:spPr>
        <p:txBody>
          <a:bodyPr/>
          <a:lstStyle/>
          <a:p>
            <a:pPr eaLnBrk="1" hangingPunct="1">
              <a:spcBef>
                <a:spcPts val="0"/>
              </a:spcBef>
              <a:buFont typeface="Wingdings" panose="05000000000000000000" pitchFamily="2" charset="2"/>
              <a:buChar char="§"/>
            </a:pPr>
            <a:r>
              <a:rPr lang="en-US" altLang="en-US" sz="2800" b="0" dirty="0"/>
              <a:t>By looking at each component we get a better picture of what future </a:t>
            </a:r>
            <a:r>
              <a:rPr lang="en-US" altLang="en-US" sz="2800" b="0" dirty="0">
                <a:solidFill>
                  <a:srgbClr val="0000FF"/>
                </a:solidFill>
              </a:rPr>
              <a:t>EPS</a:t>
            </a:r>
            <a:r>
              <a:rPr lang="en-US" altLang="en-US" sz="2800" b="0" dirty="0"/>
              <a:t> might reasonably be.</a:t>
            </a:r>
          </a:p>
          <a:p>
            <a:pPr eaLnBrk="1" hangingPunct="1">
              <a:buFont typeface="Wingdings" panose="05000000000000000000" pitchFamily="2" charset="2"/>
              <a:buChar char="§"/>
            </a:pPr>
            <a:endParaRPr lang="en-US" altLang="en-US" sz="2800" b="0" dirty="0"/>
          </a:p>
          <a:p>
            <a:pPr eaLnBrk="1" hangingPunct="1">
              <a:spcBef>
                <a:spcPts val="0"/>
              </a:spcBef>
              <a:buFont typeface="Wingdings" panose="05000000000000000000" pitchFamily="2" charset="2"/>
              <a:buChar char="§"/>
            </a:pPr>
            <a:r>
              <a:rPr lang="en-US" altLang="en-US" sz="2800" b="0" dirty="0"/>
              <a:t>For a less consistent </a:t>
            </a:r>
            <a:r>
              <a:rPr lang="en-US" altLang="en-US" sz="2800" b="0" dirty="0">
                <a:solidFill>
                  <a:srgbClr val="0000FF"/>
                </a:solidFill>
              </a:rPr>
              <a:t>EPS</a:t>
            </a:r>
            <a:r>
              <a:rPr lang="en-US" altLang="en-US" sz="2800" b="0" dirty="0"/>
              <a:t> history, Preferred Procedure can help focus a future</a:t>
            </a:r>
            <a:r>
              <a:rPr lang="en-US" altLang="en-US" sz="2800" b="0" dirty="0">
                <a:solidFill>
                  <a:srgbClr val="0000FF"/>
                </a:solidFill>
              </a:rPr>
              <a:t> EPS </a:t>
            </a:r>
            <a:r>
              <a:rPr lang="en-US" altLang="en-US" sz="2800" b="0" dirty="0"/>
              <a:t>estimate.</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17</a:t>
            </a:fld>
            <a:endParaRPr lang="en-US" dirty="0"/>
          </a:p>
        </p:txBody>
      </p:sp>
      <p:pic>
        <p:nvPicPr>
          <p:cNvPr id="6" name="Picture 5" descr="A picture containing holding, dark, ball, clock&#10;&#10;Description automatically generated">
            <a:extLst>
              <a:ext uri="{FF2B5EF4-FFF2-40B4-BE49-F238E27FC236}">
                <a16:creationId xmlns:a16="http://schemas.microsoft.com/office/drawing/2014/main" id="{F434B6B4-2041-4F78-97FF-036489F1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74" y="1310538"/>
            <a:ext cx="5164074" cy="5699861"/>
          </a:xfrm>
          <a:prstGeom prst="rect">
            <a:avLst/>
          </a:prstGeom>
        </p:spPr>
      </p:pic>
    </p:spTree>
    <p:extLst>
      <p:ext uri="{BB962C8B-B14F-4D97-AF65-F5344CB8AC3E}">
        <p14:creationId xmlns:p14="http://schemas.microsoft.com/office/powerpoint/2010/main" val="2556689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p:txBody>
          <a:bodyPr/>
          <a:lstStyle/>
          <a:p>
            <a:pPr eaLnBrk="1" hangingPunct="1"/>
            <a:r>
              <a:rPr lang="en-US" altLang="en-US" b="1" dirty="0">
                <a:solidFill>
                  <a:srgbClr val="00CC00"/>
                </a:solidFill>
              </a:rPr>
              <a:t>Sales</a:t>
            </a:r>
          </a:p>
        </p:txBody>
      </p:sp>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8153400" cy="455136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Oval 5"/>
          <p:cNvSpPr>
            <a:spLocks noChangeArrowheads="1"/>
          </p:cNvSpPr>
          <p:nvPr/>
        </p:nvSpPr>
        <p:spPr bwMode="auto">
          <a:xfrm>
            <a:off x="6934200" y="1752600"/>
            <a:ext cx="2209800" cy="4267200"/>
          </a:xfrm>
          <a:prstGeom prst="ellipse">
            <a:avLst/>
          </a:prstGeom>
          <a:solidFill>
            <a:schemeClr val="accent1">
              <a:alpha val="0"/>
            </a:schemeClr>
          </a:solidFill>
          <a:ln w="762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solidFill>
                <a:srgbClr val="00CC00"/>
              </a:solidFill>
            </a:endParaRPr>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18</a:t>
            </a:fld>
            <a:endParaRPr lang="en-US" dirty="0"/>
          </a:p>
        </p:txBody>
      </p:sp>
      <p:sp>
        <p:nvSpPr>
          <p:cNvPr id="2" name="Rectangle 1">
            <a:extLst>
              <a:ext uri="{FF2B5EF4-FFF2-40B4-BE49-F238E27FC236}">
                <a16:creationId xmlns:a16="http://schemas.microsoft.com/office/drawing/2014/main" id="{2BD6C990-F223-4781-A0FB-45DA57EDF3D8}"/>
              </a:ext>
            </a:extLst>
          </p:cNvPr>
          <p:cNvSpPr/>
          <p:nvPr/>
        </p:nvSpPr>
        <p:spPr bwMode="auto">
          <a:xfrm>
            <a:off x="5638800" y="2286000"/>
            <a:ext cx="533400" cy="381000"/>
          </a:xfrm>
          <a:prstGeom prst="rect">
            <a:avLst/>
          </a:prstGeom>
          <a:noFill/>
          <a:ln w="76200"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5699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p:txBody>
          <a:bodyPr/>
          <a:lstStyle/>
          <a:p>
            <a:pPr eaLnBrk="1" hangingPunct="1"/>
            <a:r>
              <a:rPr lang="en-US" altLang="en-US" b="1" dirty="0">
                <a:solidFill>
                  <a:srgbClr val="FF3399"/>
                </a:solidFill>
              </a:rPr>
              <a:t>Pre-Tax Profit</a:t>
            </a:r>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9062"/>
            <a:ext cx="8610600" cy="48418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6934200" y="1752600"/>
            <a:ext cx="2209800" cy="4267200"/>
          </a:xfrm>
          <a:prstGeom prst="ellipse">
            <a:avLst/>
          </a:prstGeom>
          <a:solidFill>
            <a:schemeClr val="accent1">
              <a:alpha val="0"/>
            </a:schemeClr>
          </a:solidFill>
          <a:ln w="762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19</a:t>
            </a:fld>
            <a:endParaRPr lang="en-US" dirty="0"/>
          </a:p>
        </p:txBody>
      </p:sp>
      <p:sp>
        <p:nvSpPr>
          <p:cNvPr id="2" name="Rectangle 1">
            <a:extLst>
              <a:ext uri="{FF2B5EF4-FFF2-40B4-BE49-F238E27FC236}">
                <a16:creationId xmlns:a16="http://schemas.microsoft.com/office/drawing/2014/main" id="{9B73DA52-DE20-4045-8D81-A440139D8997}"/>
              </a:ext>
            </a:extLst>
          </p:cNvPr>
          <p:cNvSpPr/>
          <p:nvPr/>
        </p:nvSpPr>
        <p:spPr bwMode="auto">
          <a:xfrm>
            <a:off x="457200" y="2438400"/>
            <a:ext cx="1371600" cy="381000"/>
          </a:xfrm>
          <a:prstGeom prst="rect">
            <a:avLst/>
          </a:prstGeom>
          <a:noFill/>
          <a:ln w="3810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8" name="Rectangle 7">
            <a:extLst>
              <a:ext uri="{FF2B5EF4-FFF2-40B4-BE49-F238E27FC236}">
                <a16:creationId xmlns:a16="http://schemas.microsoft.com/office/drawing/2014/main" id="{819EFDCD-1CFC-4B47-8971-976E3BC3807A}"/>
              </a:ext>
            </a:extLst>
          </p:cNvPr>
          <p:cNvSpPr/>
          <p:nvPr/>
        </p:nvSpPr>
        <p:spPr bwMode="auto">
          <a:xfrm>
            <a:off x="6019800" y="2438400"/>
            <a:ext cx="1219200" cy="228600"/>
          </a:xfrm>
          <a:prstGeom prst="rect">
            <a:avLst/>
          </a:prstGeom>
          <a:noFill/>
          <a:ln w="3810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4" name="TextBox 3">
            <a:extLst>
              <a:ext uri="{FF2B5EF4-FFF2-40B4-BE49-F238E27FC236}">
                <a16:creationId xmlns:a16="http://schemas.microsoft.com/office/drawing/2014/main" id="{BFE1591E-A20A-496E-B3D2-C336B95DF141}"/>
              </a:ext>
            </a:extLst>
          </p:cNvPr>
          <p:cNvSpPr txBox="1"/>
          <p:nvPr/>
        </p:nvSpPr>
        <p:spPr>
          <a:xfrm>
            <a:off x="1915160" y="2592606"/>
            <a:ext cx="5334000" cy="338554"/>
          </a:xfrm>
          <a:prstGeom prst="rect">
            <a:avLst/>
          </a:prstGeom>
          <a:noFill/>
        </p:spPr>
        <p:txBody>
          <a:bodyPr wrap="square" rtlCol="0">
            <a:spAutoFit/>
          </a:bodyPr>
          <a:lstStyle/>
          <a:p>
            <a:r>
              <a:rPr lang="en-US" sz="1600" b="1" dirty="0">
                <a:solidFill>
                  <a:srgbClr val="FF3399"/>
                </a:solidFill>
              </a:rPr>
              <a:t>              Pre-Tax Profit                                     </a:t>
            </a:r>
            <a:r>
              <a:rPr lang="en-US" sz="1200" b="1" dirty="0">
                <a:solidFill>
                  <a:srgbClr val="FF3399"/>
                </a:solidFill>
              </a:rPr>
              <a:t>$10,229.9   </a:t>
            </a:r>
            <a:endParaRPr lang="en-US" sz="1600" b="1" dirty="0">
              <a:solidFill>
                <a:srgbClr val="FF3399"/>
              </a:solidFill>
            </a:endParaRPr>
          </a:p>
        </p:txBody>
      </p:sp>
    </p:spTree>
    <p:extLst>
      <p:ext uri="{BB962C8B-B14F-4D97-AF65-F5344CB8AC3E}">
        <p14:creationId xmlns:p14="http://schemas.microsoft.com/office/powerpoint/2010/main" val="310935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500" autoRev="1" fill="hold">
                                          <p:stCondLst>
                                            <p:cond delay="0"/>
                                          </p:stCondLst>
                                        </p:cTn>
                                        <p:tgtEl>
                                          <p:spTgt spid="4"/>
                                        </p:tgtEl>
                                        <p:attrNameLst>
                                          <p:attrName>ppt_w</p:attrName>
                                        </p:attrNameLst>
                                      </p:cBhvr>
                                    </p:anim>
                                    <p:anim by="(#ppt_w*0.50)" calcmode="lin" valueType="num">
                                      <p:cBhvr>
                                        <p:cTn id="20" dur="500" decel="50000" autoRev="1" fill="hold">
                                          <p:stCondLst>
                                            <p:cond delay="0"/>
                                          </p:stCondLst>
                                        </p:cTn>
                                        <p:tgtEl>
                                          <p:spTgt spid="4"/>
                                        </p:tgtEl>
                                        <p:attrNameLst>
                                          <p:attrName>ppt_x</p:attrName>
                                        </p:attrNameLst>
                                      </p:cBhvr>
                                    </p:anim>
                                    <p:anim from="(-#ppt_h/2)" to="(#ppt_y)" calcmode="lin" valueType="num">
                                      <p:cBhvr>
                                        <p:cTn id="21" dur="1000" fill="hold">
                                          <p:stCondLst>
                                            <p:cond delay="0"/>
                                          </p:stCondLst>
                                        </p:cTn>
                                        <p:tgtEl>
                                          <p:spTgt spid="4"/>
                                        </p:tgtEl>
                                        <p:attrNameLst>
                                          <p:attrName>ppt_y</p:attrName>
                                        </p:attrNameLst>
                                      </p:cBhvr>
                                    </p:anim>
                                    <p:animRot by="21600000">
                                      <p:cBhvr>
                                        <p:cTn id="22"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defRPr/>
            </a:pPr>
            <a:fld id="{2E345962-EEF8-463E-BE9F-20E13DC6895F}" type="slidenum">
              <a:rPr lang="en-US" smtClean="0"/>
              <a:pPr>
                <a:defRPr/>
              </a:pPr>
              <a:t>2</a:t>
            </a:fld>
            <a:endParaRPr lang="en-US" dirty="0"/>
          </a:p>
        </p:txBody>
      </p:sp>
      <p:sp>
        <p:nvSpPr>
          <p:cNvPr id="8" name="Title 1"/>
          <p:cNvSpPr>
            <a:spLocks noGrp="1"/>
          </p:cNvSpPr>
          <p:nvPr>
            <p:ph type="title"/>
          </p:nvPr>
        </p:nvSpPr>
        <p:spPr>
          <a:xfrm>
            <a:off x="685800" y="381000"/>
            <a:ext cx="7772400" cy="838200"/>
          </a:xfrm>
        </p:spPr>
        <p:txBody>
          <a:bodyPr/>
          <a:lstStyle/>
          <a:p>
            <a:pPr algn="ctr"/>
            <a:r>
              <a:rPr lang="en-US" dirty="0"/>
              <a:t>Disclaimer</a:t>
            </a:r>
          </a:p>
        </p:txBody>
      </p:sp>
      <p:sp>
        <p:nvSpPr>
          <p:cNvPr id="9" name="Content Placeholder 2"/>
          <p:cNvSpPr>
            <a:spLocks noGrp="1"/>
          </p:cNvSpPr>
          <p:nvPr>
            <p:ph idx="1"/>
          </p:nvPr>
        </p:nvSpPr>
        <p:spPr>
          <a:xfrm>
            <a:off x="533400" y="1066800"/>
            <a:ext cx="8229600" cy="5181600"/>
          </a:xfrm>
        </p:spPr>
        <p:txBody>
          <a:bodyPr/>
          <a:lstStyle/>
          <a:p>
            <a:pPr>
              <a:defRPr/>
            </a:pPr>
            <a:r>
              <a:rPr lang="en-US" sz="18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800" baseline="30000" dirty="0"/>
              <a:t>TM</a:t>
            </a:r>
            <a:r>
              <a:rPr lang="en-US" sz="1800" dirty="0"/>
              <a:t> National Association of Investors Corporation (“BI”).  The views expressed are those of the instructors, commentators, guests and participants, as the case may be, and do not necessarily represent those of BetterInvesting</a:t>
            </a:r>
            <a:r>
              <a:rPr lang="en-US" sz="1800" baseline="30000" dirty="0"/>
              <a:t>TM</a:t>
            </a:r>
            <a:r>
              <a:rPr lang="en-US" sz="1800" dirty="0"/>
              <a:t>. Investors should conduct their own review and analysis of any company of interest before making an investment decision.</a:t>
            </a:r>
          </a:p>
          <a:p>
            <a:pPr>
              <a:defRPr/>
            </a:pPr>
            <a:r>
              <a:rPr lang="en-US" sz="18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p:txBody>
      </p:sp>
    </p:spTree>
    <p:extLst>
      <p:ext uri="{BB962C8B-B14F-4D97-AF65-F5344CB8AC3E}">
        <p14:creationId xmlns:p14="http://schemas.microsoft.com/office/powerpoint/2010/main" val="352563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p:txBody>
          <a:bodyPr/>
          <a:lstStyle/>
          <a:p>
            <a:pPr eaLnBrk="1" hangingPunct="1"/>
            <a:r>
              <a:rPr lang="en-US" altLang="en-US" b="1" dirty="0">
                <a:solidFill>
                  <a:srgbClr val="7030A0"/>
                </a:solidFill>
              </a:rPr>
              <a:t>Tax Rate</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534400" cy="47402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6934200" y="1752600"/>
            <a:ext cx="2209800" cy="4267200"/>
          </a:xfrm>
          <a:prstGeom prst="ellipse">
            <a:avLst/>
          </a:prstGeom>
          <a:solidFill>
            <a:schemeClr val="accent1">
              <a:alpha val="0"/>
            </a:schemeClr>
          </a:solidFill>
          <a:ln w="762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20</a:t>
            </a:fld>
            <a:endParaRPr lang="en-US" dirty="0"/>
          </a:p>
        </p:txBody>
      </p:sp>
      <p:sp>
        <p:nvSpPr>
          <p:cNvPr id="2" name="Rectangle 1">
            <a:extLst>
              <a:ext uri="{FF2B5EF4-FFF2-40B4-BE49-F238E27FC236}">
                <a16:creationId xmlns:a16="http://schemas.microsoft.com/office/drawing/2014/main" id="{EC7D3674-EC3B-4C80-B6B7-A00D60CB6D23}"/>
              </a:ext>
            </a:extLst>
          </p:cNvPr>
          <p:cNvSpPr/>
          <p:nvPr/>
        </p:nvSpPr>
        <p:spPr bwMode="auto">
          <a:xfrm>
            <a:off x="4572000" y="2514600"/>
            <a:ext cx="2362200" cy="381000"/>
          </a:xfrm>
          <a:prstGeom prst="rect">
            <a:avLst/>
          </a:prstGeom>
          <a:noFill/>
          <a:ln w="381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66786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6477000" y="5940425"/>
            <a:ext cx="2133600" cy="476250"/>
          </a:xfrm>
          <a:prstGeom prst="rect">
            <a:avLst/>
          </a:prstGeom>
        </p:spPr>
        <p:txBody>
          <a:bodyPr/>
          <a:lstStyle/>
          <a:p>
            <a:pPr>
              <a:defRPr/>
            </a:pPr>
            <a:fld id="{282A87C4-036A-4667-BB95-EFBE8B03CAAE}" type="slidenum">
              <a:rPr lang="en-US"/>
              <a:pPr>
                <a:defRPr/>
              </a:pPr>
              <a:t>21</a:t>
            </a:fld>
            <a:endParaRPr lang="en-US" dirty="0"/>
          </a:p>
        </p:txBody>
      </p:sp>
      <p:sp>
        <p:nvSpPr>
          <p:cNvPr id="44035" name="Rectangle 2"/>
          <p:cNvSpPr>
            <a:spLocks noGrp="1" noChangeArrowheads="1"/>
          </p:cNvSpPr>
          <p:nvPr>
            <p:ph type="title" idx="4294967295"/>
          </p:nvPr>
        </p:nvSpPr>
        <p:spPr/>
        <p:txBody>
          <a:bodyPr/>
          <a:lstStyle/>
          <a:p>
            <a:pPr eaLnBrk="1" hangingPunct="1"/>
            <a:r>
              <a:rPr lang="en-US" altLang="en-US" b="1" dirty="0">
                <a:solidFill>
                  <a:srgbClr val="7030A0"/>
                </a:solidFill>
              </a:rPr>
              <a:t>Preferred Dividends</a:t>
            </a:r>
          </a:p>
        </p:txBody>
      </p:sp>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82000" cy="467518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Oval 4"/>
          <p:cNvSpPr>
            <a:spLocks noChangeArrowheads="1"/>
          </p:cNvSpPr>
          <p:nvPr/>
        </p:nvSpPr>
        <p:spPr bwMode="auto">
          <a:xfrm>
            <a:off x="4648200" y="3276600"/>
            <a:ext cx="609600" cy="381000"/>
          </a:xfrm>
          <a:prstGeom prst="ellipse">
            <a:avLst/>
          </a:prstGeom>
          <a:solidFill>
            <a:schemeClr val="accent1">
              <a:alpha val="0"/>
            </a:schemeClr>
          </a:solidFill>
          <a:ln w="508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21</a:t>
            </a:fld>
            <a:endParaRPr lang="en-US" dirty="0"/>
          </a:p>
        </p:txBody>
      </p:sp>
      <p:sp>
        <p:nvSpPr>
          <p:cNvPr id="2" name="Rectangle 1"/>
          <p:cNvSpPr/>
          <p:nvPr/>
        </p:nvSpPr>
        <p:spPr bwMode="auto">
          <a:xfrm>
            <a:off x="7239000" y="2133600"/>
            <a:ext cx="1447800" cy="2819400"/>
          </a:xfrm>
          <a:prstGeom prst="rect">
            <a:avLst/>
          </a:prstGeom>
          <a:solidFill>
            <a:schemeClr val="bg1">
              <a:lumMod val="75000"/>
            </a:schemeClr>
          </a:solidFill>
          <a:ln w="444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71641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idx="4294967295"/>
          </p:nvPr>
        </p:nvSpPr>
        <p:spPr/>
        <p:txBody>
          <a:bodyPr/>
          <a:lstStyle/>
          <a:p>
            <a:pPr eaLnBrk="1" hangingPunct="1"/>
            <a:r>
              <a:rPr lang="en-US" altLang="en-US" b="1" dirty="0">
                <a:solidFill>
                  <a:srgbClr val="7030A0"/>
                </a:solidFill>
              </a:rPr>
              <a:t>Shares Outstanding</a:t>
            </a:r>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458200" cy="47148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6901543" y="1595437"/>
            <a:ext cx="2209800" cy="4267200"/>
          </a:xfrm>
          <a:prstGeom prst="ellipse">
            <a:avLst/>
          </a:prstGeom>
          <a:solidFill>
            <a:schemeClr val="accent1">
              <a:alpha val="0"/>
            </a:schemeClr>
          </a:solidFill>
          <a:ln w="762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22</a:t>
            </a:fld>
            <a:endParaRPr lang="en-US" dirty="0"/>
          </a:p>
        </p:txBody>
      </p:sp>
    </p:spTree>
    <p:extLst>
      <p:ext uri="{BB962C8B-B14F-4D97-AF65-F5344CB8AC3E}">
        <p14:creationId xmlns:p14="http://schemas.microsoft.com/office/powerpoint/2010/main" val="178343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idx="4294967295"/>
          </p:nvPr>
        </p:nvSpPr>
        <p:spPr/>
        <p:txBody>
          <a:bodyPr/>
          <a:lstStyle/>
          <a:p>
            <a:pPr eaLnBrk="1" hangingPunct="1"/>
            <a:r>
              <a:rPr lang="en-US" altLang="en-US" b="1" dirty="0">
                <a:solidFill>
                  <a:srgbClr val="0000FF"/>
                </a:solidFill>
              </a:rPr>
              <a:t>EPS</a:t>
            </a:r>
            <a:r>
              <a:rPr lang="en-US" altLang="en-US" b="1" dirty="0"/>
              <a:t> Five Years in the Future</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382000" cy="34861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Oval 4"/>
          <p:cNvSpPr>
            <a:spLocks noChangeArrowheads="1"/>
          </p:cNvSpPr>
          <p:nvPr/>
        </p:nvSpPr>
        <p:spPr bwMode="auto">
          <a:xfrm>
            <a:off x="4419600" y="2743200"/>
            <a:ext cx="8382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2" name="Text Box 5"/>
          <p:cNvSpPr txBox="1">
            <a:spLocks noChangeArrowheads="1"/>
          </p:cNvSpPr>
          <p:nvPr/>
        </p:nvSpPr>
        <p:spPr bwMode="auto">
          <a:xfrm>
            <a:off x="7239000" y="3124200"/>
            <a:ext cx="2857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3" name="Oval 6"/>
          <p:cNvSpPr>
            <a:spLocks noChangeArrowheads="1"/>
          </p:cNvSpPr>
          <p:nvPr/>
        </p:nvSpPr>
        <p:spPr bwMode="auto">
          <a:xfrm>
            <a:off x="1219200" y="3124200"/>
            <a:ext cx="11430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4" name="Text Box 7"/>
          <p:cNvSpPr txBox="1">
            <a:spLocks noChangeArrowheads="1"/>
          </p:cNvSpPr>
          <p:nvPr/>
        </p:nvSpPr>
        <p:spPr bwMode="auto">
          <a:xfrm>
            <a:off x="7239000" y="3505200"/>
            <a:ext cx="2857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5" name="Oval 8"/>
          <p:cNvSpPr>
            <a:spLocks noChangeArrowheads="1"/>
          </p:cNvSpPr>
          <p:nvPr/>
        </p:nvSpPr>
        <p:spPr bwMode="auto">
          <a:xfrm>
            <a:off x="2895600" y="3505200"/>
            <a:ext cx="9906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6" name="Text Box 9"/>
          <p:cNvSpPr txBox="1">
            <a:spLocks noChangeArrowheads="1"/>
          </p:cNvSpPr>
          <p:nvPr/>
        </p:nvSpPr>
        <p:spPr bwMode="auto">
          <a:xfrm>
            <a:off x="6324600" y="4648200"/>
            <a:ext cx="381000" cy="5191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800" dirty="0">
                <a:solidFill>
                  <a:schemeClr val="hlink"/>
                </a:solidFill>
                <a:latin typeface="Times New Roman" pitchFamily="18" charset="0"/>
                <a:sym typeface="Symbol" pitchFamily="18" charset="2"/>
              </a:rPr>
              <a:t></a:t>
            </a:r>
          </a:p>
        </p:txBody>
      </p:sp>
      <p:sp>
        <p:nvSpPr>
          <p:cNvPr id="50187" name="Text Box 10"/>
          <p:cNvSpPr txBox="1">
            <a:spLocks noChangeArrowheads="1"/>
          </p:cNvSpPr>
          <p:nvPr/>
        </p:nvSpPr>
        <p:spPr bwMode="auto">
          <a:xfrm>
            <a:off x="6934200" y="4343400"/>
            <a:ext cx="3619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8" name="Text Box 11"/>
          <p:cNvSpPr txBox="1">
            <a:spLocks noChangeArrowheads="1"/>
          </p:cNvSpPr>
          <p:nvPr/>
        </p:nvSpPr>
        <p:spPr bwMode="auto">
          <a:xfrm>
            <a:off x="7467600" y="4724400"/>
            <a:ext cx="3619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9" name="Oval 12"/>
          <p:cNvSpPr>
            <a:spLocks noChangeArrowheads="1"/>
          </p:cNvSpPr>
          <p:nvPr/>
        </p:nvSpPr>
        <p:spPr bwMode="auto">
          <a:xfrm>
            <a:off x="7772400" y="4800600"/>
            <a:ext cx="609600" cy="3048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pic>
        <p:nvPicPr>
          <p:cNvPr id="501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382000" cy="34861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1" name="Oval 14"/>
          <p:cNvSpPr>
            <a:spLocks noChangeArrowheads="1"/>
          </p:cNvSpPr>
          <p:nvPr/>
        </p:nvSpPr>
        <p:spPr bwMode="auto">
          <a:xfrm>
            <a:off x="4419600" y="2743200"/>
            <a:ext cx="838200" cy="457200"/>
          </a:xfrm>
          <a:prstGeom prst="ellipse">
            <a:avLst/>
          </a:prstGeom>
          <a:solidFill>
            <a:schemeClr val="accent1">
              <a:alpha val="0"/>
            </a:schemeClr>
          </a:solidFill>
          <a:ln w="508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2" name="Text Box 15"/>
          <p:cNvSpPr txBox="1">
            <a:spLocks noChangeArrowheads="1"/>
          </p:cNvSpPr>
          <p:nvPr/>
        </p:nvSpPr>
        <p:spPr bwMode="auto">
          <a:xfrm>
            <a:off x="7239000" y="3048000"/>
            <a:ext cx="2857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3" name="Oval 16"/>
          <p:cNvSpPr>
            <a:spLocks noChangeArrowheads="1"/>
          </p:cNvSpPr>
          <p:nvPr/>
        </p:nvSpPr>
        <p:spPr bwMode="auto">
          <a:xfrm>
            <a:off x="1219200" y="3124200"/>
            <a:ext cx="11430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4" name="Text Box 17"/>
          <p:cNvSpPr txBox="1">
            <a:spLocks noChangeArrowheads="1"/>
          </p:cNvSpPr>
          <p:nvPr/>
        </p:nvSpPr>
        <p:spPr bwMode="auto">
          <a:xfrm>
            <a:off x="7239000" y="3429000"/>
            <a:ext cx="319088"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5" name="Oval 18"/>
          <p:cNvSpPr>
            <a:spLocks noChangeArrowheads="1"/>
          </p:cNvSpPr>
          <p:nvPr/>
        </p:nvSpPr>
        <p:spPr bwMode="auto">
          <a:xfrm>
            <a:off x="2895600" y="3505200"/>
            <a:ext cx="9906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6" name="Text Box 19"/>
          <p:cNvSpPr txBox="1">
            <a:spLocks noChangeArrowheads="1"/>
          </p:cNvSpPr>
          <p:nvPr/>
        </p:nvSpPr>
        <p:spPr bwMode="auto">
          <a:xfrm>
            <a:off x="6248400" y="4572000"/>
            <a:ext cx="381000" cy="6413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600" dirty="0">
                <a:solidFill>
                  <a:srgbClr val="7030A0"/>
                </a:solidFill>
                <a:latin typeface="Times New Roman" pitchFamily="18" charset="0"/>
                <a:sym typeface="Symbol" pitchFamily="18" charset="2"/>
              </a:rPr>
              <a:t></a:t>
            </a:r>
          </a:p>
        </p:txBody>
      </p:sp>
      <p:sp>
        <p:nvSpPr>
          <p:cNvPr id="50197" name="Text Box 20"/>
          <p:cNvSpPr txBox="1">
            <a:spLocks noChangeArrowheads="1"/>
          </p:cNvSpPr>
          <p:nvPr/>
        </p:nvSpPr>
        <p:spPr bwMode="auto">
          <a:xfrm>
            <a:off x="6934200" y="4191000"/>
            <a:ext cx="3619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8" name="Oval 21"/>
          <p:cNvSpPr>
            <a:spLocks noChangeArrowheads="1"/>
          </p:cNvSpPr>
          <p:nvPr/>
        </p:nvSpPr>
        <p:spPr bwMode="auto">
          <a:xfrm>
            <a:off x="7772400" y="4800600"/>
            <a:ext cx="609600" cy="304800"/>
          </a:xfrm>
          <a:prstGeom prst="ellipse">
            <a:avLst/>
          </a:prstGeom>
          <a:solidFill>
            <a:schemeClr val="accent1">
              <a:alpha val="0"/>
            </a:schemeClr>
          </a:solidFill>
          <a:ln w="508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35" name="Oval 21"/>
          <p:cNvSpPr>
            <a:spLocks noChangeArrowheads="1"/>
          </p:cNvSpPr>
          <p:nvPr/>
        </p:nvSpPr>
        <p:spPr bwMode="auto">
          <a:xfrm flipV="1">
            <a:off x="1719943" y="5614759"/>
            <a:ext cx="762000" cy="533400"/>
          </a:xfrm>
          <a:prstGeom prst="ellipse">
            <a:avLst/>
          </a:prstGeom>
          <a:solidFill>
            <a:schemeClr val="bg1"/>
          </a:solidFill>
          <a:ln w="508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37" name="Oval 23"/>
          <p:cNvSpPr>
            <a:spLocks noChangeArrowheads="1"/>
          </p:cNvSpPr>
          <p:nvPr/>
        </p:nvSpPr>
        <p:spPr bwMode="auto">
          <a:xfrm flipV="1">
            <a:off x="76200" y="2572657"/>
            <a:ext cx="762000" cy="533400"/>
          </a:xfrm>
          <a:prstGeom prst="ellipse">
            <a:avLst/>
          </a:prstGeom>
          <a:solidFill>
            <a:schemeClr val="bg1"/>
          </a:solidFill>
          <a:ln w="508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39" name="Text Box 25"/>
          <p:cNvSpPr txBox="1">
            <a:spLocks noChangeArrowheads="1"/>
          </p:cNvSpPr>
          <p:nvPr/>
        </p:nvSpPr>
        <p:spPr bwMode="auto">
          <a:xfrm>
            <a:off x="316477" y="2596242"/>
            <a:ext cx="317729"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00CC00"/>
                </a:solidFill>
              </a:rPr>
              <a:t>1</a:t>
            </a:r>
          </a:p>
        </p:txBody>
      </p:sp>
      <p:grpSp>
        <p:nvGrpSpPr>
          <p:cNvPr id="10" name="Group 9">
            <a:extLst>
              <a:ext uri="{FF2B5EF4-FFF2-40B4-BE49-F238E27FC236}">
                <a16:creationId xmlns:a16="http://schemas.microsoft.com/office/drawing/2014/main" id="{8EB9E134-A2C7-46F2-9F93-3585AFC9E418}"/>
              </a:ext>
            </a:extLst>
          </p:cNvPr>
          <p:cNvGrpSpPr/>
          <p:nvPr/>
        </p:nvGrpSpPr>
        <p:grpSpPr>
          <a:xfrm>
            <a:off x="86859" y="3086100"/>
            <a:ext cx="762000" cy="533400"/>
            <a:chOff x="7558088" y="6134100"/>
            <a:chExt cx="762000" cy="533400"/>
          </a:xfrm>
        </p:grpSpPr>
        <p:sp>
          <p:nvSpPr>
            <p:cNvPr id="36" name="Oval 22"/>
            <p:cNvSpPr>
              <a:spLocks noChangeArrowheads="1"/>
            </p:cNvSpPr>
            <p:nvPr/>
          </p:nvSpPr>
          <p:spPr bwMode="auto">
            <a:xfrm flipV="1">
              <a:off x="7558088" y="6134100"/>
              <a:ext cx="762000" cy="5334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0" name="Text Box 26"/>
            <p:cNvSpPr txBox="1">
              <a:spLocks noChangeArrowheads="1"/>
            </p:cNvSpPr>
            <p:nvPr/>
          </p:nvSpPr>
          <p:spPr bwMode="auto">
            <a:xfrm>
              <a:off x="7762081" y="6174014"/>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2</a:t>
              </a:r>
            </a:p>
          </p:txBody>
        </p:sp>
      </p:grpSp>
      <p:sp>
        <p:nvSpPr>
          <p:cNvPr id="41" name="Text Box 27"/>
          <p:cNvSpPr txBox="1">
            <a:spLocks noChangeArrowheads="1"/>
          </p:cNvSpPr>
          <p:nvPr/>
        </p:nvSpPr>
        <p:spPr bwMode="auto">
          <a:xfrm>
            <a:off x="1923936" y="5652859"/>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FF33CC"/>
                </a:solidFill>
              </a:rPr>
              <a:t>3</a:t>
            </a:r>
          </a:p>
        </p:txBody>
      </p:sp>
      <p:grpSp>
        <p:nvGrpSpPr>
          <p:cNvPr id="11" name="Group 10">
            <a:extLst>
              <a:ext uri="{FF2B5EF4-FFF2-40B4-BE49-F238E27FC236}">
                <a16:creationId xmlns:a16="http://schemas.microsoft.com/office/drawing/2014/main" id="{1133D2B1-7B35-4BC5-B263-ADF6214B8055}"/>
              </a:ext>
            </a:extLst>
          </p:cNvPr>
          <p:cNvGrpSpPr/>
          <p:nvPr/>
        </p:nvGrpSpPr>
        <p:grpSpPr>
          <a:xfrm>
            <a:off x="76200" y="3603171"/>
            <a:ext cx="762000" cy="533400"/>
            <a:chOff x="76200" y="3603171"/>
            <a:chExt cx="762000" cy="533400"/>
          </a:xfrm>
        </p:grpSpPr>
        <p:sp>
          <p:nvSpPr>
            <p:cNvPr id="34" name="Oval 20"/>
            <p:cNvSpPr>
              <a:spLocks noChangeArrowheads="1"/>
            </p:cNvSpPr>
            <p:nvPr/>
          </p:nvSpPr>
          <p:spPr bwMode="auto">
            <a:xfrm flipV="1">
              <a:off x="76200" y="3603171"/>
              <a:ext cx="762000" cy="5334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2" name="Text Box 28"/>
            <p:cNvSpPr txBox="1">
              <a:spLocks noChangeArrowheads="1"/>
            </p:cNvSpPr>
            <p:nvPr/>
          </p:nvSpPr>
          <p:spPr bwMode="auto">
            <a:xfrm>
              <a:off x="280193" y="3641271"/>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4</a:t>
              </a:r>
            </a:p>
          </p:txBody>
        </p:sp>
      </p:grpSp>
      <p:grpSp>
        <p:nvGrpSpPr>
          <p:cNvPr id="13" name="Group 12">
            <a:extLst>
              <a:ext uri="{FF2B5EF4-FFF2-40B4-BE49-F238E27FC236}">
                <a16:creationId xmlns:a16="http://schemas.microsoft.com/office/drawing/2014/main" id="{71B7FDD9-FDF8-47C6-B9B1-93178D349864}"/>
              </a:ext>
            </a:extLst>
          </p:cNvPr>
          <p:cNvGrpSpPr/>
          <p:nvPr/>
        </p:nvGrpSpPr>
        <p:grpSpPr>
          <a:xfrm>
            <a:off x="112482" y="4191000"/>
            <a:ext cx="762000" cy="609600"/>
            <a:chOff x="112482" y="4191000"/>
            <a:chExt cx="762000" cy="609600"/>
          </a:xfrm>
        </p:grpSpPr>
        <p:sp>
          <p:nvSpPr>
            <p:cNvPr id="31" name="Oval 17"/>
            <p:cNvSpPr>
              <a:spLocks noChangeArrowheads="1"/>
            </p:cNvSpPr>
            <p:nvPr/>
          </p:nvSpPr>
          <p:spPr bwMode="auto">
            <a:xfrm>
              <a:off x="112482" y="4191000"/>
              <a:ext cx="762000" cy="609600"/>
            </a:xfrm>
            <a:prstGeom prst="ellipse">
              <a:avLst/>
            </a:prstGeom>
            <a:solidFill>
              <a:schemeClr val="bg1"/>
            </a:solidFill>
            <a:ln w="50800">
              <a:solidFill>
                <a:srgbClr val="9A75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3" name="Text Box 29"/>
            <p:cNvSpPr txBox="1">
              <a:spLocks noChangeArrowheads="1"/>
            </p:cNvSpPr>
            <p:nvPr/>
          </p:nvSpPr>
          <p:spPr bwMode="auto">
            <a:xfrm>
              <a:off x="316475" y="4343400"/>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9A7500"/>
                  </a:solidFill>
                </a:rPr>
                <a:t>5</a:t>
              </a:r>
            </a:p>
          </p:txBody>
        </p:sp>
      </p:grpSp>
      <p:grpSp>
        <p:nvGrpSpPr>
          <p:cNvPr id="12" name="Group 11">
            <a:extLst>
              <a:ext uri="{FF2B5EF4-FFF2-40B4-BE49-F238E27FC236}">
                <a16:creationId xmlns:a16="http://schemas.microsoft.com/office/drawing/2014/main" id="{5724FAEF-FECB-4626-A1ED-42FB4032CF1B}"/>
              </a:ext>
            </a:extLst>
          </p:cNvPr>
          <p:cNvGrpSpPr/>
          <p:nvPr/>
        </p:nvGrpSpPr>
        <p:grpSpPr>
          <a:xfrm>
            <a:off x="112483" y="4770438"/>
            <a:ext cx="762000" cy="609600"/>
            <a:chOff x="112483" y="4770438"/>
            <a:chExt cx="762000" cy="609600"/>
          </a:xfrm>
        </p:grpSpPr>
        <p:sp>
          <p:nvSpPr>
            <p:cNvPr id="32" name="Oval 18"/>
            <p:cNvSpPr>
              <a:spLocks noChangeArrowheads="1"/>
            </p:cNvSpPr>
            <p:nvPr/>
          </p:nvSpPr>
          <p:spPr bwMode="auto">
            <a:xfrm>
              <a:off x="112483" y="4770438"/>
              <a:ext cx="762000" cy="6096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4" name="Text Box 30"/>
            <p:cNvSpPr txBox="1">
              <a:spLocks noChangeArrowheads="1"/>
            </p:cNvSpPr>
            <p:nvPr/>
          </p:nvSpPr>
          <p:spPr bwMode="auto">
            <a:xfrm>
              <a:off x="316476" y="4875666"/>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6</a:t>
              </a:r>
            </a:p>
          </p:txBody>
        </p:sp>
      </p:grpSp>
      <p:grpSp>
        <p:nvGrpSpPr>
          <p:cNvPr id="14" name="Group 13">
            <a:extLst>
              <a:ext uri="{FF2B5EF4-FFF2-40B4-BE49-F238E27FC236}">
                <a16:creationId xmlns:a16="http://schemas.microsoft.com/office/drawing/2014/main" id="{379942E4-310F-4939-8663-1F7F4B8B1C97}"/>
              </a:ext>
            </a:extLst>
          </p:cNvPr>
          <p:cNvGrpSpPr/>
          <p:nvPr/>
        </p:nvGrpSpPr>
        <p:grpSpPr>
          <a:xfrm>
            <a:off x="7865875" y="5181600"/>
            <a:ext cx="762000" cy="609600"/>
            <a:chOff x="7865875" y="5181600"/>
            <a:chExt cx="762000" cy="609600"/>
          </a:xfrm>
        </p:grpSpPr>
        <p:sp>
          <p:nvSpPr>
            <p:cNvPr id="33" name="Oval 19"/>
            <p:cNvSpPr>
              <a:spLocks noChangeArrowheads="1"/>
            </p:cNvSpPr>
            <p:nvPr/>
          </p:nvSpPr>
          <p:spPr bwMode="auto">
            <a:xfrm>
              <a:off x="7865875" y="5181600"/>
              <a:ext cx="762000" cy="609600"/>
            </a:xfrm>
            <a:prstGeom prst="ellipse">
              <a:avLst/>
            </a:prstGeom>
            <a:solidFill>
              <a:schemeClr val="bg1"/>
            </a:solidFill>
            <a:ln w="508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5" name="Text Box 31"/>
            <p:cNvSpPr txBox="1">
              <a:spLocks noChangeArrowheads="1"/>
            </p:cNvSpPr>
            <p:nvPr/>
          </p:nvSpPr>
          <p:spPr bwMode="auto">
            <a:xfrm>
              <a:off x="8106946" y="5257800"/>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0000FF"/>
                  </a:solidFill>
                </a:rPr>
                <a:t>7</a:t>
              </a:r>
            </a:p>
          </p:txBody>
        </p:sp>
      </p:grpSp>
      <p:sp>
        <p:nvSpPr>
          <p:cNvPr id="7" name="TextBox 6"/>
          <p:cNvSpPr txBox="1"/>
          <p:nvPr/>
        </p:nvSpPr>
        <p:spPr>
          <a:xfrm>
            <a:off x="848859" y="5603647"/>
            <a:ext cx="5732275" cy="461665"/>
          </a:xfrm>
          <a:prstGeom prst="rect">
            <a:avLst/>
          </a:prstGeom>
          <a:noFill/>
        </p:spPr>
        <p:txBody>
          <a:bodyPr wrap="none" rtlCol="0">
            <a:spAutoFit/>
          </a:bodyPr>
          <a:lstStyle/>
          <a:p>
            <a:r>
              <a:rPr lang="en-US" dirty="0"/>
              <a:t>Note:    </a:t>
            </a:r>
            <a:r>
              <a:rPr lang="en-US" dirty="0">
                <a:solidFill>
                  <a:srgbClr val="FF3399"/>
                </a:solidFill>
              </a:rPr>
              <a:t>   </a:t>
            </a:r>
            <a:r>
              <a:rPr lang="en-US" dirty="0"/>
              <a:t>    </a:t>
            </a:r>
            <a:r>
              <a:rPr lang="en-US" b="1" dirty="0">
                <a:solidFill>
                  <a:srgbClr val="FF3399"/>
                </a:solidFill>
                <a:effectLst>
                  <a:outerShdw blurRad="38100" dist="38100" dir="2700000" algn="tl">
                    <a:srgbClr val="000000">
                      <a:alpha val="43137"/>
                    </a:srgbClr>
                  </a:outerShdw>
                </a:effectLst>
              </a:rPr>
              <a:t>Pre-Tax Profit</a:t>
            </a:r>
            <a:r>
              <a:rPr lang="en-US" dirty="0">
                <a:solidFill>
                  <a:srgbClr val="FF3399"/>
                </a:solidFill>
              </a:rPr>
              <a:t> </a:t>
            </a:r>
            <a:r>
              <a:rPr lang="en-US" dirty="0"/>
              <a:t>is not shown.</a:t>
            </a:r>
            <a:endParaRPr lang="en-US" b="1" dirty="0">
              <a:effectLst>
                <a:outerShdw blurRad="38100" dist="38100" dir="2700000" algn="tl">
                  <a:srgbClr val="000000">
                    <a:alpha val="43137"/>
                  </a:srgbClr>
                </a:outerShdw>
              </a:effectLst>
            </a:endParaRPr>
          </a:p>
        </p:txBody>
      </p:sp>
      <p:sp>
        <p:nvSpPr>
          <p:cNvPr id="9" name="Rectangle 8"/>
          <p:cNvSpPr/>
          <p:nvPr/>
        </p:nvSpPr>
        <p:spPr bwMode="auto">
          <a:xfrm>
            <a:off x="8686800" y="2572657"/>
            <a:ext cx="156029" cy="2836409"/>
          </a:xfrm>
          <a:prstGeom prst="rect">
            <a:avLst/>
          </a:prstGeom>
          <a:solidFill>
            <a:schemeClr val="bg1">
              <a:lumMod val="95000"/>
            </a:schemeClr>
          </a:solidFill>
          <a:ln w="444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54"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23</a:t>
            </a:fld>
            <a:endParaRPr lang="en-US" dirty="0"/>
          </a:p>
        </p:txBody>
      </p:sp>
      <p:grpSp>
        <p:nvGrpSpPr>
          <p:cNvPr id="5" name="Group 4">
            <a:extLst>
              <a:ext uri="{FF2B5EF4-FFF2-40B4-BE49-F238E27FC236}">
                <a16:creationId xmlns:a16="http://schemas.microsoft.com/office/drawing/2014/main" id="{3066E202-8333-4B16-A8E0-95DD05283B41}"/>
              </a:ext>
            </a:extLst>
          </p:cNvPr>
          <p:cNvGrpSpPr/>
          <p:nvPr/>
        </p:nvGrpSpPr>
        <p:grpSpPr>
          <a:xfrm>
            <a:off x="5895975" y="3170238"/>
            <a:ext cx="2161266" cy="537208"/>
            <a:chOff x="5895975" y="3170238"/>
            <a:chExt cx="2161266" cy="537208"/>
          </a:xfrm>
        </p:grpSpPr>
        <p:sp>
          <p:nvSpPr>
            <p:cNvPr id="8" name="Left Arrow 7"/>
            <p:cNvSpPr/>
            <p:nvPr/>
          </p:nvSpPr>
          <p:spPr bwMode="auto">
            <a:xfrm>
              <a:off x="7142841" y="3445516"/>
              <a:ext cx="914400" cy="152400"/>
            </a:xfrm>
            <a:prstGeom prst="leftArrow">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2" name="TextBox 1">
              <a:extLst>
                <a:ext uri="{FF2B5EF4-FFF2-40B4-BE49-F238E27FC236}">
                  <a16:creationId xmlns:a16="http://schemas.microsoft.com/office/drawing/2014/main" id="{BAA683CF-C41A-4DAE-8802-C8FE50078E3A}"/>
                </a:ext>
              </a:extLst>
            </p:cNvPr>
            <p:cNvSpPr txBox="1"/>
            <p:nvPr/>
          </p:nvSpPr>
          <p:spPr>
            <a:xfrm>
              <a:off x="5895975" y="3338114"/>
              <a:ext cx="1066800" cy="369332"/>
            </a:xfrm>
            <a:prstGeom prst="rect">
              <a:avLst/>
            </a:prstGeom>
            <a:noFill/>
          </p:spPr>
          <p:txBody>
            <a:bodyPr wrap="square" rtlCol="0">
              <a:spAutoFit/>
            </a:bodyPr>
            <a:lstStyle/>
            <a:p>
              <a:r>
                <a:rPr lang="en-US" sz="1800" b="1" dirty="0">
                  <a:solidFill>
                    <a:srgbClr val="FF3399"/>
                  </a:solidFill>
                  <a:latin typeface="Calibri" panose="020F0502020204030204" pitchFamily="34" charset="0"/>
                  <a:cs typeface="Calibri" panose="020F0502020204030204" pitchFamily="34" charset="0"/>
                </a:rPr>
                <a:t>11,691.3</a:t>
              </a:r>
            </a:p>
          </p:txBody>
        </p:sp>
        <p:sp>
          <p:nvSpPr>
            <p:cNvPr id="3" name="Rectangle 2">
              <a:extLst>
                <a:ext uri="{FF2B5EF4-FFF2-40B4-BE49-F238E27FC236}">
                  <a16:creationId xmlns:a16="http://schemas.microsoft.com/office/drawing/2014/main" id="{C2244413-ED30-4D1E-9CAC-6055B6C5669D}"/>
                </a:ext>
              </a:extLst>
            </p:cNvPr>
            <p:cNvSpPr/>
            <p:nvPr/>
          </p:nvSpPr>
          <p:spPr bwMode="auto">
            <a:xfrm>
              <a:off x="6858000" y="3170238"/>
              <a:ext cx="438150" cy="258762"/>
            </a:xfrm>
            <a:prstGeom prst="rect">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4" name="Rectangle 3">
            <a:extLst>
              <a:ext uri="{FF2B5EF4-FFF2-40B4-BE49-F238E27FC236}">
                <a16:creationId xmlns:a16="http://schemas.microsoft.com/office/drawing/2014/main" id="{24A41174-5011-4372-AFED-5FE47C271131}"/>
              </a:ext>
            </a:extLst>
          </p:cNvPr>
          <p:cNvSpPr/>
          <p:nvPr/>
        </p:nvSpPr>
        <p:spPr bwMode="auto">
          <a:xfrm>
            <a:off x="7524750" y="3200400"/>
            <a:ext cx="808716" cy="258762"/>
          </a:xfrm>
          <a:prstGeom prst="rect">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423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fltVal val="0"/>
                                          </p:val>
                                        </p:tav>
                                        <p:tav tm="100000">
                                          <p:val>
                                            <p:strVal val="#ppt_w"/>
                                          </p:val>
                                        </p:tav>
                                      </p:tavLst>
                                    </p:anim>
                                    <p:anim calcmode="lin" valueType="num">
                                      <p:cBhvr>
                                        <p:cTn id="26" dur="1000" fill="hold"/>
                                        <p:tgtEl>
                                          <p:spTgt spid="35"/>
                                        </p:tgtEl>
                                        <p:attrNameLst>
                                          <p:attrName>ppt_h</p:attrName>
                                        </p:attrNameLst>
                                      </p:cBhvr>
                                      <p:tavLst>
                                        <p:tav tm="0">
                                          <p:val>
                                            <p:fltVal val="0"/>
                                          </p:val>
                                        </p:tav>
                                        <p:tav tm="100000">
                                          <p:val>
                                            <p:strVal val="#ppt_h"/>
                                          </p:val>
                                        </p:tav>
                                      </p:tavLst>
                                    </p:anim>
                                    <p:anim calcmode="lin" valueType="num">
                                      <p:cBhvr>
                                        <p:cTn id="27" dur="1000" fill="hold"/>
                                        <p:tgtEl>
                                          <p:spTgt spid="35"/>
                                        </p:tgtEl>
                                        <p:attrNameLst>
                                          <p:attrName>style.rotation</p:attrName>
                                        </p:attrNameLst>
                                      </p:cBhvr>
                                      <p:tavLst>
                                        <p:tav tm="0">
                                          <p:val>
                                            <p:fltVal val="90"/>
                                          </p:val>
                                        </p:tav>
                                        <p:tav tm="100000">
                                          <p:val>
                                            <p:fltVal val="0"/>
                                          </p:val>
                                        </p:tav>
                                      </p:tavLst>
                                    </p:anim>
                                    <p:animEffect transition="in" filter="fade">
                                      <p:cBhvr>
                                        <p:cTn id="28" dur="1000"/>
                                        <p:tgtEl>
                                          <p:spTgt spid="3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 calcmode="lin" valueType="num">
                                      <p:cBhvr>
                                        <p:cTn id="33" dur="1000" fill="hold"/>
                                        <p:tgtEl>
                                          <p:spTgt spid="41"/>
                                        </p:tgtEl>
                                        <p:attrNameLst>
                                          <p:attrName>style.rotation</p:attrName>
                                        </p:attrNameLst>
                                      </p:cBhvr>
                                      <p:tavLst>
                                        <p:tav tm="0">
                                          <p:val>
                                            <p:fltVal val="90"/>
                                          </p:val>
                                        </p:tav>
                                        <p:tav tm="100000">
                                          <p:val>
                                            <p:fltVal val="0"/>
                                          </p:val>
                                        </p:tav>
                                      </p:tavLst>
                                    </p:anim>
                                    <p:animEffect transition="in" filter="fade">
                                      <p:cBhvr>
                                        <p:cTn id="34" dur="1000"/>
                                        <p:tgtEl>
                                          <p:spTgt spid="4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P spid="7"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24</a:t>
            </a:fld>
            <a:endParaRPr lang="en-US" dirty="0"/>
          </a:p>
        </p:txBody>
      </p:sp>
      <p:pic>
        <p:nvPicPr>
          <p:cNvPr id="4" name="Picture 3" descr="A picture containing light&#10;&#10;Description automatically generated">
            <a:extLst>
              <a:ext uri="{FF2B5EF4-FFF2-40B4-BE49-F238E27FC236}">
                <a16:creationId xmlns:a16="http://schemas.microsoft.com/office/drawing/2014/main" id="{21ED750B-8C8A-49E6-ADB8-FC5CC0C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371600"/>
            <a:ext cx="5003761" cy="5710427"/>
          </a:xfrm>
          <a:prstGeom prst="rect">
            <a:avLst/>
          </a:prstGeom>
        </p:spPr>
      </p:pic>
    </p:spTree>
    <p:extLst>
      <p:ext uri="{BB962C8B-B14F-4D97-AF65-F5344CB8AC3E}">
        <p14:creationId xmlns:p14="http://schemas.microsoft.com/office/powerpoint/2010/main" val="191082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133600"/>
            <a:ext cx="7772400" cy="1362075"/>
          </a:xfrm>
        </p:spPr>
        <p:txBody>
          <a:bodyPr/>
          <a:lstStyle/>
          <a:p>
            <a:pPr>
              <a:defRPr/>
            </a:pPr>
            <a:r>
              <a:rPr lang="en-US" dirty="0"/>
              <a:t>Let’s Take A closer Look</a:t>
            </a:r>
          </a:p>
        </p:txBody>
      </p:sp>
      <p:pic>
        <p:nvPicPr>
          <p:cNvPr id="16388" name="Picture 4" descr="magnifying_glass_flat_ground_400_cl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56218" flipH="1">
            <a:off x="2936875" y="1641475"/>
            <a:ext cx="5151438"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25</a:t>
            </a:fld>
            <a:endParaRPr lang="en-US" dirty="0"/>
          </a:p>
        </p:txBody>
      </p:sp>
    </p:spTree>
    <p:extLst>
      <p:ext uri="{BB962C8B-B14F-4D97-AF65-F5344CB8AC3E}">
        <p14:creationId xmlns:p14="http://schemas.microsoft.com/office/powerpoint/2010/main" val="638705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14413"/>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975" y="53340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p:cNvSpPr txBox="1">
            <a:spLocks noChangeArrowheads="1"/>
          </p:cNvSpPr>
          <p:nvPr/>
        </p:nvSpPr>
        <p:spPr bwMode="auto">
          <a:xfrm>
            <a:off x="6145213" y="839788"/>
            <a:ext cx="2797175" cy="830262"/>
          </a:xfrm>
          <a:prstGeom prst="rect">
            <a:avLst/>
          </a:prstGeom>
          <a:solidFill>
            <a:schemeClr val="bg1"/>
          </a:solidFill>
          <a:ln w="38100">
            <a:solidFill>
              <a:srgbClr val="00CC00"/>
            </a:solidFill>
            <a:prstDash val="sysDot"/>
            <a:miter lim="800000"/>
            <a:headEnd/>
            <a:tailEnd/>
          </a:ln>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b="1" dirty="0">
                <a:solidFill>
                  <a:srgbClr val="00CC00"/>
                </a:solidFill>
              </a:rPr>
              <a:t>What is our first (top) line?</a:t>
            </a:r>
          </a:p>
        </p:txBody>
      </p:sp>
      <p:sp>
        <p:nvSpPr>
          <p:cNvPr id="7" name="Oval 6"/>
          <p:cNvSpPr/>
          <p:nvPr/>
        </p:nvSpPr>
        <p:spPr>
          <a:xfrm>
            <a:off x="152400" y="998538"/>
            <a:ext cx="838200" cy="369887"/>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3949700" y="1108075"/>
            <a:ext cx="1143000" cy="29368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43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2938" y="1858963"/>
            <a:ext cx="31591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8305800" y="2362200"/>
            <a:ext cx="576263" cy="22860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26</a:t>
            </a:fld>
            <a:endParaRPr lang="en-US" dirty="0"/>
          </a:p>
        </p:txBody>
      </p:sp>
      <p:sp>
        <p:nvSpPr>
          <p:cNvPr id="13" name="Oval 12">
            <a:extLst>
              <a:ext uri="{FF2B5EF4-FFF2-40B4-BE49-F238E27FC236}">
                <a16:creationId xmlns:a16="http://schemas.microsoft.com/office/drawing/2014/main" id="{DE33993C-04DD-4A78-83B6-F3E7E61BAF36}"/>
              </a:ext>
            </a:extLst>
          </p:cNvPr>
          <p:cNvSpPr/>
          <p:nvPr/>
        </p:nvSpPr>
        <p:spPr>
          <a:xfrm>
            <a:off x="3949700" y="1127124"/>
            <a:ext cx="1143000" cy="293688"/>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CC00"/>
              </a:solidFill>
            </a:endParaRPr>
          </a:p>
        </p:txBody>
      </p:sp>
      <p:cxnSp>
        <p:nvCxnSpPr>
          <p:cNvPr id="14" name="Straight Arrow Connector 13">
            <a:extLst>
              <a:ext uri="{FF2B5EF4-FFF2-40B4-BE49-F238E27FC236}">
                <a16:creationId xmlns:a16="http://schemas.microsoft.com/office/drawing/2014/main" id="{A9525281-BC76-4E53-9ADB-D9BCE7D2B4DC}"/>
              </a:ext>
            </a:extLst>
          </p:cNvPr>
          <p:cNvCxnSpPr>
            <a:cxnSpLocks/>
          </p:cNvCxnSpPr>
          <p:nvPr/>
        </p:nvCxnSpPr>
        <p:spPr>
          <a:xfrm>
            <a:off x="5105400" y="1254919"/>
            <a:ext cx="3213100" cy="1222375"/>
          </a:xfrm>
          <a:prstGeom prst="straightConnector1">
            <a:avLst/>
          </a:prstGeom>
          <a:ln w="38100">
            <a:solidFill>
              <a:srgbClr val="00CC00"/>
            </a:solidFill>
            <a:prstDash val="sysDash"/>
            <a:tailEnd type="arrow"/>
          </a:ln>
        </p:spPr>
        <p:style>
          <a:lnRef idx="2">
            <a:schemeClr val="dk1"/>
          </a:lnRef>
          <a:fillRef idx="0">
            <a:schemeClr val="dk1"/>
          </a:fillRef>
          <a:effectRef idx="1">
            <a:schemeClr val="dk1"/>
          </a:effectRef>
          <a:fontRef idx="minor">
            <a:schemeClr val="tx1"/>
          </a:fontRef>
        </p:style>
      </p:cxnSp>
      <p:sp>
        <p:nvSpPr>
          <p:cNvPr id="15" name="Oval 14">
            <a:extLst>
              <a:ext uri="{FF2B5EF4-FFF2-40B4-BE49-F238E27FC236}">
                <a16:creationId xmlns:a16="http://schemas.microsoft.com/office/drawing/2014/main" id="{6A2B5742-9E37-4728-9411-0FEE549229C8}"/>
              </a:ext>
            </a:extLst>
          </p:cNvPr>
          <p:cNvSpPr/>
          <p:nvPr/>
        </p:nvSpPr>
        <p:spPr>
          <a:xfrm>
            <a:off x="8305800" y="2381249"/>
            <a:ext cx="576263" cy="2286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CC00"/>
              </a:solidFill>
            </a:endParaRPr>
          </a:p>
        </p:txBody>
      </p:sp>
    </p:spTree>
    <p:extLst>
      <p:ext uri="{BB962C8B-B14F-4D97-AF65-F5344CB8AC3E}">
        <p14:creationId xmlns:p14="http://schemas.microsoft.com/office/powerpoint/2010/main" val="14820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style.rotation</p:attrName>
                                        </p:attrNameLst>
                                      </p:cBhvr>
                                      <p:tavLst>
                                        <p:tav tm="0">
                                          <p:val>
                                            <p:fltVal val="720"/>
                                          </p:val>
                                        </p:tav>
                                        <p:tav tm="100000">
                                          <p:val>
                                            <p:fltVal val="0"/>
                                          </p:val>
                                        </p:tav>
                                      </p:tavLst>
                                    </p:anim>
                                    <p:anim calcmode="lin" valueType="num">
                                      <p:cBhvr>
                                        <p:cTn id="9" dur="3000" fill="hold"/>
                                        <p:tgtEl>
                                          <p:spTgt spid="14"/>
                                        </p:tgtEl>
                                        <p:attrNameLst>
                                          <p:attrName>ppt_h</p:attrName>
                                        </p:attrNameLst>
                                      </p:cBhvr>
                                      <p:tavLst>
                                        <p:tav tm="0">
                                          <p:val>
                                            <p:fltVal val="0"/>
                                          </p:val>
                                        </p:tav>
                                        <p:tav tm="100000">
                                          <p:val>
                                            <p:strVal val="#ppt_h"/>
                                          </p:val>
                                        </p:tav>
                                      </p:tavLst>
                                    </p:anim>
                                    <p:anim calcmode="lin" valueType="num">
                                      <p:cBhvr>
                                        <p:cTn id="10" dur="3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half" idx="1"/>
          </p:nvPr>
        </p:nvSpPr>
        <p:spPr>
          <a:xfrm>
            <a:off x="685800" y="2819400"/>
            <a:ext cx="3810000" cy="3429000"/>
          </a:xfrm>
        </p:spPr>
        <p:txBody>
          <a:bodyPr/>
          <a:lstStyle/>
          <a:p>
            <a:endParaRPr lang="en-US" dirty="0"/>
          </a:p>
        </p:txBody>
      </p:sp>
      <p:sp>
        <p:nvSpPr>
          <p:cNvPr id="9" name="Content Placeholder 8"/>
          <p:cNvSpPr>
            <a:spLocks noGrp="1"/>
          </p:cNvSpPr>
          <p:nvPr>
            <p:ph sz="half" idx="2"/>
          </p:nvPr>
        </p:nvSpPr>
        <p:spPr>
          <a:xfrm>
            <a:off x="6081713" y="838200"/>
            <a:ext cx="2876550" cy="803275"/>
          </a:xfrm>
          <a:solidFill>
            <a:schemeClr val="bg1"/>
          </a:solidFill>
          <a:ln w="38100">
            <a:solidFill>
              <a:srgbClr val="7030A0"/>
            </a:solidFill>
            <a:prstDash val="sysDot"/>
          </a:ln>
        </p:spPr>
        <p:txBody>
          <a:bodyPr/>
          <a:lstStyle/>
          <a:p>
            <a:pPr marL="0" indent="0">
              <a:buFontTx/>
              <a:buNone/>
              <a:defRPr/>
            </a:pPr>
            <a:r>
              <a:rPr lang="en-US" sz="2400" b="1" dirty="0">
                <a:solidFill>
                  <a:srgbClr val="7030A0"/>
                </a:solidFill>
                <a:effectLst>
                  <a:outerShdw blurRad="38100" dist="38100" dir="2700000" algn="tl">
                    <a:srgbClr val="000000">
                      <a:alpha val="43137"/>
                    </a:srgbClr>
                  </a:outerShdw>
                </a:effectLst>
              </a:rPr>
              <a:t>1st step down the Income Statement</a:t>
            </a:r>
          </a:p>
          <a:p>
            <a:pPr marL="0" indent="0">
              <a:buFontTx/>
              <a:buNone/>
              <a:defRPr/>
            </a:pPr>
            <a:endParaRPr lang="en-US" sz="2400" dirty="0">
              <a:solidFill>
                <a:schemeClr val="bg1">
                  <a:lumMod val="65000"/>
                </a:schemeClr>
              </a:solidFill>
            </a:endParaRPr>
          </a:p>
          <a:p>
            <a:pPr marL="0" indent="0">
              <a:buFontTx/>
              <a:buNone/>
              <a:defRPr/>
            </a:pPr>
            <a:endParaRPr lang="en-US" sz="2400" dirty="0">
              <a:solidFill>
                <a:schemeClr val="bg1">
                  <a:lumMod val="65000"/>
                </a:schemeClr>
              </a:solidFill>
            </a:endParaRPr>
          </a:p>
          <a:p>
            <a:pPr>
              <a:defRPr/>
            </a:pPr>
            <a:endParaRPr lang="en-US" sz="2400" dirty="0">
              <a:solidFill>
                <a:schemeClr val="bg1">
                  <a:lumMod val="65000"/>
                </a:schemeClr>
              </a:solidFill>
            </a:endParaRPr>
          </a:p>
        </p:txBody>
      </p:sp>
      <p:pic>
        <p:nvPicPr>
          <p:cNvPr id="204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31875"/>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3340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4559300" y="1360488"/>
            <a:ext cx="1143000" cy="457200"/>
          </a:xfrm>
          <a:prstGeom prst="roundRect">
            <a:avLst/>
          </a:prstGeom>
          <a:solidFill>
            <a:srgbClr val="00B0F0">
              <a:alpha val="2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65000"/>
                </a:schemeClr>
              </a:solidFill>
            </a:endParaRPr>
          </a:p>
        </p:txBody>
      </p:sp>
      <p:cxnSp>
        <p:nvCxnSpPr>
          <p:cNvPr id="14" name="Straight Arrow Connector 13"/>
          <p:cNvCxnSpPr/>
          <p:nvPr/>
        </p:nvCxnSpPr>
        <p:spPr>
          <a:xfrm flipH="1" flipV="1">
            <a:off x="5702300" y="1447800"/>
            <a:ext cx="641350" cy="1143000"/>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4600" y="2514600"/>
            <a:ext cx="2209800" cy="830997"/>
          </a:xfrm>
          <a:prstGeom prst="rect">
            <a:avLst/>
          </a:prstGeom>
          <a:solidFill>
            <a:schemeClr val="bg1"/>
          </a:solidFill>
          <a:ln w="3175">
            <a:solidFill>
              <a:srgbClr val="7030A0"/>
            </a:solidFill>
          </a:ln>
        </p:spPr>
        <p:txBody>
          <a:bodyPr wrap="square">
            <a:spAutoFit/>
          </a:bodyPr>
          <a:lstStyle/>
          <a:p>
            <a:pPr>
              <a:defRPr/>
            </a:pPr>
            <a:r>
              <a:rPr lang="en-US" b="1" dirty="0">
                <a:solidFill>
                  <a:srgbClr val="7030A0"/>
                </a:solidFill>
              </a:rPr>
              <a:t>Results in </a:t>
            </a:r>
            <a:r>
              <a:rPr lang="en-US" b="1" dirty="0">
                <a:solidFill>
                  <a:srgbClr val="7030A0"/>
                </a:solidFill>
                <a:effectLst>
                  <a:outerShdw blurRad="38100" dist="38100" dir="2700000" algn="tl">
                    <a:srgbClr val="000000">
                      <a:alpha val="43137"/>
                    </a:srgbClr>
                  </a:outerShdw>
                </a:effectLst>
              </a:rPr>
              <a:t>Gross Profit</a:t>
            </a:r>
            <a:r>
              <a:rPr lang="en-US" dirty="0">
                <a:solidFill>
                  <a:schemeClr val="bg1">
                    <a:lumMod val="65000"/>
                  </a:schemeClr>
                </a:solidFill>
              </a:rPr>
              <a:t>.</a:t>
            </a:r>
          </a:p>
        </p:txBody>
      </p:sp>
      <p:cxnSp>
        <p:nvCxnSpPr>
          <p:cNvPr id="19" name="Straight Arrow Connector 18"/>
          <p:cNvCxnSpPr/>
          <p:nvPr/>
        </p:nvCxnSpPr>
        <p:spPr>
          <a:xfrm flipV="1">
            <a:off x="4114800" y="1751013"/>
            <a:ext cx="914400" cy="741362"/>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15050" y="2514600"/>
            <a:ext cx="1276350" cy="830997"/>
          </a:xfrm>
          <a:prstGeom prst="rect">
            <a:avLst/>
          </a:prstGeom>
          <a:solidFill>
            <a:schemeClr val="bg1"/>
          </a:solidFill>
          <a:ln>
            <a:solidFill>
              <a:srgbClr val="7030A0"/>
            </a:solidFill>
          </a:ln>
        </p:spPr>
        <p:txBody>
          <a:bodyPr wrap="square">
            <a:spAutoFit/>
          </a:bodyPr>
          <a:lstStyle/>
          <a:p>
            <a:pPr>
              <a:defRPr/>
            </a:pPr>
            <a:r>
              <a:rPr lang="en-US" b="1" dirty="0">
                <a:solidFill>
                  <a:srgbClr val="7030A0"/>
                </a:solidFill>
                <a:effectLst>
                  <a:outerShdw blurRad="38100" dist="38100" dir="2700000" algn="tl">
                    <a:srgbClr val="000000">
                      <a:alpha val="43137"/>
                    </a:srgbClr>
                  </a:outerShdw>
                </a:effectLst>
              </a:rPr>
              <a:t>Cost of Sales</a:t>
            </a:r>
          </a:p>
        </p:txBody>
      </p:sp>
      <p:sp>
        <p:nvSpPr>
          <p:cNvPr id="3" name="Oval 2"/>
          <p:cNvSpPr/>
          <p:nvPr/>
        </p:nvSpPr>
        <p:spPr bwMode="auto">
          <a:xfrm>
            <a:off x="533400" y="1589088"/>
            <a:ext cx="1371600" cy="228600"/>
          </a:xfrm>
          <a:prstGeom prst="ellipse">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27</a:t>
            </a:fld>
            <a:endParaRPr lang="en-US" dirty="0"/>
          </a:p>
        </p:txBody>
      </p:sp>
    </p:spTree>
    <p:extLst>
      <p:ext uri="{BB962C8B-B14F-4D97-AF65-F5344CB8AC3E}">
        <p14:creationId xmlns:p14="http://schemas.microsoft.com/office/powerpoint/2010/main" val="30212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0"/>
                                        <p:tgtEl>
                                          <p:spTgt spid="14"/>
                                        </p:tgtEl>
                                      </p:cBhvr>
                                    </p:animEffect>
                                    <p:anim calcmode="lin" valueType="num">
                                      <p:cBhvr>
                                        <p:cTn id="11" dur="3000" fill="hold"/>
                                        <p:tgtEl>
                                          <p:spTgt spid="14"/>
                                        </p:tgtEl>
                                        <p:attrNameLst>
                                          <p:attrName>style.rotation</p:attrName>
                                        </p:attrNameLst>
                                      </p:cBhvr>
                                      <p:tavLst>
                                        <p:tav tm="0">
                                          <p:val>
                                            <p:fltVal val="720"/>
                                          </p:val>
                                        </p:tav>
                                        <p:tav tm="100000">
                                          <p:val>
                                            <p:fltVal val="0"/>
                                          </p:val>
                                        </p:tav>
                                      </p:tavLst>
                                    </p:anim>
                                    <p:anim calcmode="lin" valueType="num">
                                      <p:cBhvr>
                                        <p:cTn id="12" dur="3000" fill="hold"/>
                                        <p:tgtEl>
                                          <p:spTgt spid="14"/>
                                        </p:tgtEl>
                                        <p:attrNameLst>
                                          <p:attrName>ppt_h</p:attrName>
                                        </p:attrNameLst>
                                      </p:cBhvr>
                                      <p:tavLst>
                                        <p:tav tm="0">
                                          <p:val>
                                            <p:fltVal val="0"/>
                                          </p:val>
                                        </p:tav>
                                        <p:tav tm="100000">
                                          <p:val>
                                            <p:strVal val="#ppt_h"/>
                                          </p:val>
                                        </p:tav>
                                      </p:tavLst>
                                    </p:anim>
                                    <p:anim calcmode="lin" valueType="num">
                                      <p:cBhvr>
                                        <p:cTn id="13" dur="3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0"/>
                            </p:stCondLst>
                            <p:childTnLst>
                              <p:par>
                                <p:cTn id="19" presetID="35"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anim calcmode="lin" valueType="num">
                                      <p:cBhvr>
                                        <p:cTn id="22" dur="2000" fill="hold"/>
                                        <p:tgtEl>
                                          <p:spTgt spid="19"/>
                                        </p:tgtEl>
                                        <p:attrNameLst>
                                          <p:attrName>style.rotation</p:attrName>
                                        </p:attrNameLst>
                                      </p:cBhvr>
                                      <p:tavLst>
                                        <p:tav tm="0">
                                          <p:val>
                                            <p:fltVal val="720"/>
                                          </p:val>
                                        </p:tav>
                                        <p:tav tm="100000">
                                          <p:val>
                                            <p:fltVal val="0"/>
                                          </p:val>
                                        </p:tav>
                                      </p:tavLst>
                                    </p:anim>
                                    <p:anim calcmode="lin" valueType="num">
                                      <p:cBhvr>
                                        <p:cTn id="23" dur="2000" fill="hold"/>
                                        <p:tgtEl>
                                          <p:spTgt spid="19"/>
                                        </p:tgtEl>
                                        <p:attrNameLst>
                                          <p:attrName>ppt_h</p:attrName>
                                        </p:attrNameLst>
                                      </p:cBhvr>
                                      <p:tavLst>
                                        <p:tav tm="0">
                                          <p:val>
                                            <p:fltVal val="0"/>
                                          </p:val>
                                        </p:tav>
                                        <p:tav tm="100000">
                                          <p:val>
                                            <p:strVal val="#ppt_h"/>
                                          </p:val>
                                        </p:tav>
                                      </p:tavLst>
                                    </p:anim>
                                    <p:anim calcmode="lin" valueType="num">
                                      <p:cBhvr>
                                        <p:cTn id="24" dur="2000" fill="hold"/>
                                        <p:tgtEl>
                                          <p:spTgt spid="19"/>
                                        </p:tgtEl>
                                        <p:attrNameLst>
                                          <p:attrName>ppt_w</p:attrName>
                                        </p:attrNameLst>
                                      </p:cBhvr>
                                      <p:tavLst>
                                        <p:tav tm="0">
                                          <p:val>
                                            <p:fltVal val="0"/>
                                          </p:val>
                                        </p:tav>
                                        <p:tav tm="100000">
                                          <p:val>
                                            <p:strVal val="#ppt_w"/>
                                          </p:val>
                                        </p:tav>
                                      </p:tavLst>
                                    </p:anim>
                                  </p:childTnLst>
                                </p:cTn>
                              </p:par>
                            </p:childTnLst>
                          </p:cTn>
                        </p:par>
                        <p:par>
                          <p:cTn id="25" fill="hold">
                            <p:stCondLst>
                              <p:cond delay="2500"/>
                            </p:stCondLst>
                            <p:childTnLst>
                              <p:par>
                                <p:cTn id="26" presetID="19" presetClass="entr" presetSubtype="10" fill="hold" grpId="0" nodeType="afterEffect">
                                  <p:stCondLst>
                                    <p:cond delay="100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0" fill="hold"/>
                                        <p:tgtEl>
                                          <p:spTgt spid="3"/>
                                        </p:tgtEl>
                                        <p:attrNameLst>
                                          <p:attrName>ppt_w</p:attrName>
                                        </p:attrNameLst>
                                      </p:cBhvr>
                                      <p:tavLst>
                                        <p:tav tm="0" fmla="#ppt_w*sin(2.5*pi*$)">
                                          <p:val>
                                            <p:fltVal val="0"/>
                                          </p:val>
                                        </p:tav>
                                        <p:tav tm="100000">
                                          <p:val>
                                            <p:fltVal val="1"/>
                                          </p:val>
                                        </p:tav>
                                      </p:tavLst>
                                    </p:anim>
                                    <p:anim calcmode="lin" valueType="num">
                                      <p:cBhvr>
                                        <p:cTn id="29"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half" idx="1"/>
          </p:nvPr>
        </p:nvSpPr>
        <p:spPr>
          <a:xfrm>
            <a:off x="381000" y="1375682"/>
            <a:ext cx="4114800" cy="4114800"/>
          </a:xfrm>
          <a:ln>
            <a:solidFill>
              <a:schemeClr val="bg1">
                <a:lumMod val="65000"/>
              </a:schemeClr>
            </a:solidFill>
          </a:ln>
        </p:spPr>
        <p:txBody>
          <a:bodyPr/>
          <a:lstStyle/>
          <a:p>
            <a:endParaRPr lang="en-US" dirty="0">
              <a:solidFill>
                <a:schemeClr val="bg1">
                  <a:lumMod val="65000"/>
                </a:schemeClr>
              </a:solidFill>
            </a:endParaRP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4682"/>
            <a:ext cx="4067175" cy="517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96207"/>
            <a:ext cx="1609725" cy="579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637088" y="1756682"/>
            <a:ext cx="1143000" cy="914400"/>
          </a:xfrm>
          <a:prstGeom prst="roundRect">
            <a:avLst/>
          </a:prstGeom>
          <a:solidFill>
            <a:srgbClr val="00B0F0">
              <a:alpha val="2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65000"/>
                </a:schemeClr>
              </a:solidFill>
            </a:endParaRPr>
          </a:p>
        </p:txBody>
      </p:sp>
      <p:cxnSp>
        <p:nvCxnSpPr>
          <p:cNvPr id="19" name="Straight Arrow Connector 18"/>
          <p:cNvCxnSpPr>
            <a:endCxn id="7" idx="1"/>
          </p:cNvCxnSpPr>
          <p:nvPr/>
        </p:nvCxnSpPr>
        <p:spPr>
          <a:xfrm flipH="1" flipV="1">
            <a:off x="5780088" y="2105932"/>
            <a:ext cx="544512" cy="1066800"/>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5473700" y="1801132"/>
            <a:ext cx="306388" cy="609600"/>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bg1">
                  <a:lumMod val="65000"/>
                </a:schemeClr>
              </a:solidFill>
            </a:endParaRPr>
          </a:p>
        </p:txBody>
      </p:sp>
      <p:sp>
        <p:nvSpPr>
          <p:cNvPr id="9" name="Content Placeholder 8"/>
          <p:cNvSpPr>
            <a:spLocks noGrp="1"/>
          </p:cNvSpPr>
          <p:nvPr>
            <p:ph sz="half" idx="2"/>
          </p:nvPr>
        </p:nvSpPr>
        <p:spPr>
          <a:xfrm>
            <a:off x="5780088" y="3128282"/>
            <a:ext cx="3363912" cy="1330325"/>
          </a:xfrm>
          <a:solidFill>
            <a:schemeClr val="bg1"/>
          </a:solidFill>
          <a:ln>
            <a:solidFill>
              <a:schemeClr val="bg1">
                <a:lumMod val="65000"/>
              </a:schemeClr>
            </a:solidFill>
          </a:ln>
        </p:spPr>
        <p:txBody>
          <a:bodyPr/>
          <a:lstStyle/>
          <a:p>
            <a:pPr marL="0" indent="0">
              <a:buFontTx/>
              <a:buNone/>
              <a:defRPr/>
            </a:pPr>
            <a:r>
              <a:rPr lang="en-US" sz="2400" b="1" dirty="0">
                <a:solidFill>
                  <a:srgbClr val="7030A0"/>
                </a:solidFill>
                <a:effectLst>
                  <a:outerShdw blurRad="38100" dist="38100" dir="2700000" algn="tl">
                    <a:srgbClr val="000000">
                      <a:alpha val="43137"/>
                    </a:srgbClr>
                  </a:outerShdw>
                </a:effectLst>
              </a:rPr>
              <a:t>Expenses to operate the business –    </a:t>
            </a:r>
            <a:r>
              <a:rPr lang="en-US" sz="2400" dirty="0">
                <a:solidFill>
                  <a:srgbClr val="7030A0"/>
                </a:solidFill>
                <a:effectLst>
                  <a:outerShdw blurRad="38100" dist="38100" dir="2700000" algn="tl">
                    <a:srgbClr val="000000">
                      <a:alpha val="43137"/>
                    </a:srgbClr>
                  </a:outerShdw>
                </a:effectLst>
              </a:rPr>
              <a:t>Operating Expenses</a:t>
            </a:r>
            <a:r>
              <a:rPr lang="en-US" sz="2400" dirty="0">
                <a:solidFill>
                  <a:srgbClr val="7030A0"/>
                </a:solidFill>
              </a:rPr>
              <a:t>.</a:t>
            </a:r>
          </a:p>
        </p:txBody>
      </p:sp>
      <p:sp>
        <p:nvSpPr>
          <p:cNvPr id="2" name="TextBox 1"/>
          <p:cNvSpPr txBox="1"/>
          <p:nvPr/>
        </p:nvSpPr>
        <p:spPr>
          <a:xfrm>
            <a:off x="1552575" y="2671082"/>
            <a:ext cx="2819400" cy="1200329"/>
          </a:xfrm>
          <a:prstGeom prst="rect">
            <a:avLst/>
          </a:prstGeom>
          <a:solidFill>
            <a:schemeClr val="bg1"/>
          </a:solidFill>
          <a:ln w="3175">
            <a:solidFill>
              <a:schemeClr val="bg1">
                <a:lumMod val="65000"/>
              </a:schemeClr>
            </a:solidFill>
          </a:ln>
        </p:spPr>
        <p:txBody>
          <a:bodyPr>
            <a:spAutoFit/>
          </a:bodyPr>
          <a:lstStyle/>
          <a:p>
            <a:pPr>
              <a:defRPr/>
            </a:pPr>
            <a:r>
              <a:rPr lang="en-US" dirty="0">
                <a:solidFill>
                  <a:srgbClr val="7030A0"/>
                </a:solidFill>
              </a:rPr>
              <a:t>Results in </a:t>
            </a:r>
            <a:r>
              <a:rPr lang="en-US" dirty="0">
                <a:solidFill>
                  <a:srgbClr val="7030A0"/>
                </a:solidFill>
                <a:effectLst>
                  <a:outerShdw blurRad="38100" dist="38100" dir="2700000" algn="tl">
                    <a:srgbClr val="000000">
                      <a:alpha val="43137"/>
                    </a:srgbClr>
                  </a:outerShdw>
                </a:effectLst>
              </a:rPr>
              <a:t>Operating Income</a:t>
            </a:r>
            <a:r>
              <a:rPr lang="en-US" dirty="0">
                <a:solidFill>
                  <a:schemeClr val="bg1">
                    <a:lumMod val="65000"/>
                  </a:schemeClr>
                </a:solidFill>
                <a:effectLst>
                  <a:outerShdw blurRad="38100" dist="38100" dir="2700000" algn="tl">
                    <a:srgbClr val="000000">
                      <a:alpha val="43137"/>
                    </a:srgbClr>
                  </a:outerShdw>
                </a:effectLst>
              </a:rPr>
              <a:t>.</a:t>
            </a:r>
          </a:p>
          <a:p>
            <a:pPr>
              <a:defRPr/>
            </a:pPr>
            <a:endParaRPr lang="en-US" dirty="0">
              <a:solidFill>
                <a:schemeClr val="bg1">
                  <a:lumMod val="65000"/>
                </a:schemeClr>
              </a:solidFill>
            </a:endParaRPr>
          </a:p>
        </p:txBody>
      </p:sp>
      <p:cxnSp>
        <p:nvCxnSpPr>
          <p:cNvPr id="14" name="Straight Arrow Connector 13"/>
          <p:cNvCxnSpPr/>
          <p:nvPr/>
        </p:nvCxnSpPr>
        <p:spPr>
          <a:xfrm flipV="1">
            <a:off x="3352800" y="2518682"/>
            <a:ext cx="1600200" cy="609600"/>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Content Placeholder 8"/>
          <p:cNvSpPr txBox="1">
            <a:spLocks/>
          </p:cNvSpPr>
          <p:nvPr/>
        </p:nvSpPr>
        <p:spPr bwMode="auto">
          <a:xfrm>
            <a:off x="5876925" y="801007"/>
            <a:ext cx="3081338" cy="803275"/>
          </a:xfrm>
          <a:prstGeom prst="rect">
            <a:avLst/>
          </a:prstGeom>
          <a:solidFill>
            <a:schemeClr val="bg1"/>
          </a:solidFill>
          <a:ln w="38100">
            <a:solidFill>
              <a:srgbClr val="7030A0"/>
            </a:solidFill>
            <a:prstDash val="sysDot"/>
          </a:ln>
        </p:spPr>
        <p:txBody>
          <a:bodyPr/>
          <a:lstStyle>
            <a:lvl1pPr marL="342900" indent="-342900" algn="l" rtl="0" eaLnBrk="0" fontAlgn="base" hangingPunct="0">
              <a:spcBef>
                <a:spcPct val="70000"/>
              </a:spcBef>
              <a:spcAft>
                <a:spcPct val="0"/>
              </a:spcAft>
              <a:buBlip>
                <a:blip r:embed="rId5"/>
              </a:buBlip>
              <a:defRPr sz="2800">
                <a:solidFill>
                  <a:schemeClr val="tx1"/>
                </a:solidFill>
                <a:latin typeface="+mn-lt"/>
                <a:ea typeface="+mn-ea"/>
                <a:cs typeface="+mn-cs"/>
              </a:defRPr>
            </a:lvl1pPr>
            <a:lvl2pPr marL="742950" indent="-285750" algn="l" rtl="0" eaLnBrk="0" fontAlgn="base" hangingPunct="0">
              <a:spcBef>
                <a:spcPct val="25000"/>
              </a:spcBef>
              <a:spcAft>
                <a:spcPct val="0"/>
              </a:spcAft>
              <a:buClr>
                <a:srgbClr val="00B0F0"/>
              </a:buClr>
              <a:buFont typeface="Wingdings" pitchFamily="2" charset="2"/>
              <a:buChar char="§"/>
              <a:defRPr sz="2400">
                <a:solidFill>
                  <a:schemeClr val="tx1"/>
                </a:solidFill>
                <a:latin typeface="+mn-lt"/>
              </a:defRPr>
            </a:lvl2pPr>
            <a:lvl3pPr marL="1143000" indent="-228600" algn="l" rtl="0" eaLnBrk="0" fontAlgn="base" hangingPunct="0">
              <a:spcBef>
                <a:spcPct val="25000"/>
              </a:spcBef>
              <a:spcAft>
                <a:spcPct val="0"/>
              </a:spcAft>
              <a:buClr>
                <a:srgbClr val="00B0F0"/>
              </a:buClr>
              <a:buSzPct val="75000"/>
              <a:buFont typeface="Arial" pitchFamily="34" charset="0"/>
              <a:buChar char="•"/>
              <a:defRPr sz="2000">
                <a:solidFill>
                  <a:schemeClr val="tx1"/>
                </a:solidFill>
                <a:latin typeface="+mn-lt"/>
              </a:defRPr>
            </a:lvl3pPr>
            <a:lvl4pPr marL="1600200" indent="-228600" algn="l" rtl="0" eaLnBrk="0" fontAlgn="base" hangingPunct="0">
              <a:spcBef>
                <a:spcPct val="25000"/>
              </a:spcBef>
              <a:spcAft>
                <a:spcPct val="0"/>
              </a:spcAft>
              <a:buClr>
                <a:schemeClr val="bg2"/>
              </a:buClr>
              <a:buChar char="–"/>
              <a:defRPr sz="1800" b="1">
                <a:solidFill>
                  <a:srgbClr val="3C4954"/>
                </a:solidFill>
                <a:latin typeface="+mn-lt"/>
              </a:defRPr>
            </a:lvl4pPr>
            <a:lvl5pPr marL="2057400" indent="-228600" algn="l" rtl="0" eaLnBrk="0" fontAlgn="base" hangingPunct="0">
              <a:spcBef>
                <a:spcPct val="25000"/>
              </a:spcBef>
              <a:spcAft>
                <a:spcPct val="0"/>
              </a:spcAft>
              <a:buClr>
                <a:schemeClr val="bg2"/>
              </a:buClr>
              <a:buSzPct val="75000"/>
              <a:buFont typeface="Times" pitchFamily="18" charset="0"/>
              <a:buChar char="•"/>
              <a:defRPr sz="1800" b="1">
                <a:solidFill>
                  <a:srgbClr val="3C4954"/>
                </a:solidFill>
                <a:latin typeface="+mn-lt"/>
              </a:defRPr>
            </a:lvl5pPr>
            <a:lvl6pPr marL="2514600" indent="-228600" algn="l" rtl="0" fontAlgn="base">
              <a:spcBef>
                <a:spcPct val="25000"/>
              </a:spcBef>
              <a:spcAft>
                <a:spcPct val="0"/>
              </a:spcAft>
              <a:buClr>
                <a:schemeClr val="bg2"/>
              </a:buClr>
              <a:buSzPct val="75000"/>
              <a:buFont typeface="Times" pitchFamily="60" charset="0"/>
              <a:buChar char="•"/>
              <a:defRPr sz="1800" b="1">
                <a:solidFill>
                  <a:srgbClr val="3C4954"/>
                </a:solidFill>
                <a:latin typeface="+mn-lt"/>
              </a:defRPr>
            </a:lvl6pPr>
            <a:lvl7pPr marL="2971800" indent="-228600" algn="l" rtl="0" fontAlgn="base">
              <a:spcBef>
                <a:spcPct val="25000"/>
              </a:spcBef>
              <a:spcAft>
                <a:spcPct val="0"/>
              </a:spcAft>
              <a:buClr>
                <a:schemeClr val="bg2"/>
              </a:buClr>
              <a:buSzPct val="75000"/>
              <a:buFont typeface="Times" pitchFamily="60" charset="0"/>
              <a:buChar char="•"/>
              <a:defRPr sz="1800" b="1">
                <a:solidFill>
                  <a:srgbClr val="3C4954"/>
                </a:solidFill>
                <a:latin typeface="+mn-lt"/>
              </a:defRPr>
            </a:lvl7pPr>
            <a:lvl8pPr marL="3429000" indent="-228600" algn="l" rtl="0" fontAlgn="base">
              <a:spcBef>
                <a:spcPct val="25000"/>
              </a:spcBef>
              <a:spcAft>
                <a:spcPct val="0"/>
              </a:spcAft>
              <a:buClr>
                <a:schemeClr val="bg2"/>
              </a:buClr>
              <a:buSzPct val="75000"/>
              <a:buFont typeface="Times" pitchFamily="60" charset="0"/>
              <a:buChar char="•"/>
              <a:defRPr sz="1800" b="1">
                <a:solidFill>
                  <a:srgbClr val="3C4954"/>
                </a:solidFill>
                <a:latin typeface="+mn-lt"/>
              </a:defRPr>
            </a:lvl8pPr>
            <a:lvl9pPr marL="3886200" indent="-228600" algn="l" rtl="0" fontAlgn="base">
              <a:spcBef>
                <a:spcPct val="25000"/>
              </a:spcBef>
              <a:spcAft>
                <a:spcPct val="0"/>
              </a:spcAft>
              <a:buClr>
                <a:schemeClr val="bg2"/>
              </a:buClr>
              <a:buSzPct val="75000"/>
              <a:buFont typeface="Times" pitchFamily="60" charset="0"/>
              <a:buChar char="•"/>
              <a:defRPr sz="1800" b="1">
                <a:solidFill>
                  <a:srgbClr val="3C4954"/>
                </a:solidFill>
                <a:latin typeface="+mn-lt"/>
              </a:defRPr>
            </a:lvl9pPr>
          </a:lstStyle>
          <a:p>
            <a:pPr marL="0" indent="0">
              <a:buFontTx/>
              <a:buNone/>
              <a:defRPr/>
            </a:pPr>
            <a:r>
              <a:rPr lang="en-US" sz="2400" b="1" dirty="0">
                <a:solidFill>
                  <a:srgbClr val="7030A0"/>
                </a:solidFill>
                <a:effectLst>
                  <a:outerShdw blurRad="38100" dist="38100" dir="2700000" algn="tl">
                    <a:srgbClr val="000000">
                      <a:alpha val="43137"/>
                    </a:srgbClr>
                  </a:outerShdw>
                </a:effectLst>
              </a:rPr>
              <a:t>Next step down the Income Statement</a:t>
            </a:r>
          </a:p>
          <a:p>
            <a:pPr marL="0" indent="0">
              <a:buFontTx/>
              <a:buNone/>
              <a:defRPr/>
            </a:pPr>
            <a:endParaRPr lang="en-US" sz="2400" dirty="0">
              <a:solidFill>
                <a:schemeClr val="bg1">
                  <a:lumMod val="65000"/>
                </a:schemeClr>
              </a:solidFill>
              <a:effectLst>
                <a:outerShdw blurRad="38100" dist="38100" dir="2700000" algn="tl">
                  <a:srgbClr val="000000">
                    <a:alpha val="43137"/>
                  </a:srgbClr>
                </a:outerShdw>
              </a:effectLst>
            </a:endParaRPr>
          </a:p>
          <a:p>
            <a:pPr marL="0" indent="0">
              <a:buFontTx/>
              <a:buNone/>
              <a:defRPr/>
            </a:pPr>
            <a:endParaRPr lang="en-US" sz="2400" dirty="0">
              <a:solidFill>
                <a:schemeClr val="bg1">
                  <a:lumMod val="65000"/>
                </a:schemeClr>
              </a:solidFill>
            </a:endParaRPr>
          </a:p>
          <a:p>
            <a:pPr>
              <a:defRPr/>
            </a:pPr>
            <a:endParaRPr lang="en-US" sz="2400" b="1" dirty="0">
              <a:solidFill>
                <a:schemeClr val="bg1">
                  <a:lumMod val="65000"/>
                </a:schemeClr>
              </a:solidFill>
            </a:endParaRPr>
          </a:p>
        </p:txBody>
      </p:sp>
      <p:sp>
        <p:nvSpPr>
          <p:cNvPr id="1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28</a:t>
            </a:fld>
            <a:endParaRPr lang="en-US" dirty="0"/>
          </a:p>
        </p:txBody>
      </p:sp>
      <p:sp>
        <p:nvSpPr>
          <p:cNvPr id="3" name="Oval 2"/>
          <p:cNvSpPr/>
          <p:nvPr/>
        </p:nvSpPr>
        <p:spPr bwMode="auto">
          <a:xfrm>
            <a:off x="457200" y="2410732"/>
            <a:ext cx="1676400" cy="260350"/>
          </a:xfrm>
          <a:prstGeom prst="ellipse">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49478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500"/>
                                  </p:stCondLst>
                                  <p:childTnLst>
                                    <p:set>
                                      <p:cBhvr>
                                        <p:cTn id="13" dur="1" fill="hold">
                                          <p:stCondLst>
                                            <p:cond delay="0"/>
                                          </p:stCondLst>
                                        </p:cTn>
                                        <p:tgtEl>
                                          <p:spTgt spid="9">
                                            <p:bg/>
                                          </p:spTgt>
                                        </p:tgtEl>
                                        <p:attrNameLst>
                                          <p:attrName>style.visibility</p:attrName>
                                        </p:attrNameLst>
                                      </p:cBhvr>
                                      <p:to>
                                        <p:strVal val="visible"/>
                                      </p:to>
                                    </p:set>
                                    <p:anim calcmode="lin" valueType="num">
                                      <p:cBhvr additive="base">
                                        <p:cTn id="14"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bg/>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50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21" presetID="35" presetClass="entr" presetSubtype="0" fill="hold"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anim calcmode="lin" valueType="num">
                                      <p:cBhvr>
                                        <p:cTn id="24" dur="2000" fill="hold"/>
                                        <p:tgtEl>
                                          <p:spTgt spid="19"/>
                                        </p:tgtEl>
                                        <p:attrNameLst>
                                          <p:attrName>style.rotation</p:attrName>
                                        </p:attrNameLst>
                                      </p:cBhvr>
                                      <p:tavLst>
                                        <p:tav tm="0">
                                          <p:val>
                                            <p:fltVal val="720"/>
                                          </p:val>
                                        </p:tav>
                                        <p:tav tm="100000">
                                          <p:val>
                                            <p:fltVal val="0"/>
                                          </p:val>
                                        </p:tav>
                                      </p:tavLst>
                                    </p:anim>
                                    <p:anim calcmode="lin" valueType="num">
                                      <p:cBhvr>
                                        <p:cTn id="25" dur="2000" fill="hold"/>
                                        <p:tgtEl>
                                          <p:spTgt spid="19"/>
                                        </p:tgtEl>
                                        <p:attrNameLst>
                                          <p:attrName>ppt_h</p:attrName>
                                        </p:attrNameLst>
                                      </p:cBhvr>
                                      <p:tavLst>
                                        <p:tav tm="0">
                                          <p:val>
                                            <p:fltVal val="0"/>
                                          </p:val>
                                        </p:tav>
                                        <p:tav tm="100000">
                                          <p:val>
                                            <p:strVal val="#ppt_h"/>
                                          </p:val>
                                        </p:tav>
                                      </p:tavLst>
                                    </p:anim>
                                    <p:anim calcmode="lin" valueType="num">
                                      <p:cBhvr>
                                        <p:cTn id="26"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3000"/>
                                        <p:tgtEl>
                                          <p:spTgt spid="14"/>
                                        </p:tgtEl>
                                      </p:cBhvr>
                                    </p:animEffect>
                                    <p:anim calcmode="lin" valueType="num">
                                      <p:cBhvr>
                                        <p:cTn id="32" dur="3000" fill="hold"/>
                                        <p:tgtEl>
                                          <p:spTgt spid="14"/>
                                        </p:tgtEl>
                                        <p:attrNameLst>
                                          <p:attrName>style.rotation</p:attrName>
                                        </p:attrNameLst>
                                      </p:cBhvr>
                                      <p:tavLst>
                                        <p:tav tm="0">
                                          <p:val>
                                            <p:fltVal val="720"/>
                                          </p:val>
                                        </p:tav>
                                        <p:tav tm="100000">
                                          <p:val>
                                            <p:fltVal val="0"/>
                                          </p:val>
                                        </p:tav>
                                      </p:tavLst>
                                    </p:anim>
                                    <p:anim calcmode="lin" valueType="num">
                                      <p:cBhvr>
                                        <p:cTn id="33" dur="3000" fill="hold"/>
                                        <p:tgtEl>
                                          <p:spTgt spid="14"/>
                                        </p:tgtEl>
                                        <p:attrNameLst>
                                          <p:attrName>ppt_h</p:attrName>
                                        </p:attrNameLst>
                                      </p:cBhvr>
                                      <p:tavLst>
                                        <p:tav tm="0">
                                          <p:val>
                                            <p:fltVal val="0"/>
                                          </p:val>
                                        </p:tav>
                                        <p:tav tm="100000">
                                          <p:val>
                                            <p:strVal val="#ppt_h"/>
                                          </p:val>
                                        </p:tav>
                                      </p:tavLst>
                                    </p:anim>
                                    <p:anim calcmode="lin" valueType="num">
                                      <p:cBhvr>
                                        <p:cTn id="34" dur="3000" fill="hold"/>
                                        <p:tgtEl>
                                          <p:spTgt spid="14"/>
                                        </p:tgtEl>
                                        <p:attrNameLst>
                                          <p:attrName>ppt_w</p:attrName>
                                        </p:attrNameLst>
                                      </p:cBhvr>
                                      <p:tavLst>
                                        <p:tav tm="0">
                                          <p:val>
                                            <p:fltVal val="0"/>
                                          </p:val>
                                        </p:tav>
                                        <p:tav tm="100000">
                                          <p:val>
                                            <p:strVal val="#ppt_w"/>
                                          </p:val>
                                        </p:tav>
                                      </p:tavLst>
                                    </p:anim>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3000"/>
                            </p:stCondLst>
                            <p:childTnLst>
                              <p:par>
                                <p:cTn id="38" presetID="45" presetClass="entr" presetSubtype="0" fill="hold" grpId="0" nodeType="afterEffect">
                                  <p:stCondLst>
                                    <p:cond delay="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anim calcmode="lin" valueType="num">
                                      <p:cBhvr>
                                        <p:cTn id="41" dur="2000" fill="hold"/>
                                        <p:tgtEl>
                                          <p:spTgt spid="3"/>
                                        </p:tgtEl>
                                        <p:attrNameLst>
                                          <p:attrName>ppt_w</p:attrName>
                                        </p:attrNameLst>
                                      </p:cBhvr>
                                      <p:tavLst>
                                        <p:tav tm="0" fmla="#ppt_w*sin(2.5*pi*$)">
                                          <p:val>
                                            <p:fltVal val="0"/>
                                          </p:val>
                                        </p:tav>
                                        <p:tav tm="100000">
                                          <p:val>
                                            <p:fltVal val="1"/>
                                          </p:val>
                                        </p:tav>
                                      </p:tavLst>
                                    </p:anim>
                                    <p:anim calcmode="lin" valueType="num">
                                      <p:cBhvr>
                                        <p:cTn id="4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9" grpId="0" build="p" animBg="1"/>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It’s Simple</a:t>
            </a:r>
          </a:p>
        </p:txBody>
      </p:sp>
      <p:sp>
        <p:nvSpPr>
          <p:cNvPr id="4" name="TextBox 3"/>
          <p:cNvSpPr txBox="1"/>
          <p:nvPr/>
        </p:nvSpPr>
        <p:spPr>
          <a:xfrm>
            <a:off x="2500086" y="1799771"/>
            <a:ext cx="6629400" cy="4031873"/>
          </a:xfrm>
          <a:prstGeom prst="rect">
            <a:avLst/>
          </a:prstGeom>
          <a:noFill/>
        </p:spPr>
        <p:txBody>
          <a:bodyPr wrap="square" rtlCol="0">
            <a:spAutoFit/>
          </a:bodyPr>
          <a:lstStyle/>
          <a:p>
            <a:r>
              <a:rPr lang="en-US" sz="3200" b="1" dirty="0">
                <a:solidFill>
                  <a:srgbClr val="00CC00"/>
                </a:solidFill>
              </a:rPr>
              <a:t>    Net Sales</a:t>
            </a:r>
          </a:p>
          <a:p>
            <a:r>
              <a:rPr lang="en-US" sz="3200" b="1" i="1" dirty="0">
                <a:solidFill>
                  <a:srgbClr val="7030A0"/>
                </a:solidFill>
              </a:rPr>
              <a:t>-</a:t>
            </a:r>
            <a:r>
              <a:rPr lang="en-US" sz="3200" dirty="0"/>
              <a:t>   </a:t>
            </a:r>
            <a:r>
              <a:rPr lang="en-US" sz="3200" u="sng" dirty="0"/>
              <a:t>Cost of Sales</a:t>
            </a:r>
          </a:p>
          <a:p>
            <a:r>
              <a:rPr lang="en-US" sz="3200" b="1" i="1" dirty="0">
                <a:solidFill>
                  <a:srgbClr val="7030A0"/>
                </a:solidFill>
              </a:rPr>
              <a:t>=</a:t>
            </a:r>
            <a:r>
              <a:rPr lang="en-US" sz="3200" dirty="0"/>
              <a:t>  </a:t>
            </a:r>
            <a:r>
              <a:rPr lang="en-US" sz="3200" b="1" dirty="0">
                <a:solidFill>
                  <a:srgbClr val="7030A0"/>
                </a:solidFill>
                <a:effectLst>
                  <a:outerShdw blurRad="38100" dist="38100" dir="2700000" algn="tl">
                    <a:srgbClr val="000000">
                      <a:alpha val="43137"/>
                    </a:srgbClr>
                  </a:outerShdw>
                </a:effectLst>
              </a:rPr>
              <a:t>Gross Profit</a:t>
            </a:r>
          </a:p>
          <a:p>
            <a:endParaRPr lang="en-US" sz="3200" b="1" dirty="0"/>
          </a:p>
          <a:p>
            <a:r>
              <a:rPr lang="en-US" sz="3200" b="1" i="1" dirty="0">
                <a:solidFill>
                  <a:srgbClr val="7030A0"/>
                </a:solidFill>
              </a:rPr>
              <a:t>-</a:t>
            </a:r>
            <a:r>
              <a:rPr lang="en-US" sz="3200" dirty="0"/>
              <a:t>   Selling Expenses</a:t>
            </a:r>
          </a:p>
          <a:p>
            <a:r>
              <a:rPr lang="en-US" sz="3200" b="1" i="1" dirty="0">
                <a:solidFill>
                  <a:srgbClr val="7030A0"/>
                </a:solidFill>
              </a:rPr>
              <a:t>-</a:t>
            </a:r>
            <a:r>
              <a:rPr lang="en-US" sz="3200" dirty="0"/>
              <a:t>   </a:t>
            </a:r>
            <a:r>
              <a:rPr lang="en-US" sz="3200" u="sng" dirty="0"/>
              <a:t>General and Administrative Exp.</a:t>
            </a:r>
          </a:p>
          <a:p>
            <a:r>
              <a:rPr lang="en-US" sz="3200" b="1" i="1" dirty="0">
                <a:solidFill>
                  <a:srgbClr val="7030A0"/>
                </a:solidFill>
              </a:rPr>
              <a:t>=</a:t>
            </a:r>
            <a:r>
              <a:rPr lang="en-US" sz="3200" i="1" dirty="0"/>
              <a:t>  </a:t>
            </a:r>
            <a:r>
              <a:rPr lang="en-US" sz="3200" b="1" dirty="0">
                <a:solidFill>
                  <a:srgbClr val="7030A0"/>
                </a:solidFill>
                <a:effectLst>
                  <a:outerShdw blurRad="38100" dist="38100" dir="2700000" algn="tl">
                    <a:srgbClr val="000000">
                      <a:alpha val="43137"/>
                    </a:srgbClr>
                  </a:outerShdw>
                </a:effectLst>
              </a:rPr>
              <a:t>Operating Income</a:t>
            </a:r>
          </a:p>
          <a:p>
            <a:r>
              <a:rPr lang="en-US" sz="3200" b="1" dirty="0"/>
              <a:t>    </a:t>
            </a:r>
            <a:r>
              <a:rPr lang="en-US" sz="3200" dirty="0"/>
              <a:t>===============</a:t>
            </a:r>
            <a:r>
              <a:rPr lang="en-US" sz="3200" b="1" dirty="0"/>
              <a:t> </a:t>
            </a:r>
          </a:p>
        </p:txBody>
      </p:sp>
      <p:sp>
        <p:nvSpPr>
          <p:cNvPr id="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29</a:t>
            </a:fld>
            <a:endParaRPr lang="en-US" dirty="0"/>
          </a:p>
        </p:txBody>
      </p:sp>
    </p:spTree>
    <p:extLst>
      <p:ext uri="{BB962C8B-B14F-4D97-AF65-F5344CB8AC3E}">
        <p14:creationId xmlns:p14="http://schemas.microsoft.com/office/powerpoint/2010/main" val="5770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50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wrap="square" anchor="ctr">
            <a:normAutofit/>
          </a:bodyPr>
          <a:lstStyle/>
          <a:p>
            <a:r>
              <a:rPr lang="en-US" dirty="0"/>
              <a:t>Disclaimer</a:t>
            </a:r>
          </a:p>
        </p:txBody>
      </p:sp>
      <p:pic>
        <p:nvPicPr>
          <p:cNvPr id="4" name="Picture 3" descr="A close up of a logo&#10;&#10;Description automatically generated">
            <a:extLst>
              <a:ext uri="{FF2B5EF4-FFF2-40B4-BE49-F238E27FC236}">
                <a16:creationId xmlns:a16="http://schemas.microsoft.com/office/drawing/2014/main" id="{E7B9AD26-90CC-439A-93DB-F6D6E3519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4400"/>
            <a:ext cx="3951288" cy="3951288"/>
          </a:xfrm>
          <a:prstGeom prst="rect">
            <a:avLst/>
          </a:prstGeom>
          <a:noFill/>
        </p:spPr>
      </p:pic>
      <p:sp>
        <p:nvSpPr>
          <p:cNvPr id="9" name="Content Placeholder 2"/>
          <p:cNvSpPr>
            <a:spLocks noGrp="1"/>
          </p:cNvSpPr>
          <p:nvPr>
            <p:ph sz="quarter" idx="4"/>
          </p:nvPr>
        </p:nvSpPr>
        <p:spPr>
          <a:xfrm>
            <a:off x="2819400" y="1295400"/>
            <a:ext cx="6095999" cy="4830763"/>
          </a:xfrm>
        </p:spPr>
        <p:txBody>
          <a:bodyPr wrap="square" anchor="t">
            <a:normAutofit/>
          </a:bodyPr>
          <a:lstStyle/>
          <a:p>
            <a:pPr>
              <a:lnSpc>
                <a:spcPct val="90000"/>
              </a:lnSpc>
              <a:defRPr/>
            </a:pPr>
            <a:r>
              <a:rPr lang="en-US" sz="1800" dirty="0"/>
              <a:t>This presentation may contain images of websites and products or services not endorsed by BetterInvesting.  The presenter is not endorsing or promoting the use of these websites, products or services.</a:t>
            </a:r>
          </a:p>
          <a:p>
            <a:pPr>
              <a:lnSpc>
                <a:spcPct val="90000"/>
              </a:lnSpc>
              <a:defRPr/>
            </a:pPr>
            <a:r>
              <a:rPr lang="en-US" sz="1800" dirty="0"/>
              <a:t>This presentation uses older examples prepared using various software.  Older examples are used in order to prevent the examples from being used for current investment decisions without proper updating and study.  The instructors makes no representation that the software used for the examples is still being used for their own stock studies.</a:t>
            </a:r>
          </a:p>
          <a:p>
            <a:pPr>
              <a:lnSpc>
                <a:spcPct val="90000"/>
              </a:lnSpc>
              <a:defRPr/>
            </a:pPr>
            <a:r>
              <a:rPr lang="en-US" sz="1800" dirty="0"/>
              <a:t>This session is being recorded for future use.</a:t>
            </a:r>
          </a:p>
        </p:txBody>
      </p:sp>
      <p:sp>
        <p:nvSpPr>
          <p:cNvPr id="5" name="Slide Number Placeholder 4"/>
          <p:cNvSpPr>
            <a:spLocks noGrp="1"/>
          </p:cNvSpPr>
          <p:nvPr>
            <p:ph type="sldNum" sz="quarter" idx="11"/>
          </p:nvPr>
        </p:nvSpPr>
        <p:spPr bwMode="auto">
          <a:xfrm>
            <a:off x="2971800" y="6248400"/>
            <a:ext cx="1905000" cy="457200"/>
          </a:xfrm>
        </p:spPr>
        <p:txBody>
          <a:bodyPr vert="horz" wrap="square" lIns="91440" tIns="45720" rIns="91440" bIns="45720" numCol="1" anchor="t" anchorCtr="0" compatLnSpc="1">
            <a:prstTxWarp prst="textNoShape">
              <a:avLst/>
            </a:prstTxWarp>
            <a:normAutofit/>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spcAft>
                <a:spcPts val="600"/>
              </a:spcAft>
              <a:defRPr/>
            </a:pPr>
            <a:fld id="{2E345962-EEF8-463E-BE9F-20E13DC6895F}" type="slidenum">
              <a:rPr lang="en-US" smtClean="0">
                <a:solidFill>
                  <a:srgbClr val="003399"/>
                </a:solidFill>
              </a:rPr>
              <a:pPr>
                <a:spcAft>
                  <a:spcPts val="600"/>
                </a:spcAft>
                <a:defRPr/>
              </a:pPr>
              <a:t>3</a:t>
            </a:fld>
            <a:endParaRPr lang="en-US" dirty="0">
              <a:solidFill>
                <a:srgbClr val="003399"/>
              </a:solidFill>
            </a:endParaRPr>
          </a:p>
        </p:txBody>
      </p:sp>
    </p:spTree>
    <p:extLst>
      <p:ext uri="{BB962C8B-B14F-4D97-AF65-F5344CB8AC3E}">
        <p14:creationId xmlns:p14="http://schemas.microsoft.com/office/powerpoint/2010/main" val="43489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685800"/>
            <a:ext cx="7772400" cy="769938"/>
          </a:xfrm>
        </p:spPr>
        <p:txBody>
          <a:bodyPr/>
          <a:lstStyle/>
          <a:p>
            <a:pPr>
              <a:defRPr/>
            </a:pPr>
            <a:r>
              <a:rPr lang="en-US" b="1" dirty="0"/>
              <a:t>The Non-Operating Section</a:t>
            </a:r>
          </a:p>
        </p:txBody>
      </p:sp>
      <p:sp>
        <p:nvSpPr>
          <p:cNvPr id="28675" name="Rectangle 3"/>
          <p:cNvSpPr>
            <a:spLocks noGrp="1" noChangeArrowheads="1"/>
          </p:cNvSpPr>
          <p:nvPr>
            <p:ph type="body" idx="1"/>
          </p:nvPr>
        </p:nvSpPr>
        <p:spPr>
          <a:xfrm>
            <a:off x="838200" y="1600200"/>
            <a:ext cx="7239000" cy="4542291"/>
          </a:xfrm>
        </p:spPr>
        <p:txBody>
          <a:bodyPr/>
          <a:lstStyle/>
          <a:p>
            <a:pPr>
              <a:buFont typeface="Wingdings" panose="05000000000000000000" pitchFamily="2" charset="2"/>
              <a:buChar char="§"/>
            </a:pPr>
            <a:r>
              <a:rPr lang="en-US" sz="2400" dirty="0"/>
              <a:t>This section frequently consists primarily of Interest (or Other) Income and Interest Expense.</a:t>
            </a:r>
          </a:p>
          <a:p>
            <a:pPr marL="0" indent="0">
              <a:buNone/>
            </a:pPr>
            <a:endParaRPr lang="en-US" sz="1200" dirty="0"/>
          </a:p>
          <a:p>
            <a:pPr lvl="1">
              <a:buFont typeface="Wingdings" panose="05000000000000000000" pitchFamily="2" charset="2"/>
              <a:buChar char="§"/>
            </a:pPr>
            <a:r>
              <a:rPr lang="en-US" sz="2400" dirty="0"/>
              <a:t>Interest and investment income is earned and reported when a company invests in certificates of deposits, treasury bills or notes, or the stocks and bonds of other companies. </a:t>
            </a:r>
          </a:p>
          <a:p>
            <a:pPr>
              <a:buFont typeface="Wingdings" panose="05000000000000000000" pitchFamily="2" charset="2"/>
              <a:buChar char="§"/>
            </a:pPr>
            <a:endParaRPr lang="en-US" sz="1200" dirty="0"/>
          </a:p>
          <a:p>
            <a:pPr lvl="1">
              <a:buFont typeface="Wingdings" panose="05000000000000000000" pitchFamily="2" charset="2"/>
              <a:buChar char="§"/>
            </a:pPr>
            <a:r>
              <a:rPr lang="en-US" sz="2400" dirty="0"/>
              <a:t>Interest Expense is a payment that the company makes for the use of another company’s money (for example: notes, mortgages, and bonds).</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30</a:t>
            </a:fld>
            <a:endParaRPr lang="en-US" dirty="0"/>
          </a:p>
        </p:txBody>
      </p:sp>
    </p:spTree>
    <p:extLst>
      <p:ext uri="{BB962C8B-B14F-4D97-AF65-F5344CB8AC3E}">
        <p14:creationId xmlns:p14="http://schemas.microsoft.com/office/powerpoint/2010/main" val="393741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half" idx="1"/>
          </p:nvPr>
        </p:nvSpPr>
        <p:spPr>
          <a:xfrm>
            <a:off x="381000" y="1412875"/>
            <a:ext cx="4114800" cy="4114800"/>
          </a:xfrm>
        </p:spPr>
        <p:txBody>
          <a:bodyPr/>
          <a:lstStyle/>
          <a:p>
            <a:endParaRPr lang="en-US" dirty="0"/>
          </a:p>
        </p:txBody>
      </p:sp>
      <p:pic>
        <p:nvPicPr>
          <p:cNvPr id="27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31875"/>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3340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4651375" y="2676525"/>
            <a:ext cx="1143000" cy="1066800"/>
          </a:xfrm>
          <a:prstGeom prst="roundRect">
            <a:avLst/>
          </a:prstGeom>
          <a:solidFill>
            <a:srgbClr val="EE82F6">
              <a:alpha val="20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65000"/>
                </a:schemeClr>
              </a:solidFill>
            </a:endParaRPr>
          </a:p>
        </p:txBody>
      </p:sp>
      <p:sp>
        <p:nvSpPr>
          <p:cNvPr id="9" name="Content Placeholder 8"/>
          <p:cNvSpPr>
            <a:spLocks noGrp="1"/>
          </p:cNvSpPr>
          <p:nvPr>
            <p:ph sz="half" idx="2"/>
          </p:nvPr>
        </p:nvSpPr>
        <p:spPr>
          <a:xfrm>
            <a:off x="5887811" y="4030323"/>
            <a:ext cx="3267075" cy="1254125"/>
          </a:xfrm>
          <a:solidFill>
            <a:schemeClr val="bg1"/>
          </a:solidFill>
          <a:ln>
            <a:noFill/>
          </a:ln>
        </p:spPr>
        <p:txBody>
          <a:bodyPr/>
          <a:lstStyle/>
          <a:p>
            <a:pPr marL="0" indent="0">
              <a:buFontTx/>
              <a:buNone/>
              <a:defRPr/>
            </a:pPr>
            <a:r>
              <a:rPr lang="en-US" sz="2400" b="1" dirty="0">
                <a:solidFill>
                  <a:srgbClr val="7030A0"/>
                </a:solidFill>
                <a:effectLst>
                  <a:outerShdw blurRad="38100" dist="38100" dir="2700000" algn="tl">
                    <a:srgbClr val="000000">
                      <a:alpha val="43137"/>
                    </a:srgbClr>
                  </a:outerShdw>
                </a:effectLst>
              </a:rPr>
              <a:t>Non-Operating Items (May be income or expense items).</a:t>
            </a:r>
          </a:p>
          <a:p>
            <a:pPr>
              <a:defRPr/>
            </a:pPr>
            <a:endParaRPr lang="en-US" sz="2400" dirty="0">
              <a:solidFill>
                <a:schemeClr val="bg1">
                  <a:lumMod val="65000"/>
                </a:schemeClr>
              </a:solidFill>
            </a:endParaRPr>
          </a:p>
        </p:txBody>
      </p:sp>
      <p:cxnSp>
        <p:nvCxnSpPr>
          <p:cNvPr id="14" name="Straight Arrow Connector 13"/>
          <p:cNvCxnSpPr>
            <a:endCxn id="17" idx="1"/>
          </p:cNvCxnSpPr>
          <p:nvPr/>
        </p:nvCxnSpPr>
        <p:spPr>
          <a:xfrm flipH="1" flipV="1">
            <a:off x="5867400" y="3097213"/>
            <a:ext cx="1550194" cy="1093787"/>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38300" y="3927475"/>
            <a:ext cx="2247900" cy="1569660"/>
          </a:xfrm>
          <a:prstGeom prst="rect">
            <a:avLst/>
          </a:prstGeom>
          <a:solidFill>
            <a:schemeClr val="bg1"/>
          </a:solidFill>
          <a:ln w="3175">
            <a:solidFill>
              <a:schemeClr val="tx1"/>
            </a:solidFill>
          </a:ln>
        </p:spPr>
        <p:txBody>
          <a:bodyPr wrap="square">
            <a:spAutoFit/>
          </a:bodyPr>
          <a:lstStyle/>
          <a:p>
            <a:pPr>
              <a:defRPr/>
            </a:pPr>
            <a:r>
              <a:rPr lang="en-US" b="1" dirty="0">
                <a:solidFill>
                  <a:srgbClr val="7030A0"/>
                </a:solidFill>
                <a:effectLst>
                  <a:outerShdw blurRad="38100" dist="38100" dir="2700000" algn="tl">
                    <a:srgbClr val="000000">
                      <a:alpha val="43137"/>
                    </a:srgbClr>
                  </a:outerShdw>
                </a:effectLst>
              </a:rPr>
              <a:t>Results in </a:t>
            </a:r>
            <a:r>
              <a:rPr lang="en-US" dirty="0">
                <a:solidFill>
                  <a:srgbClr val="FF3399"/>
                </a:solidFill>
                <a:effectLst>
                  <a:outerShdw blurRad="38100" dist="38100" dir="2700000" algn="tl">
                    <a:srgbClr val="000000">
                      <a:alpha val="43137"/>
                    </a:srgbClr>
                  </a:outerShdw>
                </a:effectLst>
              </a:rPr>
              <a:t>Income before income taxes</a:t>
            </a:r>
            <a:r>
              <a:rPr lang="en-US" dirty="0">
                <a:solidFill>
                  <a:srgbClr val="00B0F0"/>
                </a:solidFill>
                <a:effectLst>
                  <a:outerShdw blurRad="38100" dist="38100" dir="2700000" algn="tl">
                    <a:srgbClr val="000000">
                      <a:alpha val="43137"/>
                    </a:srgbClr>
                  </a:outerShdw>
                </a:effectLst>
              </a:rPr>
              <a:t>.</a:t>
            </a:r>
          </a:p>
          <a:p>
            <a:pPr>
              <a:defRPr/>
            </a:pPr>
            <a:endParaRPr lang="en-US" dirty="0"/>
          </a:p>
        </p:txBody>
      </p:sp>
      <p:cxnSp>
        <p:nvCxnSpPr>
          <p:cNvPr id="16" name="Straight Arrow Connector 15"/>
          <p:cNvCxnSpPr/>
          <p:nvPr/>
        </p:nvCxnSpPr>
        <p:spPr>
          <a:xfrm flipV="1">
            <a:off x="3352800" y="3617913"/>
            <a:ext cx="1676400" cy="766762"/>
          </a:xfrm>
          <a:prstGeom prst="straightConnector1">
            <a:avLst/>
          </a:prstGeom>
          <a:ln w="38100">
            <a:solidFill>
              <a:srgbClr val="FF33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5561013" y="2724150"/>
            <a:ext cx="306387" cy="746125"/>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bg1">
                  <a:lumMod val="65000"/>
                </a:schemeClr>
              </a:solidFill>
            </a:endParaRPr>
          </a:p>
        </p:txBody>
      </p:sp>
      <p:sp>
        <p:nvSpPr>
          <p:cNvPr id="27660" name="Content Placeholder 8"/>
          <p:cNvSpPr txBox="1">
            <a:spLocks/>
          </p:cNvSpPr>
          <p:nvPr/>
        </p:nvSpPr>
        <p:spPr bwMode="auto">
          <a:xfrm>
            <a:off x="5876925" y="838200"/>
            <a:ext cx="3081338" cy="803275"/>
          </a:xfrm>
          <a:prstGeom prst="rect">
            <a:avLst/>
          </a:prstGeom>
          <a:solidFill>
            <a:schemeClr val="bg1"/>
          </a:solidFill>
          <a:ln w="38100">
            <a:solidFill>
              <a:srgbClr val="7030A0"/>
            </a:solidFill>
            <a:prstDash val="sysDot"/>
            <a:miter lim="800000"/>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70000"/>
              </a:spcBef>
            </a:pPr>
            <a:r>
              <a:rPr lang="en-US" b="1" dirty="0">
                <a:solidFill>
                  <a:srgbClr val="7030A0"/>
                </a:solidFill>
                <a:effectLst>
                  <a:outerShdw blurRad="38100" dist="38100" dir="2700000" algn="tl">
                    <a:srgbClr val="000000">
                      <a:alpha val="43137"/>
                    </a:srgbClr>
                  </a:outerShdw>
                </a:effectLst>
              </a:rPr>
              <a:t>Next step down the Income Statement</a:t>
            </a:r>
          </a:p>
          <a:p>
            <a:pPr>
              <a:spcBef>
                <a:spcPct val="70000"/>
              </a:spcBef>
            </a:pPr>
            <a:r>
              <a:rPr lang="en-US" b="1" dirty="0">
                <a:solidFill>
                  <a:schemeClr val="bg1">
                    <a:lumMod val="65000"/>
                  </a:schemeClr>
                </a:solidFill>
              </a:rPr>
              <a:t> </a:t>
            </a:r>
          </a:p>
        </p:txBody>
      </p:sp>
      <p:sp>
        <p:nvSpPr>
          <p:cNvPr id="1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31</a:t>
            </a:fld>
            <a:endParaRPr lang="en-US" dirty="0"/>
          </a:p>
        </p:txBody>
      </p:sp>
      <p:sp>
        <p:nvSpPr>
          <p:cNvPr id="13" name="Oval 12"/>
          <p:cNvSpPr/>
          <p:nvPr/>
        </p:nvSpPr>
        <p:spPr bwMode="auto">
          <a:xfrm>
            <a:off x="457200" y="3521982"/>
            <a:ext cx="2438400" cy="288018"/>
          </a:xfrm>
          <a:prstGeom prst="ellipse">
            <a:avLst/>
          </a:prstGeom>
          <a:noFill/>
          <a:ln w="7620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1144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9">
                                            <p:bg/>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35"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style.rotation</p:attrName>
                                        </p:attrNameLst>
                                      </p:cBhvr>
                                      <p:tavLst>
                                        <p:tav tm="0">
                                          <p:val>
                                            <p:fltVal val="720"/>
                                          </p:val>
                                        </p:tav>
                                        <p:tav tm="100000">
                                          <p:val>
                                            <p:fltVal val="0"/>
                                          </p:val>
                                        </p:tav>
                                      </p:tavLst>
                                    </p:anim>
                                    <p:anim calcmode="lin" valueType="num">
                                      <p:cBhvr>
                                        <p:cTn id="19" dur="2000" fill="hold"/>
                                        <p:tgtEl>
                                          <p:spTgt spid="14"/>
                                        </p:tgtEl>
                                        <p:attrNameLst>
                                          <p:attrName>ppt_h</p:attrName>
                                        </p:attrNameLst>
                                      </p:cBhvr>
                                      <p:tavLst>
                                        <p:tav tm="0">
                                          <p:val>
                                            <p:fltVal val="0"/>
                                          </p:val>
                                        </p:tav>
                                        <p:tav tm="100000">
                                          <p:val>
                                            <p:strVal val="#ppt_h"/>
                                          </p:val>
                                        </p:tav>
                                      </p:tavLst>
                                    </p:anim>
                                    <p:anim calcmode="lin" valueType="num">
                                      <p:cBhvr>
                                        <p:cTn id="20"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35" presetClass="entr" presetSubtype="0" fill="hold" nodeType="afterEffect">
                                  <p:stCondLst>
                                    <p:cond delay="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style.rotation</p:attrName>
                                        </p:attrNameLst>
                                      </p:cBhvr>
                                      <p:tavLst>
                                        <p:tav tm="0">
                                          <p:val>
                                            <p:fltVal val="720"/>
                                          </p:val>
                                        </p:tav>
                                        <p:tav tm="100000">
                                          <p:val>
                                            <p:fltVal val="0"/>
                                          </p:val>
                                        </p:tav>
                                      </p:tavLst>
                                    </p:anim>
                                    <p:anim calcmode="lin" valueType="num">
                                      <p:cBhvr>
                                        <p:cTn id="30" dur="2000" fill="hold"/>
                                        <p:tgtEl>
                                          <p:spTgt spid="16"/>
                                        </p:tgtEl>
                                        <p:attrNameLst>
                                          <p:attrName>ppt_h</p:attrName>
                                        </p:attrNameLst>
                                      </p:cBhvr>
                                      <p:tavLst>
                                        <p:tav tm="0">
                                          <p:val>
                                            <p:fltVal val="0"/>
                                          </p:val>
                                        </p:tav>
                                        <p:tav tm="100000">
                                          <p:val>
                                            <p:strVal val="#ppt_h"/>
                                          </p:val>
                                        </p:tav>
                                      </p:tavLst>
                                    </p:anim>
                                    <p:anim calcmode="lin" valueType="num">
                                      <p:cBhvr>
                                        <p:cTn id="31" dur="2000" fill="hold"/>
                                        <p:tgtEl>
                                          <p:spTgt spid="16"/>
                                        </p:tgtEl>
                                        <p:attrNameLst>
                                          <p:attrName>ppt_w</p:attrName>
                                        </p:attrNameLst>
                                      </p:cBhvr>
                                      <p:tavLst>
                                        <p:tav tm="0">
                                          <p:val>
                                            <p:fltVal val="0"/>
                                          </p:val>
                                        </p:tav>
                                        <p:tav tm="100000">
                                          <p:val>
                                            <p:strVal val="#ppt_w"/>
                                          </p:val>
                                        </p:tav>
                                      </p:tavLst>
                                    </p:anim>
                                  </p:childTnLst>
                                </p:cTn>
                              </p:par>
                            </p:childTnLst>
                          </p:cTn>
                        </p:par>
                        <p:par>
                          <p:cTn id="32" fill="hold">
                            <p:stCondLst>
                              <p:cond delay="2250"/>
                            </p:stCondLst>
                            <p:childTnLst>
                              <p:par>
                                <p:cTn id="33" presetID="45" presetClass="entr" presetSubtype="0" fill="hold" grpId="0" nodeType="after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ppt_w</p:attrName>
                                        </p:attrNameLst>
                                      </p:cBhvr>
                                      <p:tavLst>
                                        <p:tav tm="0" fmla="#ppt_w*sin(2.5*pi*$)">
                                          <p:val>
                                            <p:fltVal val="0"/>
                                          </p:val>
                                        </p:tav>
                                        <p:tav tm="100000">
                                          <p:val>
                                            <p:fltVal val="1"/>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animBg="1"/>
      <p:bldP spid="1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half" idx="1"/>
          </p:nvPr>
        </p:nvSpPr>
        <p:spPr>
          <a:xfrm>
            <a:off x="381000" y="1412875"/>
            <a:ext cx="4114800" cy="4114800"/>
          </a:xfrm>
        </p:spPr>
        <p:txBody>
          <a:bodyPr/>
          <a:lstStyle/>
          <a:p>
            <a:endParaRPr lang="en-US" dirty="0"/>
          </a:p>
        </p:txBody>
      </p:sp>
      <p:pic>
        <p:nvPicPr>
          <p:cNvPr id="27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31875"/>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3340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80975" y="1330325"/>
            <a:ext cx="5695950" cy="2124710"/>
          </a:xfrm>
          <a:prstGeom prst="roundRect">
            <a:avLst/>
          </a:prstGeom>
          <a:solidFill>
            <a:srgbClr val="0000FF">
              <a:alpha val="2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65000"/>
                </a:schemeClr>
              </a:solidFill>
            </a:endParaRPr>
          </a:p>
        </p:txBody>
      </p:sp>
      <p:sp>
        <p:nvSpPr>
          <p:cNvPr id="17" name="Right Brace 16"/>
          <p:cNvSpPr/>
          <p:nvPr/>
        </p:nvSpPr>
        <p:spPr>
          <a:xfrm>
            <a:off x="5828506" y="1345565"/>
            <a:ext cx="306387" cy="2083435"/>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bg1">
                  <a:lumMod val="65000"/>
                </a:schemeClr>
              </a:solidFill>
            </a:endParaRPr>
          </a:p>
        </p:txBody>
      </p:sp>
      <p:sp>
        <p:nvSpPr>
          <p:cNvPr id="27660" name="Content Placeholder 8"/>
          <p:cNvSpPr txBox="1">
            <a:spLocks/>
          </p:cNvSpPr>
          <p:nvPr/>
        </p:nvSpPr>
        <p:spPr bwMode="auto">
          <a:xfrm>
            <a:off x="5876925" y="3753485"/>
            <a:ext cx="3081338" cy="1275715"/>
          </a:xfrm>
          <a:prstGeom prst="rect">
            <a:avLst/>
          </a:prstGeom>
          <a:solidFill>
            <a:schemeClr val="bg1"/>
          </a:solidFill>
          <a:ln w="38100">
            <a:solidFill>
              <a:srgbClr val="7030A0"/>
            </a:solidFill>
            <a:prstDash val="sysDot"/>
            <a:miter lim="800000"/>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70000"/>
              </a:spcBef>
            </a:pPr>
            <a:r>
              <a:rPr lang="en-US" b="1" dirty="0">
                <a:solidFill>
                  <a:srgbClr val="7030A0"/>
                </a:solidFill>
                <a:effectLst>
                  <a:outerShdw blurRad="38100" dist="38100" dir="2700000" algn="tl">
                    <a:srgbClr val="000000">
                      <a:alpha val="43137"/>
                    </a:srgbClr>
                  </a:outerShdw>
                </a:effectLst>
              </a:rPr>
              <a:t>We are going to call this entire section “Expenses”</a:t>
            </a:r>
          </a:p>
          <a:p>
            <a:pPr>
              <a:spcBef>
                <a:spcPct val="70000"/>
              </a:spcBef>
            </a:pPr>
            <a:r>
              <a:rPr lang="en-US" b="1" dirty="0">
                <a:solidFill>
                  <a:schemeClr val="bg1">
                    <a:lumMod val="65000"/>
                  </a:schemeClr>
                </a:solidFill>
              </a:rPr>
              <a:t> </a:t>
            </a:r>
          </a:p>
        </p:txBody>
      </p:sp>
      <p:sp>
        <p:nvSpPr>
          <p:cNvPr id="1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32</a:t>
            </a:fld>
            <a:endParaRPr lang="en-US" dirty="0"/>
          </a:p>
        </p:txBody>
      </p:sp>
      <p:cxnSp>
        <p:nvCxnSpPr>
          <p:cNvPr id="18" name="Straight Arrow Connector 17">
            <a:extLst>
              <a:ext uri="{FF2B5EF4-FFF2-40B4-BE49-F238E27FC236}">
                <a16:creationId xmlns:a16="http://schemas.microsoft.com/office/drawing/2014/main" id="{202CA422-76EE-4DE2-8478-01C11B5885CD}"/>
              </a:ext>
            </a:extLst>
          </p:cNvPr>
          <p:cNvCxnSpPr>
            <a:cxnSpLocks/>
          </p:cNvCxnSpPr>
          <p:nvPr/>
        </p:nvCxnSpPr>
        <p:spPr>
          <a:xfrm flipH="1" flipV="1">
            <a:off x="6076790" y="2407921"/>
            <a:ext cx="1514634" cy="1402079"/>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1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par>
                          <p:cTn id="8" fill="hold">
                            <p:stCondLst>
                              <p:cond delay="1000"/>
                            </p:stCondLst>
                            <p:childTnLst>
                              <p:par>
                                <p:cTn id="9" presetID="26"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80">
                                          <p:stCondLst>
                                            <p:cond delay="0"/>
                                          </p:stCondLst>
                                        </p:cTn>
                                        <p:tgtEl>
                                          <p:spTgt spid="17"/>
                                        </p:tgtEl>
                                      </p:cBhvr>
                                    </p:animEffect>
                                    <p:anim calcmode="lin" valueType="num">
                                      <p:cBhvr>
                                        <p:cTn id="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 dur="26">
                                          <p:stCondLst>
                                            <p:cond delay="650"/>
                                          </p:stCondLst>
                                        </p:cTn>
                                        <p:tgtEl>
                                          <p:spTgt spid="17"/>
                                        </p:tgtEl>
                                      </p:cBhvr>
                                      <p:to x="100000" y="60000"/>
                                    </p:animScale>
                                    <p:animScale>
                                      <p:cBhvr>
                                        <p:cTn id="18" dur="166" decel="50000">
                                          <p:stCondLst>
                                            <p:cond delay="676"/>
                                          </p:stCondLst>
                                        </p:cTn>
                                        <p:tgtEl>
                                          <p:spTgt spid="17"/>
                                        </p:tgtEl>
                                      </p:cBhvr>
                                      <p:to x="100000" y="100000"/>
                                    </p:animScale>
                                    <p:animScale>
                                      <p:cBhvr>
                                        <p:cTn id="19" dur="26">
                                          <p:stCondLst>
                                            <p:cond delay="1312"/>
                                          </p:stCondLst>
                                        </p:cTn>
                                        <p:tgtEl>
                                          <p:spTgt spid="17"/>
                                        </p:tgtEl>
                                      </p:cBhvr>
                                      <p:to x="100000" y="80000"/>
                                    </p:animScale>
                                    <p:animScale>
                                      <p:cBhvr>
                                        <p:cTn id="20" dur="166" decel="50000">
                                          <p:stCondLst>
                                            <p:cond delay="1338"/>
                                          </p:stCondLst>
                                        </p:cTn>
                                        <p:tgtEl>
                                          <p:spTgt spid="17"/>
                                        </p:tgtEl>
                                      </p:cBhvr>
                                      <p:to x="100000" y="100000"/>
                                    </p:animScale>
                                    <p:animScale>
                                      <p:cBhvr>
                                        <p:cTn id="21" dur="26">
                                          <p:stCondLst>
                                            <p:cond delay="1642"/>
                                          </p:stCondLst>
                                        </p:cTn>
                                        <p:tgtEl>
                                          <p:spTgt spid="17"/>
                                        </p:tgtEl>
                                      </p:cBhvr>
                                      <p:to x="100000" y="90000"/>
                                    </p:animScale>
                                    <p:animScale>
                                      <p:cBhvr>
                                        <p:cTn id="22" dur="166" decel="50000">
                                          <p:stCondLst>
                                            <p:cond delay="1668"/>
                                          </p:stCondLst>
                                        </p:cTn>
                                        <p:tgtEl>
                                          <p:spTgt spid="17"/>
                                        </p:tgtEl>
                                      </p:cBhvr>
                                      <p:to x="100000" y="100000"/>
                                    </p:animScale>
                                    <p:animScale>
                                      <p:cBhvr>
                                        <p:cTn id="23" dur="26">
                                          <p:stCondLst>
                                            <p:cond delay="1808"/>
                                          </p:stCondLst>
                                        </p:cTn>
                                        <p:tgtEl>
                                          <p:spTgt spid="17"/>
                                        </p:tgtEl>
                                      </p:cBhvr>
                                      <p:to x="100000" y="95000"/>
                                    </p:animScale>
                                    <p:animScale>
                                      <p:cBhvr>
                                        <p:cTn id="24" dur="166" decel="50000">
                                          <p:stCondLst>
                                            <p:cond delay="1834"/>
                                          </p:stCondLst>
                                        </p:cTn>
                                        <p:tgtEl>
                                          <p:spTgt spid="17"/>
                                        </p:tgtEl>
                                      </p:cBhvr>
                                      <p:to x="100000" y="100000"/>
                                    </p:animScale>
                                  </p:childTnLst>
                                </p:cTn>
                              </p:par>
                            </p:childTnLst>
                          </p:cTn>
                        </p:par>
                        <p:par>
                          <p:cTn id="25" fill="hold">
                            <p:stCondLst>
                              <p:cond delay="3500"/>
                            </p:stCondLst>
                            <p:childTnLst>
                              <p:par>
                                <p:cTn id="26" presetID="16" presetClass="entr" presetSubtype="37" fill="hold" grpId="0" nodeType="afterEffect">
                                  <p:stCondLst>
                                    <p:cond delay="500"/>
                                  </p:stCondLst>
                                  <p:childTnLst>
                                    <p:set>
                                      <p:cBhvr>
                                        <p:cTn id="27" dur="1" fill="hold">
                                          <p:stCondLst>
                                            <p:cond delay="0"/>
                                          </p:stCondLst>
                                        </p:cTn>
                                        <p:tgtEl>
                                          <p:spTgt spid="27660"/>
                                        </p:tgtEl>
                                        <p:attrNameLst>
                                          <p:attrName>style.visibility</p:attrName>
                                        </p:attrNameLst>
                                      </p:cBhvr>
                                      <p:to>
                                        <p:strVal val="visible"/>
                                      </p:to>
                                    </p:set>
                                    <p:animEffect transition="in" filter="barn(outVertical)">
                                      <p:cBhvr>
                                        <p:cTn id="28" dur="1000"/>
                                        <p:tgtEl>
                                          <p:spTgt spid="27660"/>
                                        </p:tgtEl>
                                      </p:cBhvr>
                                    </p:animEffect>
                                  </p:childTnLst>
                                </p:cTn>
                              </p:par>
                              <p:par>
                                <p:cTn id="29" presetID="35" presetClass="entr" presetSubtype="0" fill="hold" nodeType="with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anim calcmode="lin" valueType="num">
                                      <p:cBhvr>
                                        <p:cTn id="32" dur="2000" fill="hold"/>
                                        <p:tgtEl>
                                          <p:spTgt spid="18"/>
                                        </p:tgtEl>
                                        <p:attrNameLst>
                                          <p:attrName>style.rotation</p:attrName>
                                        </p:attrNameLst>
                                      </p:cBhvr>
                                      <p:tavLst>
                                        <p:tav tm="0">
                                          <p:val>
                                            <p:fltVal val="720"/>
                                          </p:val>
                                        </p:tav>
                                        <p:tav tm="100000">
                                          <p:val>
                                            <p:fltVal val="0"/>
                                          </p:val>
                                        </p:tav>
                                      </p:tavLst>
                                    </p:anim>
                                    <p:anim calcmode="lin" valueType="num">
                                      <p:cBhvr>
                                        <p:cTn id="33" dur="2000" fill="hold"/>
                                        <p:tgtEl>
                                          <p:spTgt spid="18"/>
                                        </p:tgtEl>
                                        <p:attrNameLst>
                                          <p:attrName>ppt_h</p:attrName>
                                        </p:attrNameLst>
                                      </p:cBhvr>
                                      <p:tavLst>
                                        <p:tav tm="0">
                                          <p:val>
                                            <p:fltVal val="0"/>
                                          </p:val>
                                        </p:tav>
                                        <p:tav tm="100000">
                                          <p:val>
                                            <p:strVal val="#ppt_h"/>
                                          </p:val>
                                        </p:tav>
                                      </p:tavLst>
                                    </p:anim>
                                    <p:anim calcmode="lin" valueType="num">
                                      <p:cBhvr>
                                        <p:cTn id="34"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76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762000"/>
            <a:ext cx="8001000" cy="769938"/>
          </a:xfrm>
        </p:spPr>
        <p:txBody>
          <a:bodyPr/>
          <a:lstStyle/>
          <a:p>
            <a:pPr>
              <a:defRPr/>
            </a:pPr>
            <a:r>
              <a:rPr lang="en-US" b="1" dirty="0">
                <a:solidFill>
                  <a:srgbClr val="FF3399"/>
                </a:solidFill>
              </a:rPr>
              <a:t>Income Before Income Taxes</a:t>
            </a:r>
          </a:p>
        </p:txBody>
      </p:sp>
      <p:sp>
        <p:nvSpPr>
          <p:cNvPr id="79875" name="Rectangle 3"/>
          <p:cNvSpPr>
            <a:spLocks noGrp="1" noChangeArrowheads="1"/>
          </p:cNvSpPr>
          <p:nvPr>
            <p:ph type="body" idx="1"/>
          </p:nvPr>
        </p:nvSpPr>
        <p:spPr>
          <a:xfrm>
            <a:off x="914400" y="2133600"/>
            <a:ext cx="7467600" cy="3429000"/>
          </a:xfrm>
        </p:spPr>
        <p:txBody>
          <a:bodyPr/>
          <a:lstStyle/>
          <a:p>
            <a:pPr marL="0" indent="0">
              <a:lnSpc>
                <a:spcPct val="90000"/>
              </a:lnSpc>
              <a:buNone/>
            </a:pPr>
            <a:r>
              <a:rPr lang="en-US" dirty="0"/>
              <a:t>We know </a:t>
            </a:r>
            <a:r>
              <a:rPr lang="en-US" b="1" dirty="0">
                <a:solidFill>
                  <a:srgbClr val="FF3399"/>
                </a:solidFill>
              </a:rPr>
              <a:t>Income Before Income Taxes</a:t>
            </a:r>
            <a:r>
              <a:rPr lang="en-US" b="1" dirty="0">
                <a:solidFill>
                  <a:srgbClr val="EA62F4"/>
                </a:solidFill>
              </a:rPr>
              <a:t> </a:t>
            </a:r>
            <a:r>
              <a:rPr lang="en-US" dirty="0"/>
              <a:t>by another name </a:t>
            </a:r>
            <a:r>
              <a:rPr lang="en-US" b="1" dirty="0"/>
              <a:t>!!!</a:t>
            </a:r>
          </a:p>
          <a:p>
            <a:pPr>
              <a:lnSpc>
                <a:spcPct val="90000"/>
              </a:lnSpc>
            </a:pPr>
            <a:endParaRPr lang="en-US" sz="2400" b="1" dirty="0">
              <a:solidFill>
                <a:srgbClr val="000099"/>
              </a:solidFill>
            </a:endParaRPr>
          </a:p>
          <a:p>
            <a:pPr marL="0" indent="0">
              <a:lnSpc>
                <a:spcPct val="90000"/>
              </a:lnSpc>
              <a:buClr>
                <a:schemeClr val="bg1"/>
              </a:buClr>
              <a:buNone/>
            </a:pPr>
            <a:r>
              <a:rPr lang="en-US" sz="2800" b="1" dirty="0">
                <a:solidFill>
                  <a:srgbClr val="FF33CC"/>
                </a:solidFill>
              </a:rPr>
              <a:t>                          </a:t>
            </a:r>
            <a:r>
              <a:rPr lang="en-US" b="1" dirty="0">
                <a:solidFill>
                  <a:srgbClr val="FF3399"/>
                </a:solidFill>
              </a:rPr>
              <a:t>Pre-tax Profit</a:t>
            </a:r>
            <a:endParaRPr lang="en-US" dirty="0">
              <a:solidFill>
                <a:srgbClr val="FF3399"/>
              </a:solidFill>
            </a:endParaRP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33</a:t>
            </a:fld>
            <a:endParaRPr lang="en-US" dirty="0"/>
          </a:p>
        </p:txBody>
      </p:sp>
    </p:spTree>
    <p:extLst>
      <p:ext uri="{BB962C8B-B14F-4D97-AF65-F5344CB8AC3E}">
        <p14:creationId xmlns:p14="http://schemas.microsoft.com/office/powerpoint/2010/main" val="274225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0"/>
                                  </p:stCondLst>
                                  <p:childTnLst>
                                    <p:set>
                                      <p:cBhvr>
                                        <p:cTn id="6" dur="1" fill="hold">
                                          <p:stCondLst>
                                            <p:cond delay="0"/>
                                          </p:stCondLst>
                                        </p:cTn>
                                        <p:tgtEl>
                                          <p:spTgt spid="79875">
                                            <p:txEl>
                                              <p:pRg st="2" end="2"/>
                                            </p:txEl>
                                          </p:spTgt>
                                        </p:tgtEl>
                                        <p:attrNameLst>
                                          <p:attrName>style.visibility</p:attrName>
                                        </p:attrNameLst>
                                      </p:cBhvr>
                                      <p:to>
                                        <p:strVal val="visible"/>
                                      </p:to>
                                    </p:set>
                                    <p:animEffect transition="in" filter="fade">
                                      <p:cBhvr>
                                        <p:cTn id="7" dur="2000"/>
                                        <p:tgtEl>
                                          <p:spTgt spid="79875">
                                            <p:txEl>
                                              <p:pRg st="2" end="2"/>
                                            </p:txEl>
                                          </p:spTgt>
                                        </p:tgtEl>
                                      </p:cBhvr>
                                    </p:animEffect>
                                    <p:anim calcmode="lin" valueType="num">
                                      <p:cBhvr>
                                        <p:cTn id="8" dur="2000" fill="hold"/>
                                        <p:tgtEl>
                                          <p:spTgt spid="79875">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7987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31875"/>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3340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33400" y="3432175"/>
            <a:ext cx="2362200" cy="369888"/>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FF"/>
              </a:solidFill>
            </a:endParaRPr>
          </a:p>
        </p:txBody>
      </p:sp>
      <p:pic>
        <p:nvPicPr>
          <p:cNvPr id="307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858963"/>
            <a:ext cx="31591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stCxn id="8" idx="6"/>
          </p:cNvCxnSpPr>
          <p:nvPr/>
        </p:nvCxnSpPr>
        <p:spPr>
          <a:xfrm flipV="1">
            <a:off x="5857875" y="2705100"/>
            <a:ext cx="2473325" cy="922338"/>
          </a:xfrm>
          <a:prstGeom prst="straightConnector1">
            <a:avLst/>
          </a:prstGeom>
          <a:ln>
            <a:solidFill>
              <a:srgbClr val="FF3399"/>
            </a:solidFill>
            <a:prstDash val="sysDash"/>
            <a:tailEnd type="arrow"/>
          </a:ln>
        </p:spPr>
        <p:style>
          <a:lnRef idx="2">
            <a:schemeClr val="dk1"/>
          </a:lnRef>
          <a:fillRef idx="0">
            <a:schemeClr val="dk1"/>
          </a:fillRef>
          <a:effectRef idx="1">
            <a:schemeClr val="dk1"/>
          </a:effectRef>
          <a:fontRef idx="minor">
            <a:schemeClr val="tx1"/>
          </a:fontRef>
        </p:style>
      </p:cxnSp>
      <p:sp>
        <p:nvSpPr>
          <p:cNvPr id="11" name="Oval 10"/>
          <p:cNvSpPr/>
          <p:nvPr/>
        </p:nvSpPr>
        <p:spPr>
          <a:xfrm>
            <a:off x="8305800" y="2590800"/>
            <a:ext cx="576263" cy="22860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4714875" y="3479800"/>
            <a:ext cx="1143000" cy="293688"/>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p:cNvSpPr txBox="1"/>
          <p:nvPr/>
        </p:nvSpPr>
        <p:spPr>
          <a:xfrm>
            <a:off x="2743200" y="3432175"/>
            <a:ext cx="1971675" cy="461963"/>
          </a:xfrm>
          <a:prstGeom prst="rect">
            <a:avLst/>
          </a:prstGeom>
          <a:solidFill>
            <a:schemeClr val="bg1"/>
          </a:solidFill>
          <a:ln w="28575">
            <a:solidFill>
              <a:srgbClr val="FF3399"/>
            </a:solidFill>
          </a:ln>
        </p:spPr>
        <p:txBody>
          <a:bodyPr>
            <a:spAutoFit/>
          </a:bodyPr>
          <a:lstStyle/>
          <a:p>
            <a:pPr>
              <a:defRPr/>
            </a:pPr>
            <a:r>
              <a:rPr lang="en-US" dirty="0">
                <a:solidFill>
                  <a:srgbClr val="FF3399"/>
                </a:solidFill>
                <a:effectLst>
                  <a:outerShdw blurRad="38100" dist="38100" dir="2700000" algn="tl">
                    <a:srgbClr val="000000">
                      <a:alpha val="43137"/>
                    </a:srgbClr>
                  </a:outerShdw>
                </a:effectLst>
              </a:rPr>
              <a:t>Pre-tax Profit</a:t>
            </a:r>
          </a:p>
        </p:txBody>
      </p:sp>
      <p:sp>
        <p:nvSpPr>
          <p:cNvPr id="12"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34</a:t>
            </a:fld>
            <a:endParaRPr lang="en-US" dirty="0"/>
          </a:p>
        </p:txBody>
      </p:sp>
      <p:sp>
        <p:nvSpPr>
          <p:cNvPr id="13" name="TextBox 5">
            <a:extLst>
              <a:ext uri="{FF2B5EF4-FFF2-40B4-BE49-F238E27FC236}">
                <a16:creationId xmlns:a16="http://schemas.microsoft.com/office/drawing/2014/main" id="{A8398A34-A348-4FBA-9BCA-1020531B80FC}"/>
              </a:ext>
            </a:extLst>
          </p:cNvPr>
          <p:cNvSpPr txBox="1">
            <a:spLocks noChangeArrowheads="1"/>
          </p:cNvSpPr>
          <p:nvPr/>
        </p:nvSpPr>
        <p:spPr bwMode="auto">
          <a:xfrm>
            <a:off x="6632720" y="533400"/>
            <a:ext cx="2185987" cy="830997"/>
          </a:xfrm>
          <a:prstGeom prst="rect">
            <a:avLst/>
          </a:prstGeom>
          <a:solidFill>
            <a:schemeClr val="bg1"/>
          </a:solidFill>
          <a:ln w="38100">
            <a:solidFill>
              <a:srgbClr val="FF3399"/>
            </a:solidFill>
            <a:prstDash val="sysDot"/>
            <a:miter lim="800000"/>
            <a:headEnd/>
            <a:tailEnd/>
          </a:ln>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b="1" dirty="0">
                <a:solidFill>
                  <a:srgbClr val="FF3399"/>
                </a:solidFill>
              </a:rPr>
              <a:t>What is the second line?</a:t>
            </a:r>
          </a:p>
        </p:txBody>
      </p:sp>
    </p:spTree>
    <p:extLst>
      <p:ext uri="{BB962C8B-B14F-4D97-AF65-F5344CB8AC3E}">
        <p14:creationId xmlns:p14="http://schemas.microsoft.com/office/powerpoint/2010/main" val="3366721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769938"/>
          </a:xfrm>
        </p:spPr>
        <p:txBody>
          <a:bodyPr/>
          <a:lstStyle/>
          <a:p>
            <a:pPr>
              <a:defRPr/>
            </a:pPr>
            <a:r>
              <a:rPr lang="en-US" b="1" dirty="0"/>
              <a:t>What is Happening?</a:t>
            </a:r>
          </a:p>
        </p:txBody>
      </p:sp>
      <p:sp>
        <p:nvSpPr>
          <p:cNvPr id="31747" name="Content Placeholder 2"/>
          <p:cNvSpPr>
            <a:spLocks noGrp="1"/>
          </p:cNvSpPr>
          <p:nvPr>
            <p:ph idx="1"/>
          </p:nvPr>
        </p:nvSpPr>
        <p:spPr>
          <a:xfrm>
            <a:off x="-76200" y="1262857"/>
            <a:ext cx="5257800" cy="1864518"/>
          </a:xfrm>
        </p:spPr>
        <p:txBody>
          <a:bodyPr/>
          <a:lstStyle/>
          <a:p>
            <a:pPr marL="0" indent="0">
              <a:buNone/>
            </a:pPr>
            <a:r>
              <a:rPr lang="en-US" sz="2400" dirty="0"/>
              <a:t>The distance between the </a:t>
            </a:r>
            <a:r>
              <a:rPr lang="en-US" sz="2400" b="1" dirty="0">
                <a:solidFill>
                  <a:srgbClr val="00CC00"/>
                </a:solidFill>
              </a:rPr>
              <a:t>Sales</a:t>
            </a:r>
            <a:r>
              <a:rPr lang="en-US" sz="2400" dirty="0"/>
              <a:t> line and the </a:t>
            </a:r>
            <a:r>
              <a:rPr lang="en-US" sz="2400" b="1" dirty="0">
                <a:solidFill>
                  <a:srgbClr val="FF3399"/>
                </a:solidFill>
              </a:rPr>
              <a:t>Pre-tax Profit</a:t>
            </a:r>
            <a:r>
              <a:rPr lang="en-US" sz="2400" dirty="0"/>
              <a:t> line is changing. What might be the cause?</a:t>
            </a:r>
          </a:p>
          <a:p>
            <a:endParaRPr lang="en-US" sz="2400" dirty="0"/>
          </a:p>
          <a:p>
            <a:endParaRPr lang="en-US" sz="2400" dirty="0"/>
          </a:p>
        </p:txBody>
      </p:sp>
      <p:sp>
        <p:nvSpPr>
          <p:cNvPr id="31748"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fld id="{54A5F8E2-DF97-44F3-9588-AE1510751ECD}" type="slidenum">
              <a:rPr lang="en-US"/>
              <a:pPr eaLnBrk="1" hangingPunct="1"/>
              <a:t>35</a:t>
            </a:fld>
            <a:endParaRPr lang="en-US" dirty="0"/>
          </a:p>
        </p:txBody>
      </p:sp>
      <p:grpSp>
        <p:nvGrpSpPr>
          <p:cNvPr id="31749" name="Group 2"/>
          <p:cNvGrpSpPr>
            <a:grpSpLocks/>
          </p:cNvGrpSpPr>
          <p:nvPr/>
        </p:nvGrpSpPr>
        <p:grpSpPr bwMode="auto">
          <a:xfrm>
            <a:off x="4986338" y="1219200"/>
            <a:ext cx="4157662" cy="5494338"/>
            <a:chOff x="4986338" y="1219200"/>
            <a:chExt cx="4157662" cy="5494338"/>
          </a:xfrm>
        </p:grpSpPr>
        <p:pic>
          <p:nvPicPr>
            <p:cNvPr id="317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338" y="1219200"/>
              <a:ext cx="4157662"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Down Arrow 5"/>
            <p:cNvSpPr/>
            <p:nvPr/>
          </p:nvSpPr>
          <p:spPr bwMode="auto">
            <a:xfrm>
              <a:off x="5756275" y="4010024"/>
              <a:ext cx="149225" cy="409575"/>
            </a:xfrm>
            <a:prstGeom prst="upDownArrow">
              <a:avLst/>
            </a:prstGeom>
            <a:solidFill>
              <a:srgbClr val="008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7" name="Up-Down Arrow 16"/>
            <p:cNvSpPr/>
            <p:nvPr/>
          </p:nvSpPr>
          <p:spPr bwMode="auto">
            <a:xfrm>
              <a:off x="6545580" y="3676649"/>
              <a:ext cx="147638" cy="666751"/>
            </a:xfrm>
            <a:prstGeom prst="upDownArrow">
              <a:avLst/>
            </a:prstGeom>
            <a:solidFill>
              <a:srgbClr val="008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8" name="Up-Down Arrow 17"/>
            <p:cNvSpPr/>
            <p:nvPr/>
          </p:nvSpPr>
          <p:spPr bwMode="auto">
            <a:xfrm>
              <a:off x="7691438" y="2841625"/>
              <a:ext cx="147637" cy="334963"/>
            </a:xfrm>
            <a:prstGeom prst="upDownArrow">
              <a:avLst/>
            </a:prstGeom>
            <a:solidFill>
              <a:srgbClr val="008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gr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438400"/>
            <a:ext cx="25050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143000" y="2681287"/>
            <a:ext cx="2428875" cy="1905000"/>
          </a:xfrm>
          <a:prstGeom prst="rect">
            <a:avLst/>
          </a:prstGeom>
          <a:solidFill>
            <a:schemeClr val="bg1">
              <a:lumMod val="65000"/>
              <a:alpha val="14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Arrow Connector 12"/>
          <p:cNvCxnSpPr>
            <a:cxnSpLocks/>
          </p:cNvCxnSpPr>
          <p:nvPr/>
        </p:nvCxnSpPr>
        <p:spPr>
          <a:xfrm>
            <a:off x="1981200" y="2681287"/>
            <a:ext cx="5334000" cy="446088"/>
          </a:xfrm>
          <a:prstGeom prst="straightConnector1">
            <a:avLst/>
          </a:prstGeom>
          <a:ln w="38100">
            <a:solidFill>
              <a:srgbClr val="00CC00"/>
            </a:solidFill>
            <a:prstDash val="sysDot"/>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V="1">
            <a:off x="3305493" y="4648200"/>
            <a:ext cx="1680845" cy="45303"/>
          </a:xfrm>
          <a:prstGeom prst="straightConnector1">
            <a:avLst/>
          </a:prstGeom>
          <a:ln w="38100">
            <a:solidFill>
              <a:srgbClr val="FF33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Up-Down Arrow 29"/>
          <p:cNvSpPr/>
          <p:nvPr/>
        </p:nvSpPr>
        <p:spPr>
          <a:xfrm>
            <a:off x="3305493" y="2704673"/>
            <a:ext cx="152400" cy="1901825"/>
          </a:xfrm>
          <a:prstGeom prst="upDownArrow">
            <a:avLst/>
          </a:prstGeom>
          <a:solidFill>
            <a:srgbClr val="008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25" name="TextBox 24"/>
          <p:cNvSpPr txBox="1">
            <a:spLocks noChangeArrowheads="1"/>
          </p:cNvSpPr>
          <p:nvPr/>
        </p:nvSpPr>
        <p:spPr bwMode="auto">
          <a:xfrm>
            <a:off x="837820" y="4941888"/>
            <a:ext cx="3700463" cy="830997"/>
          </a:xfrm>
          <a:prstGeom prst="rect">
            <a:avLst/>
          </a:prstGeom>
          <a:solidFill>
            <a:srgbClr val="00FFF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dirty="0"/>
              <a:t>One or more of the items in the box is changing!</a:t>
            </a:r>
          </a:p>
        </p:txBody>
      </p:sp>
      <p:sp>
        <p:nvSpPr>
          <p:cNvPr id="19"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35</a:t>
            </a:fld>
            <a:endParaRPr lang="en-US" dirty="0"/>
          </a:p>
        </p:txBody>
      </p:sp>
      <p:sp>
        <p:nvSpPr>
          <p:cNvPr id="3" name="TextBox 2"/>
          <p:cNvSpPr txBox="1"/>
          <p:nvPr/>
        </p:nvSpPr>
        <p:spPr>
          <a:xfrm>
            <a:off x="1411129" y="5783560"/>
            <a:ext cx="1894364" cy="461665"/>
          </a:xfrm>
          <a:prstGeom prst="rect">
            <a:avLst/>
          </a:prstGeom>
          <a:noFill/>
        </p:spPr>
        <p:txBody>
          <a:bodyPr wrap="square" rtlCol="0">
            <a:spAutoFit/>
          </a:bodyPr>
          <a:lstStyle/>
          <a:p>
            <a:r>
              <a:rPr lang="en-US" b="1" dirty="0">
                <a:solidFill>
                  <a:srgbClr val="7030A0"/>
                </a:solidFill>
                <a:effectLst>
                  <a:outerShdw blurRad="38100" dist="38100" dir="2700000" algn="tl">
                    <a:srgbClr val="000000">
                      <a:alpha val="43137"/>
                    </a:srgbClr>
                  </a:outerShdw>
                </a:effectLst>
              </a:rPr>
              <a:t>Expenses !</a:t>
            </a:r>
            <a:r>
              <a:rPr lang="en-US" dirty="0">
                <a:solidFill>
                  <a:srgbClr val="7030A0"/>
                </a:solidFill>
              </a:rPr>
              <a:t> </a:t>
            </a:r>
          </a:p>
        </p:txBody>
      </p:sp>
      <p:grpSp>
        <p:nvGrpSpPr>
          <p:cNvPr id="5" name="Group 4">
            <a:extLst>
              <a:ext uri="{FF2B5EF4-FFF2-40B4-BE49-F238E27FC236}">
                <a16:creationId xmlns:a16="http://schemas.microsoft.com/office/drawing/2014/main" id="{0337609C-0A41-4429-A12A-F18676D3819A}"/>
              </a:ext>
            </a:extLst>
          </p:cNvPr>
          <p:cNvGrpSpPr/>
          <p:nvPr/>
        </p:nvGrpSpPr>
        <p:grpSpPr>
          <a:xfrm>
            <a:off x="5756275" y="3051476"/>
            <a:ext cx="1704198" cy="1865003"/>
            <a:chOff x="5756275" y="3051476"/>
            <a:chExt cx="1704198" cy="1865003"/>
          </a:xfrm>
        </p:grpSpPr>
        <p:sp>
          <p:nvSpPr>
            <p:cNvPr id="20" name="Oval 21">
              <a:extLst>
                <a:ext uri="{FF2B5EF4-FFF2-40B4-BE49-F238E27FC236}">
                  <a16:creationId xmlns:a16="http://schemas.microsoft.com/office/drawing/2014/main" id="{0A2B97F2-C60F-4E4F-B411-E3CE8ADC8149}"/>
                </a:ext>
              </a:extLst>
            </p:cNvPr>
            <p:cNvSpPr>
              <a:spLocks noChangeArrowheads="1"/>
            </p:cNvSpPr>
            <p:nvPr/>
          </p:nvSpPr>
          <p:spPr bwMode="auto">
            <a:xfrm flipV="1">
              <a:off x="5756275" y="4383079"/>
              <a:ext cx="762000" cy="533400"/>
            </a:xfrm>
            <a:prstGeom prst="ellipse">
              <a:avLst/>
            </a:prstGeom>
            <a:solidFill>
              <a:schemeClr val="bg1"/>
            </a:solidFill>
            <a:ln w="508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1" name="Oval 23">
              <a:extLst>
                <a:ext uri="{FF2B5EF4-FFF2-40B4-BE49-F238E27FC236}">
                  <a16:creationId xmlns:a16="http://schemas.microsoft.com/office/drawing/2014/main" id="{970C9D06-6762-404B-A4A1-AE041BC71864}"/>
                </a:ext>
              </a:extLst>
            </p:cNvPr>
            <p:cNvSpPr>
              <a:spLocks noChangeArrowheads="1"/>
            </p:cNvSpPr>
            <p:nvPr/>
          </p:nvSpPr>
          <p:spPr bwMode="auto">
            <a:xfrm flipV="1">
              <a:off x="6036698" y="3051476"/>
              <a:ext cx="762000" cy="533400"/>
            </a:xfrm>
            <a:prstGeom prst="ellipse">
              <a:avLst/>
            </a:prstGeom>
            <a:solidFill>
              <a:schemeClr val="bg1"/>
            </a:solidFill>
            <a:ln w="508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2" name="Text Box 25">
              <a:extLst>
                <a:ext uri="{FF2B5EF4-FFF2-40B4-BE49-F238E27FC236}">
                  <a16:creationId xmlns:a16="http://schemas.microsoft.com/office/drawing/2014/main" id="{22B1AB9D-E10E-4C6C-83BB-24066E96FF39}"/>
                </a:ext>
              </a:extLst>
            </p:cNvPr>
            <p:cNvSpPr txBox="1">
              <a:spLocks noChangeArrowheads="1"/>
            </p:cNvSpPr>
            <p:nvPr/>
          </p:nvSpPr>
          <p:spPr bwMode="auto">
            <a:xfrm>
              <a:off x="6276975" y="3075061"/>
              <a:ext cx="317729"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00CC00"/>
                  </a:solidFill>
                </a:rPr>
                <a:t>1</a:t>
              </a:r>
            </a:p>
          </p:txBody>
        </p:sp>
        <p:grpSp>
          <p:nvGrpSpPr>
            <p:cNvPr id="23" name="Group 22">
              <a:extLst>
                <a:ext uri="{FF2B5EF4-FFF2-40B4-BE49-F238E27FC236}">
                  <a16:creationId xmlns:a16="http://schemas.microsoft.com/office/drawing/2014/main" id="{A04EBF67-26B4-4FEB-A641-56DC757EDB72}"/>
                </a:ext>
              </a:extLst>
            </p:cNvPr>
            <p:cNvGrpSpPr/>
            <p:nvPr/>
          </p:nvGrpSpPr>
          <p:grpSpPr>
            <a:xfrm>
              <a:off x="6698473" y="3388560"/>
              <a:ext cx="762000" cy="533400"/>
              <a:chOff x="7558088" y="6134100"/>
              <a:chExt cx="762000" cy="533400"/>
            </a:xfrm>
          </p:grpSpPr>
          <p:sp>
            <p:nvSpPr>
              <p:cNvPr id="24" name="Oval 22">
                <a:extLst>
                  <a:ext uri="{FF2B5EF4-FFF2-40B4-BE49-F238E27FC236}">
                    <a16:creationId xmlns:a16="http://schemas.microsoft.com/office/drawing/2014/main" id="{A03C689C-A9BD-4405-A27E-A6D973C04718}"/>
                  </a:ext>
                </a:extLst>
              </p:cNvPr>
              <p:cNvSpPr>
                <a:spLocks noChangeArrowheads="1"/>
              </p:cNvSpPr>
              <p:nvPr/>
            </p:nvSpPr>
            <p:spPr bwMode="auto">
              <a:xfrm flipV="1">
                <a:off x="7558088" y="6134100"/>
                <a:ext cx="762000" cy="5334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6" name="Text Box 26">
                <a:extLst>
                  <a:ext uri="{FF2B5EF4-FFF2-40B4-BE49-F238E27FC236}">
                    <a16:creationId xmlns:a16="http://schemas.microsoft.com/office/drawing/2014/main" id="{02FDA035-EC23-4811-928C-A479AE40CBD3}"/>
                  </a:ext>
                </a:extLst>
              </p:cNvPr>
              <p:cNvSpPr txBox="1">
                <a:spLocks noChangeArrowheads="1"/>
              </p:cNvSpPr>
              <p:nvPr/>
            </p:nvSpPr>
            <p:spPr bwMode="auto">
              <a:xfrm>
                <a:off x="7762081" y="6174014"/>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2</a:t>
                </a:r>
              </a:p>
            </p:txBody>
          </p:sp>
        </p:grpSp>
        <p:sp>
          <p:nvSpPr>
            <p:cNvPr id="40" name="Text Box 27">
              <a:extLst>
                <a:ext uri="{FF2B5EF4-FFF2-40B4-BE49-F238E27FC236}">
                  <a16:creationId xmlns:a16="http://schemas.microsoft.com/office/drawing/2014/main" id="{5B3AF0D8-C617-4926-823D-3C68DA2CF8A4}"/>
                </a:ext>
              </a:extLst>
            </p:cNvPr>
            <p:cNvSpPr txBox="1">
              <a:spLocks noChangeArrowheads="1"/>
            </p:cNvSpPr>
            <p:nvPr/>
          </p:nvSpPr>
          <p:spPr bwMode="auto">
            <a:xfrm>
              <a:off x="5960268" y="4419599"/>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FF33CC"/>
                  </a:solidFill>
                </a:rPr>
                <a:t>3</a:t>
              </a:r>
            </a:p>
          </p:txBody>
        </p:sp>
      </p:grpSp>
    </p:spTree>
    <p:extLst>
      <p:ext uri="{BB962C8B-B14F-4D97-AF65-F5344CB8AC3E}">
        <p14:creationId xmlns:p14="http://schemas.microsoft.com/office/powerpoint/2010/main" val="392782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par>
                          <p:cTn id="7" fill="hold" nodeType="afterGroup">
                            <p:stCondLst>
                              <p:cond delay="0"/>
                            </p:stCondLst>
                            <p:childTnLst>
                              <p:par>
                                <p:cTn id="8" presetID="45"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anim calcmode="lin" valueType="num">
                                      <p:cBhvr>
                                        <p:cTn id="11" dur="2000" fill="hold"/>
                                        <p:tgtEl>
                                          <p:spTgt spid="13"/>
                                        </p:tgtEl>
                                        <p:attrNameLst>
                                          <p:attrName>ppt_w</p:attrName>
                                        </p:attrNameLst>
                                      </p:cBhvr>
                                      <p:tavLst>
                                        <p:tav tm="0" fmla="#ppt_w*sin(2.5*pi*$)">
                                          <p:val>
                                            <p:fltVal val="0"/>
                                          </p:val>
                                        </p:tav>
                                        <p:tav tm="100000">
                                          <p:val>
                                            <p:fltVal val="1"/>
                                          </p:val>
                                        </p:tav>
                                      </p:tavLst>
                                    </p:anim>
                                    <p:anim calcmode="lin" valueType="num">
                                      <p:cBhvr>
                                        <p:cTn id="12" dur="2000" fill="hold"/>
                                        <p:tgtEl>
                                          <p:spTgt spid="1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3000"/>
                            </p:stCondLst>
                            <p:childTnLst>
                              <p:par>
                                <p:cTn id="14" presetID="45" presetClass="entr" presetSubtype="0"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anim calcmode="lin" valueType="num">
                                      <p:cBhvr>
                                        <p:cTn id="17" dur="2000" fill="hold"/>
                                        <p:tgtEl>
                                          <p:spTgt spid="15"/>
                                        </p:tgtEl>
                                        <p:attrNameLst>
                                          <p:attrName>ppt_w</p:attrName>
                                        </p:attrNameLst>
                                      </p:cBhvr>
                                      <p:tavLst>
                                        <p:tav tm="0" fmla="#ppt_w*sin(2.5*pi*$)">
                                          <p:val>
                                            <p:fltVal val="0"/>
                                          </p:val>
                                        </p:tav>
                                        <p:tav tm="100000">
                                          <p:val>
                                            <p:fltVal val="1"/>
                                          </p:val>
                                        </p:tav>
                                      </p:tavLst>
                                    </p:anim>
                                    <p:anim calcmode="lin" valueType="num">
                                      <p:cBhvr>
                                        <p:cTn id="18" dur="2000" fill="hold"/>
                                        <p:tgtEl>
                                          <p:spTgt spid="1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500"/>
                            </p:stCondLst>
                            <p:childTnLst>
                              <p:par>
                                <p:cTn id="20" presetID="53" presetClass="entr" presetSubtype="16" fill="hold" grpId="0" nodeType="afterEffect">
                                  <p:stCondLst>
                                    <p:cond delay="10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nodeType="afterGroup">
                            <p:stCondLst>
                              <p:cond delay="7000"/>
                            </p:stCondLst>
                            <p:childTnLst>
                              <p:par>
                                <p:cTn id="26" presetID="31" presetClass="entr" presetSubtype="0" fill="hold" grpId="0" nodeType="afterEffect">
                                  <p:stCondLst>
                                    <p:cond delay="1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nodeType="after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anim calcmode="lin" valueType="num">
                                      <p:cBhvr>
                                        <p:cTn id="41" dur="2000" fill="hold"/>
                                        <p:tgtEl>
                                          <p:spTgt spid="3"/>
                                        </p:tgtEl>
                                        <p:attrNameLst>
                                          <p:attrName>ppt_w</p:attrName>
                                        </p:attrNameLst>
                                      </p:cBhvr>
                                      <p:tavLst>
                                        <p:tav tm="0" fmla="#ppt_w*sin(2.5*pi*$)">
                                          <p:val>
                                            <p:fltVal val="0"/>
                                          </p:val>
                                        </p:tav>
                                        <p:tav tm="100000">
                                          <p:val>
                                            <p:fltVal val="1"/>
                                          </p:val>
                                        </p:tav>
                                      </p:tavLst>
                                    </p:anim>
                                    <p:anim calcmode="lin" valueType="num">
                                      <p:cBhvr>
                                        <p:cTn id="42"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animBg="1"/>
      <p:bldP spid="25"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982662"/>
            <a:ext cx="8534400" cy="769938"/>
          </a:xfrm>
        </p:spPr>
        <p:txBody>
          <a:bodyPr>
            <a:normAutofit fontScale="90000"/>
          </a:bodyPr>
          <a:lstStyle/>
          <a:p>
            <a:pPr>
              <a:defRPr/>
            </a:pPr>
            <a:r>
              <a:rPr lang="en-US" sz="4900" b="1" dirty="0"/>
              <a:t>Let’s Look a Little Closer </a:t>
            </a:r>
            <a:br>
              <a:rPr lang="en-US" b="1" dirty="0"/>
            </a:br>
            <a:r>
              <a:rPr lang="en-US" sz="3600" b="1" dirty="0"/>
              <a:t>(Option 1)</a:t>
            </a:r>
            <a:br>
              <a:rPr lang="en-US" sz="3600" b="1" dirty="0"/>
            </a:br>
            <a:endParaRPr lang="en-US" sz="3600" b="1" dirty="0"/>
          </a:p>
        </p:txBody>
      </p:sp>
      <p:grpSp>
        <p:nvGrpSpPr>
          <p:cNvPr id="32771" name="Group 7"/>
          <p:cNvGrpSpPr>
            <a:grpSpLocks/>
          </p:cNvGrpSpPr>
          <p:nvPr/>
        </p:nvGrpSpPr>
        <p:grpSpPr bwMode="auto">
          <a:xfrm>
            <a:off x="2336800" y="1854200"/>
            <a:ext cx="3360738" cy="3959225"/>
            <a:chOff x="3200400" y="1528257"/>
            <a:chExt cx="2819400" cy="3505200"/>
          </a:xfrm>
        </p:grpSpPr>
        <p:grpSp>
          <p:nvGrpSpPr>
            <p:cNvPr id="32777" name="Group 2"/>
            <p:cNvGrpSpPr>
              <a:grpSpLocks/>
            </p:cNvGrpSpPr>
            <p:nvPr/>
          </p:nvGrpSpPr>
          <p:grpSpPr bwMode="auto">
            <a:xfrm>
              <a:off x="3200400" y="1528257"/>
              <a:ext cx="2819400" cy="3505200"/>
              <a:chOff x="4114800" y="152400"/>
              <a:chExt cx="2143125" cy="2771775"/>
            </a:xfrm>
          </p:grpSpPr>
          <p:pic>
            <p:nvPicPr>
              <p:cNvPr id="327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2400"/>
                <a:ext cx="20383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619375"/>
                <a:ext cx="1762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Up-Down Arrow 9"/>
            <p:cNvSpPr/>
            <p:nvPr/>
          </p:nvSpPr>
          <p:spPr bwMode="auto">
            <a:xfrm>
              <a:off x="4861143" y="2895763"/>
              <a:ext cx="147828" cy="744890"/>
            </a:xfrm>
            <a:prstGeom prst="upDownArrow">
              <a:avLst/>
            </a:prstGeom>
            <a:solidFill>
              <a:srgbClr val="008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1" name="Up-Down Arrow 10"/>
            <p:cNvSpPr/>
            <p:nvPr/>
          </p:nvSpPr>
          <p:spPr bwMode="auto">
            <a:xfrm>
              <a:off x="5692180" y="1872593"/>
              <a:ext cx="147828" cy="744890"/>
            </a:xfrm>
            <a:prstGeom prst="upDownArrow">
              <a:avLst/>
            </a:prstGeom>
            <a:solidFill>
              <a:srgbClr val="008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grpSp>
      <p:sp>
        <p:nvSpPr>
          <p:cNvPr id="32772" name="Line Callout 2 12"/>
          <p:cNvSpPr>
            <a:spLocks/>
          </p:cNvSpPr>
          <p:nvPr/>
        </p:nvSpPr>
        <p:spPr bwMode="auto">
          <a:xfrm flipH="1">
            <a:off x="3019425" y="3397250"/>
            <a:ext cx="889000" cy="392113"/>
          </a:xfrm>
          <a:prstGeom prst="borderCallout2">
            <a:avLst>
              <a:gd name="adj1" fmla="val 18750"/>
              <a:gd name="adj2" fmla="val -8333"/>
              <a:gd name="adj3" fmla="val 18750"/>
              <a:gd name="adj4" fmla="val -16667"/>
              <a:gd name="adj5" fmla="val 112500"/>
              <a:gd name="adj6" fmla="val -46667"/>
            </a:avLst>
          </a:prstGeom>
          <a:solidFill>
            <a:schemeClr val="bg1"/>
          </a:solidFill>
          <a:ln w="57150" algn="ctr">
            <a:solidFill>
              <a:srgbClr val="7030A0"/>
            </a:solidFill>
            <a:round/>
            <a:headEnd/>
            <a:tailEnd/>
          </a:ln>
        </p:spPr>
        <p:txBody>
          <a:bodyPr/>
          <a:lstStyle/>
          <a:p>
            <a:pPr eaLnBrk="0" hangingPunct="0"/>
            <a:r>
              <a:rPr lang="en-US" dirty="0"/>
              <a:t>2010</a:t>
            </a:r>
          </a:p>
        </p:txBody>
      </p:sp>
      <p:sp>
        <p:nvSpPr>
          <p:cNvPr id="32773" name="Line Callout 2 15"/>
          <p:cNvSpPr>
            <a:spLocks/>
          </p:cNvSpPr>
          <p:nvPr/>
        </p:nvSpPr>
        <p:spPr bwMode="auto">
          <a:xfrm>
            <a:off x="5927725" y="2047875"/>
            <a:ext cx="889000" cy="390525"/>
          </a:xfrm>
          <a:prstGeom prst="borderCallout2">
            <a:avLst>
              <a:gd name="adj1" fmla="val 18750"/>
              <a:gd name="adj2" fmla="val -8333"/>
              <a:gd name="adj3" fmla="val 18750"/>
              <a:gd name="adj4" fmla="val -16667"/>
              <a:gd name="adj5" fmla="val 112500"/>
              <a:gd name="adj6" fmla="val -46667"/>
            </a:avLst>
          </a:prstGeom>
          <a:solidFill>
            <a:schemeClr val="bg1"/>
          </a:solidFill>
          <a:ln w="57150" algn="ctr">
            <a:solidFill>
              <a:srgbClr val="7030A0"/>
            </a:solidFill>
            <a:round/>
            <a:headEnd/>
            <a:tailEnd/>
          </a:ln>
        </p:spPr>
        <p:txBody>
          <a:bodyPr/>
          <a:lstStyle/>
          <a:p>
            <a:pPr eaLnBrk="0" hangingPunct="0"/>
            <a:r>
              <a:rPr lang="en-US" dirty="0"/>
              <a:t>2011</a:t>
            </a:r>
          </a:p>
        </p:txBody>
      </p:sp>
      <p:sp>
        <p:nvSpPr>
          <p:cNvPr id="32774" name="Oval 13"/>
          <p:cNvSpPr>
            <a:spLocks noChangeArrowheads="1"/>
          </p:cNvSpPr>
          <p:nvPr/>
        </p:nvSpPr>
        <p:spPr bwMode="auto">
          <a:xfrm>
            <a:off x="4232275" y="4284663"/>
            <a:ext cx="300038" cy="300037"/>
          </a:xfrm>
          <a:prstGeom prst="ellipse">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dirty="0"/>
          </a:p>
        </p:txBody>
      </p:sp>
      <p:sp>
        <p:nvSpPr>
          <p:cNvPr id="32775" name="Oval 17"/>
          <p:cNvSpPr>
            <a:spLocks noChangeArrowheads="1"/>
          </p:cNvSpPr>
          <p:nvPr/>
        </p:nvSpPr>
        <p:spPr bwMode="auto">
          <a:xfrm>
            <a:off x="5245100" y="2784475"/>
            <a:ext cx="300038" cy="300038"/>
          </a:xfrm>
          <a:prstGeom prst="ellipse">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dirty="0"/>
          </a:p>
        </p:txBody>
      </p:sp>
      <p:sp>
        <p:nvSpPr>
          <p:cNvPr id="32776" name="TextBox 14"/>
          <p:cNvSpPr txBox="1">
            <a:spLocks noChangeArrowheads="1"/>
          </p:cNvSpPr>
          <p:nvPr/>
        </p:nvSpPr>
        <p:spPr bwMode="auto">
          <a:xfrm>
            <a:off x="5927725" y="2614008"/>
            <a:ext cx="2911475" cy="3416320"/>
          </a:xfrm>
          <a:prstGeom prst="rect">
            <a:avLst/>
          </a:prstGeom>
          <a:solidFill>
            <a:schemeClr val="bg1"/>
          </a:solidFill>
          <a:ln>
            <a:noFill/>
          </a:ln>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i="1" dirty="0"/>
              <a:t>From 2010 to 2011 </a:t>
            </a:r>
            <a:r>
              <a:rPr lang="en-US" b="1" i="1" dirty="0">
                <a:solidFill>
                  <a:srgbClr val="00CC00"/>
                </a:solidFill>
                <a:effectLst>
                  <a:outerShdw blurRad="38100" dist="38100" dir="2700000" algn="tl">
                    <a:srgbClr val="000000">
                      <a:alpha val="43137"/>
                    </a:srgbClr>
                  </a:outerShdw>
                </a:effectLst>
              </a:rPr>
              <a:t>Sales</a:t>
            </a:r>
            <a:r>
              <a:rPr lang="en-US" i="1" dirty="0"/>
              <a:t> and </a:t>
            </a:r>
            <a:r>
              <a:rPr lang="en-US" b="1" i="1" dirty="0">
                <a:solidFill>
                  <a:srgbClr val="FF3399"/>
                </a:solidFill>
                <a:effectLst>
                  <a:outerShdw blurRad="38100" dist="38100" dir="2700000" algn="tl">
                    <a:srgbClr val="000000">
                      <a:alpha val="43137"/>
                    </a:srgbClr>
                  </a:outerShdw>
                </a:effectLst>
              </a:rPr>
              <a:t>Pre-tax Profit</a:t>
            </a:r>
            <a:r>
              <a:rPr lang="en-US" i="1" dirty="0">
                <a:solidFill>
                  <a:srgbClr val="FF3399"/>
                </a:solidFill>
              </a:rPr>
              <a:t> </a:t>
            </a:r>
            <a:r>
              <a:rPr lang="en-US" i="1" dirty="0"/>
              <a:t>moved closer!</a:t>
            </a:r>
          </a:p>
          <a:p>
            <a:pPr eaLnBrk="1" hangingPunct="1"/>
            <a:endParaRPr lang="en-US" i="1" dirty="0"/>
          </a:p>
          <a:p>
            <a:pPr eaLnBrk="1" hangingPunct="1"/>
            <a:r>
              <a:rPr lang="en-US" i="1" dirty="0"/>
              <a:t>The space between the lines – </a:t>
            </a:r>
            <a:r>
              <a:rPr lang="en-US" b="1" i="1" dirty="0">
                <a:solidFill>
                  <a:srgbClr val="7030A0"/>
                </a:solidFill>
              </a:rPr>
              <a:t>Expenses </a:t>
            </a:r>
          </a:p>
          <a:p>
            <a:pPr eaLnBrk="1" hangingPunct="1"/>
            <a:r>
              <a:rPr lang="en-US" b="1" i="1" dirty="0">
                <a:effectLst>
                  <a:outerShdw blurRad="38100" dist="38100" dir="2700000" algn="tl">
                    <a:srgbClr val="000000">
                      <a:alpha val="43137"/>
                    </a:srgbClr>
                  </a:outerShdw>
                </a:effectLst>
              </a:rPr>
              <a:t>– </a:t>
            </a:r>
            <a:r>
              <a:rPr lang="en-US" i="1" dirty="0"/>
              <a:t> got smaller</a:t>
            </a:r>
          </a:p>
        </p:txBody>
      </p:sp>
      <p:sp>
        <p:nvSpPr>
          <p:cNvPr id="1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36</a:t>
            </a:fld>
            <a:endParaRPr lang="en-US" dirty="0"/>
          </a:p>
        </p:txBody>
      </p:sp>
    </p:spTree>
    <p:extLst>
      <p:ext uri="{BB962C8B-B14F-4D97-AF65-F5344CB8AC3E}">
        <p14:creationId xmlns:p14="http://schemas.microsoft.com/office/powerpoint/2010/main" val="2384741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68518"/>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2103437"/>
            <a:ext cx="8229600" cy="4525963"/>
          </a:xfrm>
        </p:spPr>
        <p:txBody>
          <a:bodyPr>
            <a:normAutofit/>
          </a:bodyPr>
          <a:lstStyle/>
          <a:p>
            <a:pPr>
              <a:buFont typeface="Wingdings" panose="05000000000000000000" pitchFamily="2" charset="2"/>
              <a:buChar char="§"/>
            </a:pPr>
            <a:endParaRPr lang="en-US" sz="1050" dirty="0"/>
          </a:p>
          <a:p>
            <a:pPr marL="457200" lvl="1" indent="0">
              <a:buNone/>
            </a:pPr>
            <a:r>
              <a:rPr lang="en-US" sz="2400" dirty="0"/>
              <a:t>    Move the lines so that the first year of data overlaps</a:t>
            </a:r>
          </a:p>
          <a:p>
            <a:pPr lvl="1">
              <a:buFont typeface="Wingdings" panose="05000000000000000000" pitchFamily="2" charset="2"/>
              <a:buChar char="§"/>
            </a:pPr>
            <a:endParaRPr lang="en-US" sz="2400" dirty="0"/>
          </a:p>
          <a:p>
            <a:pPr lvl="1">
              <a:buFont typeface="Wingdings" panose="05000000000000000000" pitchFamily="2" charset="2"/>
              <a:buChar char="§"/>
            </a:pPr>
            <a:endParaRPr lang="en-US" sz="2400" dirty="0"/>
          </a:p>
          <a:p>
            <a:pPr lvl="1">
              <a:buFont typeface="Wingdings" panose="05000000000000000000" pitchFamily="2" charset="2"/>
              <a:buChar char="§"/>
            </a:pPr>
            <a:endParaRPr lang="en-US" sz="2400" dirty="0"/>
          </a:p>
          <a:p>
            <a:pPr lvl="1">
              <a:buFont typeface="Wingdings" panose="05000000000000000000" pitchFamily="2" charset="2"/>
              <a:buChar char="§"/>
            </a:pPr>
            <a:endParaRPr lang="en-US" sz="2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4038600"/>
            <a:ext cx="56864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102" y="2971800"/>
            <a:ext cx="1513898" cy="830997"/>
          </a:xfrm>
          <a:prstGeom prst="rect">
            <a:avLst/>
          </a:prstGeom>
          <a:solidFill>
            <a:schemeClr val="bg1"/>
          </a:solidFill>
          <a:ln w="3175">
            <a:solidFill>
              <a:srgbClr val="7030A0"/>
            </a:solidFill>
          </a:ln>
        </p:spPr>
        <p:txBody>
          <a:bodyPr wrap="square">
            <a:spAutoFit/>
          </a:bodyPr>
          <a:lstStyle/>
          <a:p>
            <a:pPr>
              <a:defRPr/>
            </a:pPr>
            <a:r>
              <a:rPr lang="en-US" sz="2400" dirty="0">
                <a:solidFill>
                  <a:srgbClr val="7030A0"/>
                </a:solidFill>
              </a:rPr>
              <a:t>First Year Data</a:t>
            </a:r>
            <a:endParaRPr lang="en-US" dirty="0">
              <a:solidFill>
                <a:srgbClr val="7030A0"/>
              </a:solidFill>
            </a:endParaRPr>
          </a:p>
        </p:txBody>
      </p:sp>
      <p:cxnSp>
        <p:nvCxnSpPr>
          <p:cNvPr id="9" name="Straight Arrow Connector 8"/>
          <p:cNvCxnSpPr/>
          <p:nvPr/>
        </p:nvCxnSpPr>
        <p:spPr>
          <a:xfrm>
            <a:off x="914400" y="3505200"/>
            <a:ext cx="790575" cy="907715"/>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2800" y="2971524"/>
            <a:ext cx="1882342" cy="830997"/>
          </a:xfrm>
          <a:prstGeom prst="rect">
            <a:avLst/>
          </a:prstGeom>
          <a:solidFill>
            <a:schemeClr val="bg1"/>
          </a:solidFill>
          <a:ln w="3175">
            <a:solidFill>
              <a:srgbClr val="7030A0"/>
            </a:solidFill>
          </a:ln>
        </p:spPr>
        <p:txBody>
          <a:bodyPr wrap="square">
            <a:spAutoFit/>
          </a:bodyPr>
          <a:lstStyle/>
          <a:p>
            <a:pPr>
              <a:defRPr/>
            </a:pPr>
            <a:r>
              <a:rPr lang="en-US" sz="2400" dirty="0">
                <a:solidFill>
                  <a:srgbClr val="7030A0"/>
                </a:solidFill>
              </a:rPr>
              <a:t>Which grew faster?</a:t>
            </a:r>
            <a:endParaRPr lang="en-US" dirty="0">
              <a:solidFill>
                <a:srgbClr val="7030A0"/>
              </a:solidFill>
            </a:endParaRPr>
          </a:p>
        </p:txBody>
      </p:sp>
      <p:cxnSp>
        <p:nvCxnSpPr>
          <p:cNvPr id="23" name="Straight Arrow Connector 22"/>
          <p:cNvCxnSpPr/>
          <p:nvPr/>
        </p:nvCxnSpPr>
        <p:spPr>
          <a:xfrm flipH="1">
            <a:off x="7437726" y="3638972"/>
            <a:ext cx="731116" cy="640170"/>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37</a:t>
            </a:fld>
            <a:endParaRPr lang="en-US" dirty="0"/>
          </a:p>
        </p:txBody>
      </p:sp>
      <p:sp>
        <p:nvSpPr>
          <p:cNvPr id="17" name="Title 5"/>
          <p:cNvSpPr>
            <a:spLocks noGrp="1"/>
          </p:cNvSpPr>
          <p:nvPr>
            <p:ph type="title"/>
          </p:nvPr>
        </p:nvSpPr>
        <p:spPr>
          <a:xfrm>
            <a:off x="304800" y="982662"/>
            <a:ext cx="8534400" cy="769938"/>
          </a:xfrm>
        </p:spPr>
        <p:txBody>
          <a:bodyPr>
            <a:normAutofit fontScale="90000"/>
          </a:bodyPr>
          <a:lstStyle/>
          <a:p>
            <a:pPr>
              <a:defRPr/>
            </a:pPr>
            <a:r>
              <a:rPr lang="en-US" sz="4900" b="1" dirty="0"/>
              <a:t>Let’s Look a Little Closer </a:t>
            </a:r>
            <a:br>
              <a:rPr lang="en-US" b="1" dirty="0"/>
            </a:br>
            <a:r>
              <a:rPr lang="en-US" sz="3600" b="1" dirty="0"/>
              <a:t>(Option 2)</a:t>
            </a:r>
            <a:br>
              <a:rPr lang="en-US" sz="3600" b="1" dirty="0"/>
            </a:br>
            <a:endParaRPr lang="en-US" sz="3600" b="1" dirty="0"/>
          </a:p>
        </p:txBody>
      </p:sp>
    </p:spTree>
    <p:extLst>
      <p:ext uri="{BB962C8B-B14F-4D97-AF65-F5344CB8AC3E}">
        <p14:creationId xmlns:p14="http://schemas.microsoft.com/office/powerpoint/2010/main" val="309652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03437"/>
            <a:ext cx="8229600" cy="4525963"/>
          </a:xfrm>
        </p:spPr>
        <p:txBody>
          <a:bodyPr>
            <a:normAutofit/>
          </a:bodyPr>
          <a:lstStyle/>
          <a:p>
            <a:pPr>
              <a:buFont typeface="Wingdings" panose="05000000000000000000" pitchFamily="2" charset="2"/>
              <a:buChar char="§"/>
            </a:pPr>
            <a:endParaRPr lang="en-US" sz="1050" dirty="0"/>
          </a:p>
          <a:p>
            <a:pPr marL="457200" lvl="1" indent="0">
              <a:buNone/>
            </a:pPr>
            <a:r>
              <a:rPr lang="en-US" sz="2400" dirty="0"/>
              <a:t>  Move the trend lines so that the first year overlaps</a:t>
            </a:r>
          </a:p>
          <a:p>
            <a:pPr lvl="1">
              <a:buFont typeface="Wingdings" panose="05000000000000000000" pitchFamily="2" charset="2"/>
              <a:buChar char="§"/>
            </a:pPr>
            <a:endParaRPr lang="en-US" sz="2400" dirty="0"/>
          </a:p>
          <a:p>
            <a:pPr lvl="1">
              <a:buFont typeface="Wingdings" panose="05000000000000000000" pitchFamily="2" charset="2"/>
              <a:buChar char="§"/>
            </a:pPr>
            <a:endParaRPr lang="en-US" sz="2400" dirty="0"/>
          </a:p>
          <a:p>
            <a:pPr lvl="1">
              <a:buFont typeface="Wingdings" panose="05000000000000000000" pitchFamily="2" charset="2"/>
              <a:buChar char="§"/>
            </a:pPr>
            <a:endParaRPr lang="en-US" sz="2400" dirty="0"/>
          </a:p>
          <a:p>
            <a:pPr lvl="1">
              <a:buFont typeface="Wingdings" panose="05000000000000000000" pitchFamily="2" charset="2"/>
              <a:buChar char="§"/>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3002697"/>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102" y="2971800"/>
            <a:ext cx="1752600" cy="1200329"/>
          </a:xfrm>
          <a:prstGeom prst="rect">
            <a:avLst/>
          </a:prstGeom>
          <a:solidFill>
            <a:schemeClr val="bg1"/>
          </a:solidFill>
          <a:ln w="3175">
            <a:solidFill>
              <a:srgbClr val="7030A0"/>
            </a:solidFill>
          </a:ln>
        </p:spPr>
        <p:txBody>
          <a:bodyPr wrap="square">
            <a:spAutoFit/>
          </a:bodyPr>
          <a:lstStyle/>
          <a:p>
            <a:pPr>
              <a:defRPr/>
            </a:pPr>
            <a:r>
              <a:rPr lang="en-US" sz="2400" dirty="0">
                <a:solidFill>
                  <a:srgbClr val="7030A0"/>
                </a:solidFill>
              </a:rPr>
              <a:t>First Year of Trend Lines</a:t>
            </a:r>
            <a:endParaRPr lang="en-US" dirty="0">
              <a:solidFill>
                <a:srgbClr val="7030A0"/>
              </a:solidFill>
            </a:endParaRPr>
          </a:p>
        </p:txBody>
      </p:sp>
      <p:cxnSp>
        <p:nvCxnSpPr>
          <p:cNvPr id="9" name="Straight Arrow Connector 8"/>
          <p:cNvCxnSpPr/>
          <p:nvPr/>
        </p:nvCxnSpPr>
        <p:spPr>
          <a:xfrm>
            <a:off x="1309687" y="3668568"/>
            <a:ext cx="395288" cy="744347"/>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86600" y="2818090"/>
            <a:ext cx="1986251" cy="830997"/>
          </a:xfrm>
          <a:prstGeom prst="rect">
            <a:avLst/>
          </a:prstGeom>
          <a:solidFill>
            <a:schemeClr val="bg1"/>
          </a:solidFill>
          <a:ln w="3175">
            <a:solidFill>
              <a:srgbClr val="7030A0"/>
            </a:solidFill>
          </a:ln>
        </p:spPr>
        <p:txBody>
          <a:bodyPr wrap="square">
            <a:spAutoFit/>
          </a:bodyPr>
          <a:lstStyle/>
          <a:p>
            <a:pPr>
              <a:defRPr/>
            </a:pPr>
            <a:r>
              <a:rPr lang="en-US" sz="2400" dirty="0">
                <a:solidFill>
                  <a:srgbClr val="7030A0"/>
                </a:solidFill>
              </a:rPr>
              <a:t>Which grew faster?</a:t>
            </a:r>
            <a:endParaRPr lang="en-US" dirty="0">
              <a:solidFill>
                <a:srgbClr val="7030A0"/>
              </a:solidFill>
            </a:endParaRPr>
          </a:p>
        </p:txBody>
      </p:sp>
      <p:cxnSp>
        <p:nvCxnSpPr>
          <p:cNvPr id="23" name="Straight Arrow Connector 22"/>
          <p:cNvCxnSpPr/>
          <p:nvPr/>
        </p:nvCxnSpPr>
        <p:spPr>
          <a:xfrm flipH="1">
            <a:off x="7347960" y="3482712"/>
            <a:ext cx="848591" cy="640170"/>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38</a:t>
            </a:fld>
            <a:endParaRPr lang="en-US" dirty="0"/>
          </a:p>
        </p:txBody>
      </p:sp>
      <p:sp>
        <p:nvSpPr>
          <p:cNvPr id="17" name="Title 5"/>
          <p:cNvSpPr>
            <a:spLocks noGrp="1"/>
          </p:cNvSpPr>
          <p:nvPr>
            <p:ph type="title"/>
          </p:nvPr>
        </p:nvSpPr>
        <p:spPr>
          <a:xfrm>
            <a:off x="304800" y="982662"/>
            <a:ext cx="8534400" cy="769938"/>
          </a:xfrm>
        </p:spPr>
        <p:txBody>
          <a:bodyPr>
            <a:normAutofit fontScale="90000"/>
          </a:bodyPr>
          <a:lstStyle/>
          <a:p>
            <a:pPr>
              <a:defRPr/>
            </a:pPr>
            <a:r>
              <a:rPr lang="en-US" sz="4900" b="1" dirty="0"/>
              <a:t>Let’s Look a Little Closer </a:t>
            </a:r>
            <a:br>
              <a:rPr lang="en-US" b="1" dirty="0"/>
            </a:br>
            <a:r>
              <a:rPr lang="en-US" sz="3600" b="1" dirty="0"/>
              <a:t>(Option 3)</a:t>
            </a:r>
            <a:br>
              <a:rPr lang="en-US" sz="3600" b="1" dirty="0"/>
            </a:br>
            <a:endParaRPr lang="en-US" sz="3600" b="1"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3784265"/>
            <a:ext cx="56959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927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39</a:t>
            </a:fld>
            <a:endParaRPr lang="en-US" dirty="0"/>
          </a:p>
        </p:txBody>
      </p:sp>
      <p:pic>
        <p:nvPicPr>
          <p:cNvPr id="4" name="Picture 3" descr="A picture containing light&#10;&#10;Description automatically generated">
            <a:extLst>
              <a:ext uri="{FF2B5EF4-FFF2-40B4-BE49-F238E27FC236}">
                <a16:creationId xmlns:a16="http://schemas.microsoft.com/office/drawing/2014/main" id="{21ED750B-8C8A-49E6-ADB8-FC5CC0C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371600"/>
            <a:ext cx="5003761" cy="5710427"/>
          </a:xfrm>
          <a:prstGeom prst="rect">
            <a:avLst/>
          </a:prstGeom>
        </p:spPr>
      </p:pic>
    </p:spTree>
    <p:extLst>
      <p:ext uri="{BB962C8B-B14F-4D97-AF65-F5344CB8AC3E}">
        <p14:creationId xmlns:p14="http://schemas.microsoft.com/office/powerpoint/2010/main" val="193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400" y="381000"/>
            <a:ext cx="7772400" cy="1143000"/>
          </a:xfrm>
        </p:spPr>
        <p:txBody>
          <a:bodyPr/>
          <a:lstStyle/>
          <a:p>
            <a:pPr eaLnBrk="1" hangingPunct="1"/>
            <a:r>
              <a:rPr lang="en-US" altLang="en-US" b="1" dirty="0"/>
              <a:t>Objectives</a:t>
            </a:r>
          </a:p>
        </p:txBody>
      </p:sp>
      <p:sp>
        <p:nvSpPr>
          <p:cNvPr id="6148" name="Rectangle 3"/>
          <p:cNvSpPr>
            <a:spLocks noGrp="1" noChangeArrowheads="1"/>
          </p:cNvSpPr>
          <p:nvPr>
            <p:ph type="body" idx="4294967295"/>
          </p:nvPr>
        </p:nvSpPr>
        <p:spPr>
          <a:xfrm>
            <a:off x="152400" y="1371600"/>
            <a:ext cx="8610600" cy="3962400"/>
          </a:xfrm>
        </p:spPr>
        <p:txBody>
          <a:bodyPr/>
          <a:lstStyle/>
          <a:p>
            <a:pPr eaLnBrk="1" hangingPunct="1">
              <a:buFont typeface="Wingdings" panose="05000000000000000000" pitchFamily="2" charset="2"/>
              <a:buChar char="§"/>
            </a:pPr>
            <a:r>
              <a:rPr lang="en-US" altLang="en-US" sz="2800" dirty="0"/>
              <a:t>What </a:t>
            </a:r>
            <a:r>
              <a:rPr lang="en-US" altLang="en-US" sz="2800" b="0" dirty="0"/>
              <a:t>Preferred Procedure is</a:t>
            </a:r>
          </a:p>
          <a:p>
            <a:pPr marL="0" indent="0" eaLnBrk="1" hangingPunct="1">
              <a:buNone/>
            </a:pPr>
            <a:endParaRPr lang="en-US" altLang="en-US" sz="1000" b="0" dirty="0"/>
          </a:p>
          <a:p>
            <a:pPr eaLnBrk="1" hangingPunct="1">
              <a:buFont typeface="Wingdings" panose="05000000000000000000" pitchFamily="2" charset="2"/>
              <a:buChar char="§"/>
            </a:pPr>
            <a:r>
              <a:rPr lang="en-US" altLang="en-US" sz="2800" dirty="0"/>
              <a:t>Why use Preferred Procedure?</a:t>
            </a:r>
          </a:p>
          <a:p>
            <a:pPr marL="0" indent="0" eaLnBrk="1" hangingPunct="1">
              <a:buNone/>
            </a:pPr>
            <a:endParaRPr lang="en-US" altLang="en-US" sz="1000" dirty="0"/>
          </a:p>
          <a:p>
            <a:pPr eaLnBrk="1" hangingPunct="1">
              <a:buFont typeface="Wingdings" panose="05000000000000000000" pitchFamily="2" charset="2"/>
              <a:buChar char="§"/>
            </a:pPr>
            <a:r>
              <a:rPr lang="en-US" altLang="en-US" sz="2800" b="0" dirty="0"/>
              <a:t>The relationship of the Income Statement, Preferred Procedure and the Stock            Selection Guide (SSG)</a:t>
            </a:r>
          </a:p>
          <a:p>
            <a:pPr marL="0" indent="0" eaLnBrk="1" hangingPunct="1">
              <a:buNone/>
            </a:pPr>
            <a:endParaRPr lang="en-US" altLang="en-US" sz="1000" b="0" dirty="0"/>
          </a:p>
          <a:p>
            <a:pPr eaLnBrk="1" hangingPunct="1">
              <a:buFont typeface="Wingdings" panose="05000000000000000000" pitchFamily="2" charset="2"/>
              <a:buChar char="§"/>
            </a:pPr>
            <a:r>
              <a:rPr lang="en-US" altLang="en-US" sz="2800" b="0" dirty="0"/>
              <a:t>Understanding the relationships on the              SSG and what you need to research</a:t>
            </a:r>
          </a:p>
          <a:p>
            <a:pPr marL="0" indent="0" eaLnBrk="1" hangingPunct="1">
              <a:buNone/>
            </a:pPr>
            <a:endParaRPr lang="en-US" altLang="en-US" sz="1000" b="0" dirty="0"/>
          </a:p>
          <a:p>
            <a:pPr eaLnBrk="1" hangingPunct="1">
              <a:buFont typeface="Wingdings" panose="05000000000000000000" pitchFamily="2" charset="2"/>
              <a:buChar char="§"/>
            </a:pPr>
            <a:r>
              <a:rPr lang="en-US" altLang="en-US" sz="2800" dirty="0"/>
              <a:t>Working with Preferred Dividends</a:t>
            </a:r>
            <a:endParaRPr lang="en-US" altLang="en-US" b="0" dirty="0"/>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a:t>
            </a:fld>
            <a:endParaRPr lang="en-US" dirty="0"/>
          </a:p>
        </p:txBody>
      </p:sp>
      <p:pic>
        <p:nvPicPr>
          <p:cNvPr id="9" name="Picture 8" descr="A sign on a pole&#10;&#10;Description automatically generated">
            <a:extLst>
              <a:ext uri="{FF2B5EF4-FFF2-40B4-BE49-F238E27FC236}">
                <a16:creationId xmlns:a16="http://schemas.microsoft.com/office/drawing/2014/main" id="{37268E3F-89F2-4D57-9259-D0048D415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124200"/>
            <a:ext cx="4596892" cy="4028027"/>
          </a:xfrm>
          <a:prstGeom prst="rect">
            <a:avLst/>
          </a:prstGeom>
        </p:spPr>
      </p:pic>
    </p:spTree>
    <p:extLst>
      <p:ext uri="{BB962C8B-B14F-4D97-AF65-F5344CB8AC3E}">
        <p14:creationId xmlns:p14="http://schemas.microsoft.com/office/powerpoint/2010/main" val="135520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half" idx="1"/>
          </p:nvPr>
        </p:nvSpPr>
        <p:spPr>
          <a:xfrm>
            <a:off x="381000" y="1393825"/>
            <a:ext cx="4114800" cy="4114800"/>
          </a:xfrm>
        </p:spPr>
        <p:txBody>
          <a:bodyPr/>
          <a:lstStyle/>
          <a:p>
            <a:endParaRPr lang="en-US" dirty="0"/>
          </a:p>
        </p:txBody>
      </p:sp>
      <p:pic>
        <p:nvPicPr>
          <p:cNvPr id="348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12825"/>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1435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4549775" y="3740150"/>
            <a:ext cx="1143000" cy="457200"/>
          </a:xfrm>
          <a:prstGeom prst="roundRect">
            <a:avLst/>
          </a:prstGeom>
          <a:solidFill>
            <a:srgbClr val="FFC000">
              <a:alpha val="20000"/>
            </a:srgbClr>
          </a:solidFill>
          <a:ln>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ontent Placeholder 8"/>
          <p:cNvSpPr>
            <a:spLocks noGrp="1"/>
          </p:cNvSpPr>
          <p:nvPr>
            <p:ph sz="half" idx="2"/>
          </p:nvPr>
        </p:nvSpPr>
        <p:spPr>
          <a:xfrm>
            <a:off x="6040891" y="2952750"/>
            <a:ext cx="2341109" cy="457200"/>
          </a:xfrm>
          <a:solidFill>
            <a:schemeClr val="bg1"/>
          </a:solidFill>
        </p:spPr>
        <p:txBody>
          <a:bodyPr/>
          <a:lstStyle/>
          <a:p>
            <a:pPr marL="0" indent="0">
              <a:buFontTx/>
              <a:buNone/>
              <a:defRPr/>
            </a:pPr>
            <a:r>
              <a:rPr lang="en-US" sz="2400" b="1" dirty="0">
                <a:solidFill>
                  <a:srgbClr val="7030A0"/>
                </a:solidFill>
                <a:effectLst>
                  <a:outerShdw blurRad="38100" dist="38100" dir="2700000" algn="tl">
                    <a:srgbClr val="000000">
                      <a:alpha val="43137"/>
                    </a:srgbClr>
                  </a:outerShdw>
                </a:effectLst>
              </a:rPr>
              <a:t>Income taxes</a:t>
            </a:r>
          </a:p>
          <a:p>
            <a:pPr>
              <a:defRPr/>
            </a:pPr>
            <a:endParaRPr lang="en-US" sz="2400" dirty="0">
              <a:solidFill>
                <a:srgbClr val="00B0F0"/>
              </a:solidFill>
            </a:endParaRPr>
          </a:p>
          <a:p>
            <a:pPr marL="0" indent="0">
              <a:buFontTx/>
              <a:buNone/>
              <a:defRPr/>
            </a:pPr>
            <a:endParaRPr lang="en-US" dirty="0"/>
          </a:p>
        </p:txBody>
      </p:sp>
      <p:cxnSp>
        <p:nvCxnSpPr>
          <p:cNvPr id="14" name="Straight Arrow Connector 13"/>
          <p:cNvCxnSpPr/>
          <p:nvPr/>
        </p:nvCxnSpPr>
        <p:spPr>
          <a:xfrm flipH="1">
            <a:off x="5638800" y="3409950"/>
            <a:ext cx="981075" cy="422275"/>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32013" y="4670425"/>
            <a:ext cx="2058987" cy="1200150"/>
          </a:xfrm>
          <a:prstGeom prst="rect">
            <a:avLst/>
          </a:prstGeom>
          <a:solidFill>
            <a:schemeClr val="bg1"/>
          </a:solidFill>
          <a:ln w="3175">
            <a:solidFill>
              <a:srgbClr val="9A7500"/>
            </a:solidFill>
          </a:ln>
        </p:spPr>
        <p:txBody>
          <a:bodyPr>
            <a:spAutoFit/>
          </a:bodyPr>
          <a:lstStyle/>
          <a:p>
            <a:pPr>
              <a:defRPr/>
            </a:pPr>
            <a:r>
              <a:rPr lang="en-US" dirty="0">
                <a:solidFill>
                  <a:srgbClr val="7030A0"/>
                </a:solidFill>
              </a:rPr>
              <a:t>Results in </a:t>
            </a:r>
            <a:r>
              <a:rPr lang="en-US" b="1" dirty="0">
                <a:solidFill>
                  <a:srgbClr val="9A7500"/>
                </a:solidFill>
                <a:effectLst>
                  <a:outerShdw blurRad="38100" dist="38100" dir="2700000" algn="tl">
                    <a:srgbClr val="000000">
                      <a:alpha val="43137"/>
                    </a:srgbClr>
                  </a:outerShdw>
                </a:effectLst>
              </a:rPr>
              <a:t>Net Income</a:t>
            </a:r>
            <a:r>
              <a:rPr lang="en-US" dirty="0">
                <a:solidFill>
                  <a:srgbClr val="9A7500"/>
                </a:solidFill>
                <a:effectLst>
                  <a:outerShdw blurRad="38100" dist="38100" dir="2700000" algn="tl">
                    <a:srgbClr val="000000">
                      <a:alpha val="43137"/>
                    </a:srgbClr>
                  </a:outerShdw>
                </a:effectLst>
              </a:rPr>
              <a:t>. </a:t>
            </a:r>
            <a:endParaRPr lang="en-US" dirty="0">
              <a:solidFill>
                <a:srgbClr val="9A7500"/>
              </a:solidFill>
            </a:endParaRPr>
          </a:p>
          <a:p>
            <a:pPr>
              <a:defRPr/>
            </a:pPr>
            <a:endParaRPr lang="en-US" dirty="0"/>
          </a:p>
        </p:txBody>
      </p:sp>
      <p:cxnSp>
        <p:nvCxnSpPr>
          <p:cNvPr id="15" name="Straight Arrow Connector 14"/>
          <p:cNvCxnSpPr/>
          <p:nvPr/>
        </p:nvCxnSpPr>
        <p:spPr>
          <a:xfrm flipV="1">
            <a:off x="4076700" y="4060825"/>
            <a:ext cx="952500" cy="739775"/>
          </a:xfrm>
          <a:prstGeom prst="straightConnector1">
            <a:avLst/>
          </a:prstGeom>
          <a:ln w="38100">
            <a:solidFill>
              <a:srgbClr val="B88C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4827" name="Content Placeholder 8"/>
          <p:cNvSpPr txBox="1">
            <a:spLocks/>
          </p:cNvSpPr>
          <p:nvPr/>
        </p:nvSpPr>
        <p:spPr bwMode="auto">
          <a:xfrm>
            <a:off x="5876925" y="895350"/>
            <a:ext cx="3081338" cy="803275"/>
          </a:xfrm>
          <a:prstGeom prst="rect">
            <a:avLst/>
          </a:prstGeom>
          <a:solidFill>
            <a:schemeClr val="bg1"/>
          </a:solidFill>
          <a:ln w="38100">
            <a:solidFill>
              <a:srgbClr val="7030A0"/>
            </a:solidFill>
            <a:prstDash val="sysDot"/>
            <a:miter lim="800000"/>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70000"/>
              </a:spcBef>
            </a:pPr>
            <a:r>
              <a:rPr lang="en-US" dirty="0">
                <a:solidFill>
                  <a:srgbClr val="7030A0"/>
                </a:solidFill>
                <a:effectLst>
                  <a:outerShdw blurRad="38100" dist="38100" dir="2700000" algn="tl">
                    <a:srgbClr val="000000">
                      <a:alpha val="43137"/>
                    </a:srgbClr>
                  </a:outerShdw>
                </a:effectLst>
              </a:rPr>
              <a:t>Next step down the Income Statement</a:t>
            </a:r>
          </a:p>
          <a:p>
            <a:pPr>
              <a:spcBef>
                <a:spcPct val="70000"/>
              </a:spcBef>
            </a:pPr>
            <a:r>
              <a:rPr lang="en-US" dirty="0">
                <a:solidFill>
                  <a:schemeClr val="bg1">
                    <a:lumMod val="65000"/>
                  </a:schemeClr>
                </a:solidFill>
                <a:effectLst>
                  <a:outerShdw blurRad="38100" dist="38100" dir="2700000" algn="tl">
                    <a:srgbClr val="000000">
                      <a:alpha val="43137"/>
                    </a:srgbClr>
                  </a:outerShdw>
                </a:effectLst>
              </a:rPr>
              <a:t> </a:t>
            </a:r>
          </a:p>
        </p:txBody>
      </p:sp>
      <p:sp>
        <p:nvSpPr>
          <p:cNvPr id="1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40</a:t>
            </a:fld>
            <a:endParaRPr lang="en-US" dirty="0"/>
          </a:p>
        </p:txBody>
      </p:sp>
      <p:sp>
        <p:nvSpPr>
          <p:cNvPr id="3" name="Oval 2"/>
          <p:cNvSpPr/>
          <p:nvPr/>
        </p:nvSpPr>
        <p:spPr bwMode="auto">
          <a:xfrm>
            <a:off x="533400" y="3968750"/>
            <a:ext cx="1143000" cy="228600"/>
          </a:xfrm>
          <a:prstGeom prst="ellipse">
            <a:avLst/>
          </a:prstGeom>
          <a:noFill/>
          <a:ln w="44450" cap="flat" cmpd="sng" algn="ctr">
            <a:solidFill>
              <a:srgbClr val="9A75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8651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31" presetClass="entr" presetSubtype="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750"/>
                            </p:stCondLst>
                            <p:childTnLst>
                              <p:par>
                                <p:cTn id="24" presetID="45" presetClass="entr" presetSubtype="0" fill="hold" grpId="0" nodeType="after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ppt_w</p:attrName>
                                        </p:attrNameLst>
                                      </p:cBhvr>
                                      <p:tavLst>
                                        <p:tav tm="0" fmla="#ppt_w*sin(2.5*pi*$)">
                                          <p:val>
                                            <p:fltVal val="0"/>
                                          </p:val>
                                        </p:tav>
                                        <p:tav tm="100000">
                                          <p:val>
                                            <p:fltVal val="1"/>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3775"/>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95300"/>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328738"/>
            <a:ext cx="3159125" cy="4124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Arrow Connector 9"/>
          <p:cNvCxnSpPr>
            <a:cxnSpLocks/>
            <a:stCxn id="8" idx="6"/>
          </p:cNvCxnSpPr>
          <p:nvPr/>
        </p:nvCxnSpPr>
        <p:spPr>
          <a:xfrm flipV="1">
            <a:off x="5822950" y="2555875"/>
            <a:ext cx="2406650" cy="1479550"/>
          </a:xfrm>
          <a:prstGeom prst="straightConnector1">
            <a:avLst/>
          </a:prstGeom>
          <a:ln w="38100">
            <a:solidFill>
              <a:srgbClr val="9A7500"/>
            </a:solidFill>
            <a:prstDash val="sysDash"/>
            <a:tailEnd type="arrow"/>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818459AA-C4E4-49C9-816F-6E3FC31C9FEA}"/>
              </a:ext>
            </a:extLst>
          </p:cNvPr>
          <p:cNvGrpSpPr/>
          <p:nvPr/>
        </p:nvGrpSpPr>
        <p:grpSpPr>
          <a:xfrm>
            <a:off x="338138" y="2441575"/>
            <a:ext cx="8547100" cy="1816100"/>
            <a:chOff x="338138" y="2441575"/>
            <a:chExt cx="8547100" cy="1816100"/>
          </a:xfrm>
        </p:grpSpPr>
        <p:sp>
          <p:nvSpPr>
            <p:cNvPr id="7" name="Oval 6"/>
            <p:cNvSpPr/>
            <p:nvPr/>
          </p:nvSpPr>
          <p:spPr>
            <a:xfrm>
              <a:off x="338138" y="3889375"/>
              <a:ext cx="1566862" cy="368300"/>
            </a:xfrm>
            <a:prstGeom prst="ellipse">
              <a:avLst/>
            </a:prstGeom>
            <a:noFill/>
            <a:ln w="28575">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11" name="Oval 10"/>
            <p:cNvSpPr/>
            <p:nvPr/>
          </p:nvSpPr>
          <p:spPr>
            <a:xfrm>
              <a:off x="8308975" y="2441575"/>
              <a:ext cx="576263" cy="228600"/>
            </a:xfrm>
            <a:prstGeom prst="ellipse">
              <a:avLst/>
            </a:prstGeom>
            <a:noFill/>
            <a:ln w="28575">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8" name="Oval 7"/>
            <p:cNvSpPr/>
            <p:nvPr/>
          </p:nvSpPr>
          <p:spPr>
            <a:xfrm>
              <a:off x="4679950" y="3889375"/>
              <a:ext cx="1143000" cy="292100"/>
            </a:xfrm>
            <a:prstGeom prst="ellipse">
              <a:avLst/>
            </a:prstGeom>
            <a:noFill/>
            <a:ln w="28575">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grpSp>
      <p:sp>
        <p:nvSpPr>
          <p:cNvPr id="13"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41</a:t>
            </a:fld>
            <a:endParaRPr lang="en-US" dirty="0"/>
          </a:p>
        </p:txBody>
      </p:sp>
    </p:spTree>
    <p:extLst>
      <p:ext uri="{BB962C8B-B14F-4D97-AF65-F5344CB8AC3E}">
        <p14:creationId xmlns:p14="http://schemas.microsoft.com/office/powerpoint/2010/main" val="1015581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nodeType="after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anim calcmode="lin" valueType="num">
                                      <p:cBhvr>
                                        <p:cTn id="16" dur="3000" fill="hold"/>
                                        <p:tgtEl>
                                          <p:spTgt spid="10"/>
                                        </p:tgtEl>
                                        <p:attrNameLst>
                                          <p:attrName>style.rotation</p:attrName>
                                        </p:attrNameLst>
                                      </p:cBhvr>
                                      <p:tavLst>
                                        <p:tav tm="0">
                                          <p:val>
                                            <p:fltVal val="90"/>
                                          </p:val>
                                        </p:tav>
                                        <p:tav tm="100000">
                                          <p:val>
                                            <p:fltVal val="0"/>
                                          </p:val>
                                        </p:tav>
                                      </p:tavLst>
                                    </p:anim>
                                    <p:animEffect transition="in" filter="fade">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57325"/>
            <a:ext cx="3965575" cy="5181600"/>
          </a:xfrm>
        </p:spPr>
        <p:txBody>
          <a:bodyPr/>
          <a:lstStyle/>
          <a:p>
            <a:pPr marL="0" indent="0">
              <a:buNone/>
              <a:defRPr/>
            </a:pPr>
            <a:r>
              <a:rPr lang="en-US" sz="2400" dirty="0"/>
              <a:t>The distance between the </a:t>
            </a:r>
            <a:r>
              <a:rPr lang="en-US" sz="2400" b="1" dirty="0">
                <a:solidFill>
                  <a:srgbClr val="FF3399"/>
                </a:solidFill>
                <a:effectLst>
                  <a:outerShdw blurRad="38100" dist="38100" dir="2700000" algn="tl">
                    <a:srgbClr val="000000">
                      <a:alpha val="43137"/>
                    </a:srgbClr>
                  </a:outerShdw>
                </a:effectLst>
              </a:rPr>
              <a:t>Pre-tax Profit </a:t>
            </a:r>
            <a:r>
              <a:rPr lang="en-US" sz="2400" dirty="0"/>
              <a:t>line and the </a:t>
            </a:r>
            <a:r>
              <a:rPr lang="en-US" sz="2400" b="1" dirty="0">
                <a:solidFill>
                  <a:srgbClr val="9A7500"/>
                </a:solidFill>
                <a:effectLst>
                  <a:outerShdw blurRad="38100" dist="38100" dir="2700000" algn="tl">
                    <a:srgbClr val="000000">
                      <a:alpha val="43137"/>
                    </a:srgbClr>
                  </a:outerShdw>
                </a:effectLst>
              </a:rPr>
              <a:t>Net Income </a:t>
            </a:r>
            <a:r>
              <a:rPr lang="en-US" sz="2400" dirty="0"/>
              <a:t>line is changing. What might be the cause?</a:t>
            </a:r>
          </a:p>
          <a:p>
            <a:pPr>
              <a:defRPr/>
            </a:pPr>
            <a:endParaRPr lang="en-US" sz="2400" dirty="0"/>
          </a:p>
          <a:p>
            <a:pPr>
              <a:defRPr/>
            </a:pP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50" y="3581400"/>
            <a:ext cx="28543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85800"/>
            <a:ext cx="8534400" cy="769938"/>
          </a:xfrm>
        </p:spPr>
        <p:txBody>
          <a:bodyPr/>
          <a:lstStyle/>
          <a:p>
            <a:pPr>
              <a:defRPr/>
            </a:pPr>
            <a:r>
              <a:rPr lang="en-US" b="1" dirty="0"/>
              <a:t>What is Happening?</a:t>
            </a:r>
          </a:p>
        </p:txBody>
      </p:sp>
      <p:sp>
        <p:nvSpPr>
          <p:cNvPr id="40965"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fld id="{E5E78FD8-783D-4578-A87C-548052350F79}" type="slidenum">
              <a:rPr lang="en-US"/>
              <a:pPr eaLnBrk="1" hangingPunct="1"/>
              <a:t>42</a:t>
            </a:fld>
            <a:endParaRPr lang="en-US" dirty="0"/>
          </a:p>
        </p:txBody>
      </p:sp>
      <p:grpSp>
        <p:nvGrpSpPr>
          <p:cNvPr id="40966" name="Group 3"/>
          <p:cNvGrpSpPr>
            <a:grpSpLocks/>
          </p:cNvGrpSpPr>
          <p:nvPr/>
        </p:nvGrpSpPr>
        <p:grpSpPr bwMode="auto">
          <a:xfrm>
            <a:off x="4724400" y="1447800"/>
            <a:ext cx="4081463" cy="5265738"/>
            <a:chOff x="4724400" y="1447800"/>
            <a:chExt cx="4081463" cy="5265738"/>
          </a:xfrm>
        </p:grpSpPr>
        <p:pic>
          <p:nvPicPr>
            <p:cNvPr id="4097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447800"/>
              <a:ext cx="408146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Down Arrow 5"/>
            <p:cNvSpPr/>
            <p:nvPr/>
          </p:nvSpPr>
          <p:spPr bwMode="auto">
            <a:xfrm>
              <a:off x="5664200" y="4473575"/>
              <a:ext cx="146050" cy="576263"/>
            </a:xfrm>
            <a:prstGeom prst="upDownArrow">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7" name="Up-Down Arrow 16"/>
            <p:cNvSpPr/>
            <p:nvPr/>
          </p:nvSpPr>
          <p:spPr bwMode="auto">
            <a:xfrm>
              <a:off x="6359525" y="4368800"/>
              <a:ext cx="146050" cy="536575"/>
            </a:xfrm>
            <a:prstGeom prst="upDownArrow">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8" name="Up-Down Arrow 17"/>
            <p:cNvSpPr/>
            <p:nvPr/>
          </p:nvSpPr>
          <p:spPr bwMode="auto">
            <a:xfrm>
              <a:off x="7307263" y="3465513"/>
              <a:ext cx="144462" cy="392112"/>
            </a:xfrm>
            <a:prstGeom prst="upDownArrow">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grpSp>
      <p:sp>
        <p:nvSpPr>
          <p:cNvPr id="9" name="Rectangle 8"/>
          <p:cNvSpPr/>
          <p:nvPr/>
        </p:nvSpPr>
        <p:spPr>
          <a:xfrm>
            <a:off x="659493" y="3857625"/>
            <a:ext cx="2809875" cy="279400"/>
          </a:xfrm>
          <a:prstGeom prst="rect">
            <a:avLst/>
          </a:prstGeom>
          <a:solidFill>
            <a:schemeClr val="bg1">
              <a:lumMod val="65000"/>
              <a:alpha val="12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Arrow Connector 12"/>
          <p:cNvCxnSpPr>
            <a:stCxn id="8194" idx="2"/>
          </p:cNvCxnSpPr>
          <p:nvPr/>
        </p:nvCxnSpPr>
        <p:spPr>
          <a:xfrm>
            <a:off x="2068513" y="4357688"/>
            <a:ext cx="2655887" cy="900112"/>
          </a:xfrm>
          <a:prstGeom prst="straightConnector1">
            <a:avLst/>
          </a:prstGeom>
          <a:ln w="38100">
            <a:solidFill>
              <a:srgbClr val="9A7500"/>
            </a:solidFill>
            <a:prstDash val="sysDot"/>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200400" y="3825113"/>
            <a:ext cx="1524000" cy="838200"/>
          </a:xfrm>
          <a:prstGeom prst="straightConnector1">
            <a:avLst/>
          </a:prstGeom>
          <a:ln w="38100">
            <a:solidFill>
              <a:srgbClr val="FF33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Up-Down Arrow 29"/>
          <p:cNvSpPr/>
          <p:nvPr/>
        </p:nvSpPr>
        <p:spPr>
          <a:xfrm>
            <a:off x="3343275" y="3884613"/>
            <a:ext cx="163513" cy="258762"/>
          </a:xfrm>
          <a:prstGeom prst="upDownArrow">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25" name="TextBox 24"/>
          <p:cNvSpPr txBox="1">
            <a:spLocks noChangeArrowheads="1"/>
          </p:cNvSpPr>
          <p:nvPr/>
        </p:nvSpPr>
        <p:spPr bwMode="auto">
          <a:xfrm>
            <a:off x="662686" y="4712971"/>
            <a:ext cx="3343275" cy="830997"/>
          </a:xfrm>
          <a:prstGeom prst="rect">
            <a:avLst/>
          </a:prstGeom>
          <a:solidFill>
            <a:srgbClr val="66FFF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dirty="0"/>
              <a:t>Only one thing is happening in between!</a:t>
            </a:r>
          </a:p>
        </p:txBody>
      </p:sp>
      <p:sp>
        <p:nvSpPr>
          <p:cNvPr id="19"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42</a:t>
            </a:fld>
            <a:endParaRPr lang="en-US" dirty="0"/>
          </a:p>
        </p:txBody>
      </p:sp>
      <p:sp>
        <p:nvSpPr>
          <p:cNvPr id="20" name="TextBox 19"/>
          <p:cNvSpPr txBox="1"/>
          <p:nvPr/>
        </p:nvSpPr>
        <p:spPr>
          <a:xfrm>
            <a:off x="1487487" y="5648623"/>
            <a:ext cx="1752600" cy="461665"/>
          </a:xfrm>
          <a:prstGeom prst="rect">
            <a:avLst/>
          </a:prstGeom>
          <a:noFill/>
        </p:spPr>
        <p:txBody>
          <a:bodyPr wrap="square" rtlCol="0">
            <a:spAutoFit/>
          </a:bodyPr>
          <a:lstStyle/>
          <a:p>
            <a:r>
              <a:rPr lang="en-US" b="1" dirty="0">
                <a:solidFill>
                  <a:srgbClr val="7030A0"/>
                </a:solidFill>
                <a:effectLst>
                  <a:outerShdw blurRad="38100" dist="38100" dir="2700000" algn="tl">
                    <a:srgbClr val="000000">
                      <a:alpha val="43137"/>
                    </a:srgbClr>
                  </a:outerShdw>
                </a:effectLst>
              </a:rPr>
              <a:t>Taxes !</a:t>
            </a:r>
            <a:r>
              <a:rPr lang="en-US" dirty="0">
                <a:solidFill>
                  <a:srgbClr val="7030A0"/>
                </a:solidFill>
              </a:rPr>
              <a:t> </a:t>
            </a:r>
          </a:p>
        </p:txBody>
      </p:sp>
      <p:grpSp>
        <p:nvGrpSpPr>
          <p:cNvPr id="4" name="Group 3">
            <a:extLst>
              <a:ext uri="{FF2B5EF4-FFF2-40B4-BE49-F238E27FC236}">
                <a16:creationId xmlns:a16="http://schemas.microsoft.com/office/drawing/2014/main" id="{85EF9F30-7EF4-4D11-AE7B-330016C43699}"/>
              </a:ext>
            </a:extLst>
          </p:cNvPr>
          <p:cNvGrpSpPr/>
          <p:nvPr/>
        </p:nvGrpSpPr>
        <p:grpSpPr>
          <a:xfrm>
            <a:off x="5415643" y="3718364"/>
            <a:ext cx="2251982" cy="1434207"/>
            <a:chOff x="5415643" y="3718364"/>
            <a:chExt cx="2251982" cy="1434207"/>
          </a:xfrm>
        </p:grpSpPr>
        <p:sp>
          <p:nvSpPr>
            <p:cNvPr id="21" name="Oval 17">
              <a:extLst>
                <a:ext uri="{FF2B5EF4-FFF2-40B4-BE49-F238E27FC236}">
                  <a16:creationId xmlns:a16="http://schemas.microsoft.com/office/drawing/2014/main" id="{E6EF6568-F18F-4E49-8F72-43FE35269780}"/>
                </a:ext>
              </a:extLst>
            </p:cNvPr>
            <p:cNvSpPr>
              <a:spLocks noChangeArrowheads="1"/>
            </p:cNvSpPr>
            <p:nvPr/>
          </p:nvSpPr>
          <p:spPr bwMode="auto">
            <a:xfrm>
              <a:off x="6905625" y="4433180"/>
              <a:ext cx="762000" cy="609600"/>
            </a:xfrm>
            <a:prstGeom prst="ellipse">
              <a:avLst/>
            </a:prstGeom>
            <a:solidFill>
              <a:schemeClr val="bg1"/>
            </a:solidFill>
            <a:ln w="50800">
              <a:solidFill>
                <a:srgbClr val="9A75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2" name="Oval 20">
              <a:extLst>
                <a:ext uri="{FF2B5EF4-FFF2-40B4-BE49-F238E27FC236}">
                  <a16:creationId xmlns:a16="http://schemas.microsoft.com/office/drawing/2014/main" id="{923FA550-D4A0-4D7A-8EBE-4D3F3B161CDC}"/>
                </a:ext>
              </a:extLst>
            </p:cNvPr>
            <p:cNvSpPr>
              <a:spLocks noChangeArrowheads="1"/>
            </p:cNvSpPr>
            <p:nvPr/>
          </p:nvSpPr>
          <p:spPr bwMode="auto">
            <a:xfrm flipV="1">
              <a:off x="5415643" y="4619171"/>
              <a:ext cx="762000" cy="5334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3" name="Oval 21">
              <a:extLst>
                <a:ext uri="{FF2B5EF4-FFF2-40B4-BE49-F238E27FC236}">
                  <a16:creationId xmlns:a16="http://schemas.microsoft.com/office/drawing/2014/main" id="{E8113C4C-8977-4CBD-A694-9B41003FAA97}"/>
                </a:ext>
              </a:extLst>
            </p:cNvPr>
            <p:cNvSpPr>
              <a:spLocks noChangeArrowheads="1"/>
            </p:cNvSpPr>
            <p:nvPr/>
          </p:nvSpPr>
          <p:spPr bwMode="auto">
            <a:xfrm flipV="1">
              <a:off x="6028560" y="3718364"/>
              <a:ext cx="762000" cy="533400"/>
            </a:xfrm>
            <a:prstGeom prst="ellipse">
              <a:avLst/>
            </a:prstGeom>
            <a:solidFill>
              <a:schemeClr val="bg1"/>
            </a:solidFill>
            <a:ln w="508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4" name="Text Box 27">
              <a:extLst>
                <a:ext uri="{FF2B5EF4-FFF2-40B4-BE49-F238E27FC236}">
                  <a16:creationId xmlns:a16="http://schemas.microsoft.com/office/drawing/2014/main" id="{42E23498-5092-4317-9A6A-C4D2ECBE90EF}"/>
                </a:ext>
              </a:extLst>
            </p:cNvPr>
            <p:cNvSpPr txBox="1">
              <a:spLocks noChangeArrowheads="1"/>
            </p:cNvSpPr>
            <p:nvPr/>
          </p:nvSpPr>
          <p:spPr bwMode="auto">
            <a:xfrm>
              <a:off x="6232553" y="3756464"/>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FF3399"/>
                  </a:solidFill>
                </a:rPr>
                <a:t>3</a:t>
              </a:r>
            </a:p>
          </p:txBody>
        </p:sp>
        <p:sp>
          <p:nvSpPr>
            <p:cNvPr id="26" name="Text Box 28">
              <a:extLst>
                <a:ext uri="{FF2B5EF4-FFF2-40B4-BE49-F238E27FC236}">
                  <a16:creationId xmlns:a16="http://schemas.microsoft.com/office/drawing/2014/main" id="{DF377EB3-CE52-47E4-B464-28391CAA6FD1}"/>
                </a:ext>
              </a:extLst>
            </p:cNvPr>
            <p:cNvSpPr txBox="1">
              <a:spLocks noChangeArrowheads="1"/>
            </p:cNvSpPr>
            <p:nvPr/>
          </p:nvSpPr>
          <p:spPr bwMode="auto">
            <a:xfrm>
              <a:off x="5619636" y="4657271"/>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4</a:t>
              </a:r>
            </a:p>
          </p:txBody>
        </p:sp>
        <p:sp>
          <p:nvSpPr>
            <p:cNvPr id="27" name="Text Box 29">
              <a:extLst>
                <a:ext uri="{FF2B5EF4-FFF2-40B4-BE49-F238E27FC236}">
                  <a16:creationId xmlns:a16="http://schemas.microsoft.com/office/drawing/2014/main" id="{9A46C452-2DD6-41AF-BADC-F9056E14027D}"/>
                </a:ext>
              </a:extLst>
            </p:cNvPr>
            <p:cNvSpPr txBox="1">
              <a:spLocks noChangeArrowheads="1"/>
            </p:cNvSpPr>
            <p:nvPr/>
          </p:nvSpPr>
          <p:spPr bwMode="auto">
            <a:xfrm>
              <a:off x="7109618" y="4585580"/>
              <a:ext cx="354013" cy="457200"/>
            </a:xfrm>
            <a:prstGeom prst="rect">
              <a:avLst/>
            </a:prstGeom>
            <a:solidFill>
              <a:schemeClr val="bg1">
                <a:alpha val="0"/>
              </a:schemeClr>
            </a:solidFill>
            <a:ln>
              <a:noFill/>
            </a:ln>
            <a:effectLst/>
            <a:extLst>
              <a:ext uri="{91240B29-F687-4F45-9708-019B960494DF}">
                <a14:hiddenLine xmlns:a14="http://schemas.microsoft.com/office/drawing/2010/main" w="508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9A7500"/>
                  </a:solidFill>
                </a:rPr>
                <a:t>5</a:t>
              </a:r>
            </a:p>
          </p:txBody>
        </p:sp>
      </p:grpSp>
    </p:spTree>
    <p:extLst>
      <p:ext uri="{BB962C8B-B14F-4D97-AF65-F5344CB8AC3E}">
        <p14:creationId xmlns:p14="http://schemas.microsoft.com/office/powerpoint/2010/main" val="16903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anim calcmode="lin" valueType="num">
                                      <p:cBhvr>
                                        <p:cTn id="14" dur="2000" fill="hold"/>
                                        <p:tgtEl>
                                          <p:spTgt spid="13"/>
                                        </p:tgtEl>
                                        <p:attrNameLst>
                                          <p:attrName>ppt_w</p:attrName>
                                        </p:attrNameLst>
                                      </p:cBhvr>
                                      <p:tavLst>
                                        <p:tav tm="0" fmla="#ppt_w*sin(2.5*pi*$)">
                                          <p:val>
                                            <p:fltVal val="0"/>
                                          </p:val>
                                        </p:tav>
                                        <p:tav tm="100000">
                                          <p:val>
                                            <p:fltVal val="1"/>
                                          </p:val>
                                        </p:tav>
                                      </p:tavLst>
                                    </p:anim>
                                    <p:anim calcmode="lin" valueType="num">
                                      <p:cBhvr>
                                        <p:cTn id="1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childTnLst>
                                </p:cTn>
                              </p:par>
                            </p:childTnLst>
                          </p:cTn>
                        </p:par>
                        <p:par>
                          <p:cTn id="20" fill="hold">
                            <p:stCondLst>
                              <p:cond delay="0"/>
                            </p:stCondLst>
                            <p:childTnLst>
                              <p:par>
                                <p:cTn id="21" presetID="3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par>
                          <p:cTn id="27" fill="hold">
                            <p:stCondLst>
                              <p:cond delay="1000"/>
                            </p:stCondLst>
                            <p:childTnLst>
                              <p:par>
                                <p:cTn id="28" presetID="53" presetClass="entr" presetSubtype="16" fill="hold" grpId="0" nodeType="afterEffect">
                                  <p:stCondLst>
                                    <p:cond delay="5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1000" fill="hold"/>
                                        <p:tgtEl>
                                          <p:spTgt spid="30"/>
                                        </p:tgtEl>
                                        <p:attrNameLst>
                                          <p:attrName>ppt_w</p:attrName>
                                        </p:attrNameLst>
                                      </p:cBhvr>
                                      <p:tavLst>
                                        <p:tav tm="0">
                                          <p:val>
                                            <p:fltVal val="0"/>
                                          </p:val>
                                        </p:tav>
                                        <p:tav tm="100000">
                                          <p:val>
                                            <p:strVal val="#ppt_w"/>
                                          </p:val>
                                        </p:tav>
                                      </p:tavLst>
                                    </p:anim>
                                    <p:anim calcmode="lin" valueType="num">
                                      <p:cBhvr>
                                        <p:cTn id="31" dur="1000" fill="hold"/>
                                        <p:tgtEl>
                                          <p:spTgt spid="30"/>
                                        </p:tgtEl>
                                        <p:attrNameLst>
                                          <p:attrName>ppt_h</p:attrName>
                                        </p:attrNameLst>
                                      </p:cBhvr>
                                      <p:tavLst>
                                        <p:tav tm="0">
                                          <p:val>
                                            <p:fltVal val="0"/>
                                          </p:val>
                                        </p:tav>
                                        <p:tav tm="100000">
                                          <p:val>
                                            <p:strVal val="#ppt_h"/>
                                          </p:val>
                                        </p:tav>
                                      </p:tavLst>
                                    </p:anim>
                                    <p:animEffect transition="in" filter="fade">
                                      <p:cBhvr>
                                        <p:cTn id="32" dur="1000"/>
                                        <p:tgtEl>
                                          <p:spTgt spid="30"/>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000"/>
                                        <p:tgtEl>
                                          <p:spTgt spid="20"/>
                                        </p:tgtEl>
                                      </p:cBhvr>
                                    </p:animEffect>
                                    <p:anim calcmode="lin" valueType="num">
                                      <p:cBhvr>
                                        <p:cTn id="42" dur="2000" fill="hold"/>
                                        <p:tgtEl>
                                          <p:spTgt spid="20"/>
                                        </p:tgtEl>
                                        <p:attrNameLst>
                                          <p:attrName>ppt_w</p:attrName>
                                        </p:attrNameLst>
                                      </p:cBhvr>
                                      <p:tavLst>
                                        <p:tav tm="0" fmla="#ppt_w*sin(2.5*pi*$)">
                                          <p:val>
                                            <p:fltVal val="0"/>
                                          </p:val>
                                        </p:tav>
                                        <p:tav tm="100000">
                                          <p:val>
                                            <p:fltVal val="1"/>
                                          </p:val>
                                        </p:tav>
                                      </p:tavLst>
                                    </p:anim>
                                    <p:anim calcmode="lin" valueType="num">
                                      <p:cBhvr>
                                        <p:cTn id="4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animBg="1"/>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4"/>
          <p:cNvGrpSpPr>
            <a:grpSpLocks/>
          </p:cNvGrpSpPr>
          <p:nvPr/>
        </p:nvGrpSpPr>
        <p:grpSpPr bwMode="auto">
          <a:xfrm>
            <a:off x="2133600" y="1979613"/>
            <a:ext cx="4160838" cy="3448050"/>
            <a:chOff x="2180078" y="1791739"/>
            <a:chExt cx="4160355" cy="3448050"/>
          </a:xfrm>
        </p:grpSpPr>
        <p:grpSp>
          <p:nvGrpSpPr>
            <p:cNvPr id="41989" name="Group 2"/>
            <p:cNvGrpSpPr>
              <a:grpSpLocks/>
            </p:cNvGrpSpPr>
            <p:nvPr/>
          </p:nvGrpSpPr>
          <p:grpSpPr bwMode="auto">
            <a:xfrm>
              <a:off x="2180078" y="1791739"/>
              <a:ext cx="2890837" cy="3448050"/>
              <a:chOff x="3586163" y="1962150"/>
              <a:chExt cx="2004739" cy="2933700"/>
            </a:xfrm>
          </p:grpSpPr>
          <p:pic>
            <p:nvPicPr>
              <p:cNvPr id="419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163" y="1962150"/>
                <a:ext cx="19716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p-Down Arrow 3"/>
              <p:cNvSpPr/>
              <p:nvPr/>
            </p:nvSpPr>
            <p:spPr bwMode="auto">
              <a:xfrm>
                <a:off x="4756284" y="3180473"/>
                <a:ext cx="189333" cy="822570"/>
              </a:xfrm>
              <a:prstGeom prst="upDownArrow">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5" name="Up-Down Arrow 4"/>
              <p:cNvSpPr/>
              <p:nvPr/>
            </p:nvSpPr>
            <p:spPr bwMode="auto">
              <a:xfrm>
                <a:off x="5401337" y="2151247"/>
                <a:ext cx="189333" cy="822570"/>
              </a:xfrm>
              <a:prstGeom prst="upDownArrow">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grpSp>
        <p:sp>
          <p:nvSpPr>
            <p:cNvPr id="41990" name="Line Callout 2 5"/>
            <p:cNvSpPr>
              <a:spLocks/>
            </p:cNvSpPr>
            <p:nvPr/>
          </p:nvSpPr>
          <p:spPr bwMode="auto">
            <a:xfrm flipH="1">
              <a:off x="2632515" y="3345353"/>
              <a:ext cx="888518" cy="390872"/>
            </a:xfrm>
            <a:prstGeom prst="borderCallout2">
              <a:avLst>
                <a:gd name="adj1" fmla="val 18750"/>
                <a:gd name="adj2" fmla="val -8333"/>
                <a:gd name="adj3" fmla="val 18750"/>
                <a:gd name="adj4" fmla="val -16667"/>
                <a:gd name="adj5" fmla="val 112500"/>
                <a:gd name="adj6" fmla="val -46667"/>
              </a:avLst>
            </a:prstGeom>
            <a:solidFill>
              <a:schemeClr val="bg1"/>
            </a:solidFill>
            <a:ln w="57150" algn="ctr">
              <a:solidFill>
                <a:srgbClr val="00FFFF"/>
              </a:solidFill>
              <a:round/>
              <a:headEnd/>
              <a:tailEnd/>
            </a:ln>
          </p:spPr>
          <p:txBody>
            <a:bodyPr/>
            <a:lstStyle/>
            <a:p>
              <a:pPr eaLnBrk="0" hangingPunct="0"/>
              <a:r>
                <a:rPr lang="en-US" dirty="0"/>
                <a:t>2010</a:t>
              </a:r>
            </a:p>
          </p:txBody>
        </p:sp>
        <p:sp>
          <p:nvSpPr>
            <p:cNvPr id="41991" name="Line Callout 2 6"/>
            <p:cNvSpPr>
              <a:spLocks/>
            </p:cNvSpPr>
            <p:nvPr/>
          </p:nvSpPr>
          <p:spPr bwMode="auto">
            <a:xfrm>
              <a:off x="5451915" y="2117697"/>
              <a:ext cx="888518" cy="390872"/>
            </a:xfrm>
            <a:prstGeom prst="borderCallout2">
              <a:avLst>
                <a:gd name="adj1" fmla="val 18750"/>
                <a:gd name="adj2" fmla="val -8333"/>
                <a:gd name="adj3" fmla="val 18750"/>
                <a:gd name="adj4" fmla="val -16667"/>
                <a:gd name="adj5" fmla="val 112500"/>
                <a:gd name="adj6" fmla="val -46667"/>
              </a:avLst>
            </a:prstGeom>
            <a:solidFill>
              <a:schemeClr val="bg1"/>
            </a:solidFill>
            <a:ln w="57150" algn="ctr">
              <a:solidFill>
                <a:srgbClr val="00FFFF"/>
              </a:solidFill>
              <a:round/>
              <a:headEnd/>
              <a:tailEnd/>
            </a:ln>
          </p:spPr>
          <p:txBody>
            <a:bodyPr/>
            <a:lstStyle/>
            <a:p>
              <a:pPr eaLnBrk="0" hangingPunct="0"/>
              <a:r>
                <a:rPr lang="en-US" dirty="0"/>
                <a:t>2011</a:t>
              </a:r>
            </a:p>
          </p:txBody>
        </p:sp>
        <p:sp>
          <p:nvSpPr>
            <p:cNvPr id="41992" name="Oval 7"/>
            <p:cNvSpPr>
              <a:spLocks noChangeArrowheads="1"/>
            </p:cNvSpPr>
            <p:nvPr/>
          </p:nvSpPr>
          <p:spPr bwMode="auto">
            <a:xfrm>
              <a:off x="3868003" y="4188406"/>
              <a:ext cx="300445" cy="300445"/>
            </a:xfrm>
            <a:prstGeom prst="ellipse">
              <a:avLst/>
            </a:prstGeom>
            <a:noFill/>
            <a:ln w="57150" algn="ctr">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dirty="0"/>
            </a:p>
          </p:txBody>
        </p:sp>
        <p:sp>
          <p:nvSpPr>
            <p:cNvPr id="41993" name="Oval 8"/>
            <p:cNvSpPr>
              <a:spLocks noChangeArrowheads="1"/>
            </p:cNvSpPr>
            <p:nvPr/>
          </p:nvSpPr>
          <p:spPr bwMode="auto">
            <a:xfrm>
              <a:off x="4784126" y="2842753"/>
              <a:ext cx="300445" cy="300445"/>
            </a:xfrm>
            <a:prstGeom prst="ellipse">
              <a:avLst/>
            </a:prstGeom>
            <a:noFill/>
            <a:ln w="57150" algn="ctr">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dirty="0"/>
            </a:p>
          </p:txBody>
        </p:sp>
      </p:grpSp>
      <p:sp>
        <p:nvSpPr>
          <p:cNvPr id="41987" name="TextBox 11"/>
          <p:cNvSpPr txBox="1">
            <a:spLocks noChangeArrowheads="1"/>
          </p:cNvSpPr>
          <p:nvPr/>
        </p:nvSpPr>
        <p:spPr bwMode="auto">
          <a:xfrm>
            <a:off x="5451475" y="3384550"/>
            <a:ext cx="3392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i="1" dirty="0"/>
              <a:t>From 2010 to 2011 Pre-tax Profit and net income moved closer!</a:t>
            </a:r>
          </a:p>
        </p:txBody>
      </p:sp>
      <p:sp>
        <p:nvSpPr>
          <p:cNvPr id="13" name="Title 12"/>
          <p:cNvSpPr>
            <a:spLocks noGrp="1"/>
          </p:cNvSpPr>
          <p:nvPr>
            <p:ph type="title"/>
          </p:nvPr>
        </p:nvSpPr>
        <p:spPr>
          <a:xfrm>
            <a:off x="304800" y="676275"/>
            <a:ext cx="8534400" cy="769938"/>
          </a:xfrm>
        </p:spPr>
        <p:txBody>
          <a:bodyPr/>
          <a:lstStyle/>
          <a:p>
            <a:pPr>
              <a:defRPr/>
            </a:pPr>
            <a:r>
              <a:rPr lang="en-US" b="1" dirty="0"/>
              <a:t>Let’s Look a Little Closer</a:t>
            </a:r>
          </a:p>
        </p:txBody>
      </p:sp>
      <p:sp>
        <p:nvSpPr>
          <p:cNvPr id="14"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43</a:t>
            </a:fld>
            <a:endParaRPr lang="en-US" dirty="0"/>
          </a:p>
        </p:txBody>
      </p:sp>
    </p:spTree>
    <p:extLst>
      <p:ext uri="{BB962C8B-B14F-4D97-AF65-F5344CB8AC3E}">
        <p14:creationId xmlns:p14="http://schemas.microsoft.com/office/powerpoint/2010/main" val="493653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381000" y="1392093"/>
            <a:ext cx="4114800" cy="4114800"/>
          </a:xfrm>
        </p:spPr>
        <p:txBody>
          <a:bodyPr/>
          <a:lstStyle/>
          <a:p>
            <a:endParaRPr lang="en-US" dirty="0">
              <a:solidFill>
                <a:schemeClr val="bg1">
                  <a:lumMod val="65000"/>
                </a:schemeClr>
              </a:solidFill>
            </a:endParaRPr>
          </a:p>
        </p:txBody>
      </p:sp>
      <p:pic>
        <p:nvPicPr>
          <p:cNvPr id="481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11093"/>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12618"/>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4600575" y="4419601"/>
            <a:ext cx="1143000" cy="1739756"/>
          </a:xfrm>
          <a:prstGeom prst="roundRect">
            <a:avLst/>
          </a:prstGeom>
          <a:solidFill>
            <a:srgbClr val="00B0F0">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65000"/>
                </a:schemeClr>
              </a:solidFill>
            </a:endParaRPr>
          </a:p>
        </p:txBody>
      </p:sp>
      <p:sp>
        <p:nvSpPr>
          <p:cNvPr id="48139" name="Content Placeholder 8"/>
          <p:cNvSpPr txBox="1">
            <a:spLocks/>
          </p:cNvSpPr>
          <p:nvPr/>
        </p:nvSpPr>
        <p:spPr bwMode="auto">
          <a:xfrm>
            <a:off x="5876925" y="858693"/>
            <a:ext cx="3081338" cy="803275"/>
          </a:xfrm>
          <a:prstGeom prst="rect">
            <a:avLst/>
          </a:prstGeom>
          <a:solidFill>
            <a:schemeClr val="bg1"/>
          </a:solidFill>
          <a:ln w="38100">
            <a:solidFill>
              <a:srgbClr val="7030A0"/>
            </a:solidFill>
            <a:prstDash val="sysDot"/>
            <a:miter lim="800000"/>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70000"/>
              </a:spcBef>
            </a:pPr>
            <a:r>
              <a:rPr lang="en-US" b="1" dirty="0">
                <a:solidFill>
                  <a:srgbClr val="7030A0"/>
                </a:solidFill>
                <a:effectLst>
                  <a:outerShdw blurRad="38100" dist="38100" dir="2700000" algn="tl">
                    <a:srgbClr val="000000">
                      <a:alpha val="43137"/>
                    </a:srgbClr>
                  </a:outerShdw>
                </a:effectLst>
              </a:rPr>
              <a:t>Final step down the Income Statement</a:t>
            </a:r>
          </a:p>
          <a:p>
            <a:pPr>
              <a:spcBef>
                <a:spcPct val="70000"/>
              </a:spcBef>
            </a:pPr>
            <a:r>
              <a:rPr lang="en-US" b="1" dirty="0">
                <a:solidFill>
                  <a:schemeClr val="bg1">
                    <a:lumMod val="65000"/>
                  </a:schemeClr>
                </a:solidFill>
              </a:rPr>
              <a:t> </a:t>
            </a:r>
          </a:p>
        </p:txBody>
      </p:sp>
      <p:sp>
        <p:nvSpPr>
          <p:cNvPr id="21" name="Content Placeholder 8"/>
          <p:cNvSpPr txBox="1">
            <a:spLocks/>
          </p:cNvSpPr>
          <p:nvPr/>
        </p:nvSpPr>
        <p:spPr bwMode="auto">
          <a:xfrm>
            <a:off x="6040891" y="2952750"/>
            <a:ext cx="3103109" cy="457200"/>
          </a:xfrm>
          <a:prstGeom prst="rect">
            <a:avLst/>
          </a:prstGeom>
          <a:solidFill>
            <a:schemeClr val="bg1"/>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Arial"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buFontTx/>
              <a:buNone/>
              <a:defRPr/>
            </a:pPr>
            <a:r>
              <a:rPr lang="en-US" sz="2400" b="1" kern="0" dirty="0">
                <a:solidFill>
                  <a:srgbClr val="7030A0"/>
                </a:solidFill>
                <a:effectLst>
                  <a:outerShdw blurRad="38100" dist="38100" dir="2700000" algn="tl">
                    <a:srgbClr val="000000">
                      <a:alpha val="43137"/>
                    </a:srgbClr>
                  </a:outerShdw>
                </a:effectLst>
              </a:rPr>
              <a:t>Shares Outstanding</a:t>
            </a:r>
          </a:p>
          <a:p>
            <a:pPr>
              <a:defRPr/>
            </a:pPr>
            <a:endParaRPr lang="en-US" sz="2400" kern="0" dirty="0">
              <a:solidFill>
                <a:srgbClr val="00B0F0"/>
              </a:solidFill>
            </a:endParaRPr>
          </a:p>
          <a:p>
            <a:pPr marL="0" indent="0">
              <a:buFontTx/>
              <a:buNone/>
              <a:defRPr/>
            </a:pPr>
            <a:endParaRPr lang="en-US" kern="0" dirty="0"/>
          </a:p>
        </p:txBody>
      </p:sp>
      <p:cxnSp>
        <p:nvCxnSpPr>
          <p:cNvPr id="22" name="Straight Arrow Connector 21"/>
          <p:cNvCxnSpPr>
            <a:cxnSpLocks/>
          </p:cNvCxnSpPr>
          <p:nvPr/>
        </p:nvCxnSpPr>
        <p:spPr>
          <a:xfrm flipH="1">
            <a:off x="5562599" y="3409950"/>
            <a:ext cx="1057277" cy="2305050"/>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48400" y="4670425"/>
            <a:ext cx="2058987" cy="1569660"/>
          </a:xfrm>
          <a:prstGeom prst="rect">
            <a:avLst/>
          </a:prstGeom>
          <a:solidFill>
            <a:schemeClr val="bg1"/>
          </a:solidFill>
          <a:ln w="3175">
            <a:solidFill>
              <a:srgbClr val="0000FF"/>
            </a:solidFill>
          </a:ln>
        </p:spPr>
        <p:txBody>
          <a:bodyPr>
            <a:spAutoFit/>
          </a:bodyPr>
          <a:lstStyle/>
          <a:p>
            <a:pPr>
              <a:defRPr/>
            </a:pPr>
            <a:r>
              <a:rPr lang="en-US" dirty="0">
                <a:solidFill>
                  <a:srgbClr val="7030A0"/>
                </a:solidFill>
              </a:rPr>
              <a:t>Results in</a:t>
            </a:r>
            <a:r>
              <a:rPr lang="en-US" dirty="0">
                <a:solidFill>
                  <a:schemeClr val="bg1">
                    <a:lumMod val="65000"/>
                  </a:schemeClr>
                </a:solidFill>
              </a:rPr>
              <a:t> </a:t>
            </a:r>
            <a:r>
              <a:rPr lang="en-US" b="1" dirty="0">
                <a:solidFill>
                  <a:srgbClr val="0000FF"/>
                </a:solidFill>
                <a:effectLst>
                  <a:outerShdw blurRad="38100" dist="38100" dir="2700000" algn="tl">
                    <a:srgbClr val="000000">
                      <a:alpha val="43137"/>
                    </a:srgbClr>
                  </a:outerShdw>
                </a:effectLst>
              </a:rPr>
              <a:t>Net Income Per Share</a:t>
            </a:r>
            <a:r>
              <a:rPr lang="en-US" dirty="0">
                <a:solidFill>
                  <a:srgbClr val="0000FF"/>
                </a:solidFill>
                <a:effectLst>
                  <a:outerShdw blurRad="38100" dist="38100" dir="2700000" algn="tl">
                    <a:srgbClr val="000000">
                      <a:alpha val="43137"/>
                    </a:srgbClr>
                  </a:outerShdw>
                </a:effectLst>
              </a:rPr>
              <a:t>. </a:t>
            </a:r>
            <a:endParaRPr lang="en-US" dirty="0">
              <a:solidFill>
                <a:srgbClr val="0000FF"/>
              </a:solidFill>
            </a:endParaRPr>
          </a:p>
          <a:p>
            <a:pPr>
              <a:defRPr/>
            </a:pPr>
            <a:endParaRPr lang="en-US" dirty="0"/>
          </a:p>
        </p:txBody>
      </p:sp>
      <p:cxnSp>
        <p:nvCxnSpPr>
          <p:cNvPr id="24" name="Straight Arrow Connector 23"/>
          <p:cNvCxnSpPr>
            <a:stCxn id="23" idx="1"/>
          </p:cNvCxnSpPr>
          <p:nvPr/>
        </p:nvCxnSpPr>
        <p:spPr>
          <a:xfrm flipH="1">
            <a:off x="5562600" y="5455255"/>
            <a:ext cx="685800" cy="531857"/>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547914" y="5872812"/>
            <a:ext cx="2347686" cy="286544"/>
          </a:xfrm>
          <a:prstGeom prst="ellipse">
            <a:avLst/>
          </a:prstGeom>
          <a:no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4" name="Slide Number Placeholder 3"/>
          <p:cNvSpPr>
            <a:spLocks noGrp="1"/>
          </p:cNvSpPr>
          <p:nvPr>
            <p:ph type="sldNum" sz="quarter" idx="11"/>
          </p:nvPr>
        </p:nvSpPr>
        <p:spPr>
          <a:xfrm>
            <a:off x="2971800" y="6248400"/>
            <a:ext cx="1905000" cy="457200"/>
          </a:xfrm>
        </p:spPr>
        <p:txBody>
          <a:bodyPr/>
          <a:lstStyle/>
          <a:p>
            <a:pPr>
              <a:defRPr/>
            </a:pPr>
            <a:fld id="{E1D564A0-30EB-4BFF-A5E1-00BDA28AD9FB}" type="slidenum">
              <a:rPr lang="en-US" smtClean="0"/>
              <a:pPr>
                <a:defRPr/>
              </a:pPr>
              <a:t>44</a:t>
            </a:fld>
            <a:endParaRPr lang="en-US" dirty="0"/>
          </a:p>
        </p:txBody>
      </p:sp>
      <p:sp>
        <p:nvSpPr>
          <p:cNvPr id="15" name="Oval 14">
            <a:extLst>
              <a:ext uri="{FF2B5EF4-FFF2-40B4-BE49-F238E27FC236}">
                <a16:creationId xmlns:a16="http://schemas.microsoft.com/office/drawing/2014/main" id="{58833755-35F2-43DB-994F-EDE9CF66783B}"/>
              </a:ext>
            </a:extLst>
          </p:cNvPr>
          <p:cNvSpPr/>
          <p:nvPr/>
        </p:nvSpPr>
        <p:spPr bwMode="auto">
          <a:xfrm>
            <a:off x="178560" y="4195690"/>
            <a:ext cx="4012439" cy="30011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4717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31" presetClass="entr" presetSubtype="0"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style.rotation</p:attrName>
                                        </p:attrNameLst>
                                      </p:cBhvr>
                                      <p:tavLst>
                                        <p:tav tm="0">
                                          <p:val>
                                            <p:fltVal val="90"/>
                                          </p:val>
                                        </p:tav>
                                        <p:tav tm="100000">
                                          <p:val>
                                            <p:fltVal val="0"/>
                                          </p:val>
                                        </p:tav>
                                      </p:tavLst>
                                    </p:anim>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par>
                          <p:cTn id="30" fill="hold">
                            <p:stCondLst>
                              <p:cond delay="0"/>
                            </p:stCondLst>
                            <p:childTnLst>
                              <p:par>
                                <p:cTn id="31" presetID="22" presetClass="entr" presetSubtype="4" fill="hold" nodeType="afterEffect">
                                  <p:stCondLst>
                                    <p:cond delay="25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par>
                          <p:cTn id="34" fill="hold">
                            <p:stCondLst>
                              <p:cond delay="750"/>
                            </p:stCondLst>
                            <p:childTnLst>
                              <p:par>
                                <p:cTn id="35" presetID="45" presetClass="entr" presetSubtype="0" fill="hold" grpId="0" nodeType="after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anim calcmode="lin" valueType="num">
                                      <p:cBhvr>
                                        <p:cTn id="38" dur="2000" fill="hold"/>
                                        <p:tgtEl>
                                          <p:spTgt spid="25"/>
                                        </p:tgtEl>
                                        <p:attrNameLst>
                                          <p:attrName>ppt_w</p:attrName>
                                        </p:attrNameLst>
                                      </p:cBhvr>
                                      <p:tavLst>
                                        <p:tav tm="0" fmla="#ppt_w*sin(2.5*pi*$)">
                                          <p:val>
                                            <p:fltVal val="0"/>
                                          </p:val>
                                        </p:tav>
                                        <p:tav tm="100000">
                                          <p:val>
                                            <p:fltVal val="1"/>
                                          </p:val>
                                        </p:tav>
                                      </p:tavLst>
                                    </p:anim>
                                    <p:anim calcmode="lin" valueType="num">
                                      <p:cBhvr>
                                        <p:cTn id="39"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00704"/>
            <a:ext cx="4067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02229"/>
            <a:ext cx="1609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335667"/>
            <a:ext cx="31591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V="1">
            <a:off x="5853113" y="3286704"/>
            <a:ext cx="2360612" cy="2560638"/>
          </a:xfrm>
          <a:prstGeom prst="straightConnector1">
            <a:avLst/>
          </a:prstGeom>
          <a:ln w="38100">
            <a:solidFill>
              <a:srgbClr val="0000FF"/>
            </a:solidFill>
            <a:prstDash val="sysDash"/>
            <a:tailEnd type="arrow"/>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93AC4A30-C27C-40D8-96EE-AE2629CB13E5}"/>
              </a:ext>
            </a:extLst>
          </p:cNvPr>
          <p:cNvGrpSpPr/>
          <p:nvPr/>
        </p:nvGrpSpPr>
        <p:grpSpPr>
          <a:xfrm>
            <a:off x="457200" y="3058104"/>
            <a:ext cx="8332788" cy="3114675"/>
            <a:chOff x="457200" y="3058104"/>
            <a:chExt cx="8332788" cy="3114675"/>
          </a:xfrm>
        </p:grpSpPr>
        <p:sp>
          <p:nvSpPr>
            <p:cNvPr id="7" name="Oval 6"/>
            <p:cNvSpPr/>
            <p:nvPr/>
          </p:nvSpPr>
          <p:spPr>
            <a:xfrm>
              <a:off x="457200" y="5802892"/>
              <a:ext cx="3276600" cy="36988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11" name="Oval 10"/>
            <p:cNvSpPr/>
            <p:nvPr/>
          </p:nvSpPr>
          <p:spPr>
            <a:xfrm>
              <a:off x="8213725" y="3058104"/>
              <a:ext cx="576263" cy="228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8" name="Oval 7"/>
            <p:cNvSpPr/>
            <p:nvPr/>
          </p:nvSpPr>
          <p:spPr>
            <a:xfrm>
              <a:off x="4800600" y="5801304"/>
              <a:ext cx="1143000" cy="2921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grpSp>
      <p:sp>
        <p:nvSpPr>
          <p:cNvPr id="12"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45</a:t>
            </a:fld>
            <a:endParaRPr lang="en-US" dirty="0"/>
          </a:p>
        </p:txBody>
      </p:sp>
      <p:sp>
        <p:nvSpPr>
          <p:cNvPr id="13" name="TextBox 5"/>
          <p:cNvSpPr txBox="1">
            <a:spLocks noChangeArrowheads="1"/>
          </p:cNvSpPr>
          <p:nvPr/>
        </p:nvSpPr>
        <p:spPr bwMode="auto">
          <a:xfrm>
            <a:off x="6632720" y="381000"/>
            <a:ext cx="2185987" cy="830997"/>
          </a:xfrm>
          <a:prstGeom prst="rect">
            <a:avLst/>
          </a:prstGeom>
          <a:solidFill>
            <a:schemeClr val="bg1"/>
          </a:solidFill>
          <a:ln w="38100">
            <a:solidFill>
              <a:srgbClr val="0000FF"/>
            </a:solidFill>
            <a:prstDash val="sysDot"/>
            <a:miter lim="800000"/>
            <a:headEnd/>
            <a:tailEnd/>
          </a:ln>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b="1" dirty="0">
                <a:solidFill>
                  <a:srgbClr val="0000FF"/>
                </a:solidFill>
              </a:rPr>
              <a:t>What is our final line?</a:t>
            </a:r>
          </a:p>
        </p:txBody>
      </p:sp>
      <p:sp>
        <p:nvSpPr>
          <p:cNvPr id="14" name="Rectangle 13"/>
          <p:cNvSpPr/>
          <p:nvPr/>
        </p:nvSpPr>
        <p:spPr>
          <a:xfrm>
            <a:off x="2563091" y="4495800"/>
            <a:ext cx="484909"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Co</a:t>
            </a:r>
          </a:p>
        </p:txBody>
      </p:sp>
    </p:spTree>
    <p:extLst>
      <p:ext uri="{BB962C8B-B14F-4D97-AF65-F5344CB8AC3E}">
        <p14:creationId xmlns:p14="http://schemas.microsoft.com/office/powerpoint/2010/main" val="40557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nodeType="after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4386263" cy="5181600"/>
          </a:xfrm>
        </p:spPr>
        <p:txBody>
          <a:bodyPr/>
          <a:lstStyle/>
          <a:p>
            <a:pPr marL="0" indent="0">
              <a:buNone/>
              <a:defRPr/>
            </a:pPr>
            <a:r>
              <a:rPr lang="en-US" sz="2400" dirty="0"/>
              <a:t>The distance between the</a:t>
            </a:r>
            <a:r>
              <a:rPr lang="en-US" sz="2400" dirty="0">
                <a:solidFill>
                  <a:srgbClr val="9A7500"/>
                </a:solidFill>
              </a:rPr>
              <a:t> </a:t>
            </a:r>
            <a:r>
              <a:rPr lang="en-US" sz="2400" b="1" dirty="0">
                <a:solidFill>
                  <a:srgbClr val="9A7500"/>
                </a:solidFill>
                <a:effectLst>
                  <a:outerShdw blurRad="38100" dist="38100" dir="2700000" algn="tl">
                    <a:srgbClr val="000000">
                      <a:alpha val="43137"/>
                    </a:srgbClr>
                  </a:outerShdw>
                </a:effectLst>
              </a:rPr>
              <a:t>Net Income </a:t>
            </a:r>
            <a:r>
              <a:rPr lang="en-US" sz="2400" dirty="0"/>
              <a:t>line and the </a:t>
            </a:r>
            <a:r>
              <a:rPr lang="en-US" sz="2400" b="1" dirty="0">
                <a:solidFill>
                  <a:srgbClr val="0000FF"/>
                </a:solidFill>
                <a:effectLst>
                  <a:outerShdw blurRad="38100" dist="38100" dir="2700000" algn="tl">
                    <a:srgbClr val="000000">
                      <a:alpha val="43137"/>
                    </a:srgbClr>
                  </a:outerShdw>
                </a:effectLst>
              </a:rPr>
              <a:t>Earnings Per Share </a:t>
            </a:r>
            <a:r>
              <a:rPr lang="en-US" sz="2400" dirty="0"/>
              <a:t>line is changing. What might be the cause?</a:t>
            </a:r>
          </a:p>
          <a:p>
            <a:pPr>
              <a:defRPr/>
            </a:pPr>
            <a:endParaRPr lang="en-US" sz="2400" dirty="0"/>
          </a:p>
          <a:p>
            <a:pPr>
              <a:defRPr/>
            </a:pPr>
            <a:endParaRPr lang="en-US" sz="2400" dirty="0"/>
          </a:p>
        </p:txBody>
      </p:sp>
      <p:grpSp>
        <p:nvGrpSpPr>
          <p:cNvPr id="5" name="Group 4">
            <a:extLst>
              <a:ext uri="{FF2B5EF4-FFF2-40B4-BE49-F238E27FC236}">
                <a16:creationId xmlns:a16="http://schemas.microsoft.com/office/drawing/2014/main" id="{8F3CCB2E-7FC2-4B0C-920A-25080690514F}"/>
              </a:ext>
            </a:extLst>
          </p:cNvPr>
          <p:cNvGrpSpPr/>
          <p:nvPr/>
        </p:nvGrpSpPr>
        <p:grpSpPr>
          <a:xfrm>
            <a:off x="1154113" y="3335338"/>
            <a:ext cx="3206750" cy="977900"/>
            <a:chOff x="1154113" y="3335338"/>
            <a:chExt cx="3206750" cy="97790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113" y="3335338"/>
              <a:ext cx="2200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988" y="3627438"/>
              <a:ext cx="3190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1447800" y="3816350"/>
            <a:ext cx="2819400" cy="223838"/>
          </a:xfrm>
          <a:prstGeom prst="rect">
            <a:avLst/>
          </a:prstGeom>
          <a:solidFill>
            <a:schemeClr val="bg1">
              <a:lumMod val="65000"/>
              <a:alpha val="12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33400" y="676275"/>
            <a:ext cx="8534400" cy="769938"/>
          </a:xfrm>
        </p:spPr>
        <p:txBody>
          <a:bodyPr/>
          <a:lstStyle/>
          <a:p>
            <a:pPr>
              <a:defRPr/>
            </a:pPr>
            <a:r>
              <a:rPr lang="en-US" b="1" dirty="0"/>
              <a:t>What is Happening?</a:t>
            </a:r>
          </a:p>
        </p:txBody>
      </p:sp>
      <p:sp>
        <p:nvSpPr>
          <p:cNvPr id="56327" name="Slide Number Placeholder 3"/>
          <p:cNvSpPr>
            <a:spLocks noGrp="1"/>
          </p:cNvSpPr>
          <p:nvPr>
            <p:ph type="sldNum" sz="quarter" idx="4294967295"/>
          </p:nvPr>
        </p:nvSpPr>
        <p:spPr bwMode="auto">
          <a:xfrm>
            <a:off x="6691313" y="6275388"/>
            <a:ext cx="1995487" cy="446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fld id="{A42544DF-6D50-4CD5-9501-F48F599AFD3B}" type="slidenum">
              <a:rPr lang="en-US"/>
              <a:pPr eaLnBrk="1" hangingPunct="1"/>
              <a:t>46</a:t>
            </a:fld>
            <a:endParaRPr lang="en-US" dirty="0"/>
          </a:p>
        </p:txBody>
      </p:sp>
      <p:pic>
        <p:nvPicPr>
          <p:cNvPr id="563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5038" y="1411288"/>
            <a:ext cx="40608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Down Arrow 5"/>
          <p:cNvSpPr/>
          <p:nvPr/>
        </p:nvSpPr>
        <p:spPr>
          <a:xfrm>
            <a:off x="5867400" y="5070475"/>
            <a:ext cx="155575" cy="357188"/>
          </a:xfrm>
          <a:prstGeom prst="upDownArrow">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7" name="Up-Down Arrow 16"/>
          <p:cNvSpPr/>
          <p:nvPr/>
        </p:nvSpPr>
        <p:spPr>
          <a:xfrm>
            <a:off x="6248400" y="5070475"/>
            <a:ext cx="142875" cy="357188"/>
          </a:xfrm>
          <a:prstGeom prst="upDownArrow">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sp>
        <p:nvSpPr>
          <p:cNvPr id="18" name="Up-Down Arrow 17"/>
          <p:cNvSpPr/>
          <p:nvPr/>
        </p:nvSpPr>
        <p:spPr>
          <a:xfrm>
            <a:off x="7742238" y="3595688"/>
            <a:ext cx="142875" cy="541337"/>
          </a:xfrm>
          <a:prstGeom prst="upDownArrow">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cxnSp>
        <p:nvCxnSpPr>
          <p:cNvPr id="13" name="Straight Arrow Connector 12"/>
          <p:cNvCxnSpPr/>
          <p:nvPr/>
        </p:nvCxnSpPr>
        <p:spPr>
          <a:xfrm>
            <a:off x="2971800" y="4191000"/>
            <a:ext cx="1773238" cy="1524000"/>
          </a:xfrm>
          <a:prstGeom prst="straightConnector1">
            <a:avLst/>
          </a:prstGeom>
          <a:ln w="38100">
            <a:solidFill>
              <a:srgbClr val="0000FF"/>
            </a:solidFill>
            <a:prstDash val="sysDot"/>
            <a:tailEnd type="arrow"/>
          </a:ln>
        </p:spPr>
        <p:style>
          <a:lnRef idx="3">
            <a:schemeClr val="dk1"/>
          </a:lnRef>
          <a:fillRef idx="0">
            <a:schemeClr val="dk1"/>
          </a:fillRef>
          <a:effectRef idx="2">
            <a:schemeClr val="dk1"/>
          </a:effectRef>
          <a:fontRef idx="minor">
            <a:schemeClr val="tx1"/>
          </a:fontRef>
        </p:style>
      </p:cxnSp>
      <p:sp>
        <p:nvSpPr>
          <p:cNvPr id="30" name="Up-Down Arrow 29"/>
          <p:cNvSpPr/>
          <p:nvPr/>
        </p:nvSpPr>
        <p:spPr>
          <a:xfrm>
            <a:off x="4100429" y="3816350"/>
            <a:ext cx="152400" cy="207962"/>
          </a:xfrm>
          <a:prstGeom prst="upDownArrow">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99"/>
              </a:solidFill>
            </a:endParaRPr>
          </a:p>
        </p:txBody>
      </p:sp>
      <p:cxnSp>
        <p:nvCxnSpPr>
          <p:cNvPr id="15" name="Straight Arrow Connector 14"/>
          <p:cNvCxnSpPr/>
          <p:nvPr/>
        </p:nvCxnSpPr>
        <p:spPr>
          <a:xfrm>
            <a:off x="3200400" y="3595688"/>
            <a:ext cx="1544638" cy="1738312"/>
          </a:xfrm>
          <a:prstGeom prst="straightConnector1">
            <a:avLst/>
          </a:prstGeom>
          <a:ln w="38100">
            <a:solidFill>
              <a:srgbClr val="9A75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862302" y="4884003"/>
            <a:ext cx="3886200" cy="830997"/>
          </a:xfrm>
          <a:prstGeom prst="rect">
            <a:avLst/>
          </a:prstGeom>
          <a:solidFill>
            <a:srgbClr val="66FFF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dirty="0"/>
              <a:t>Only one thing is happening in between!</a:t>
            </a:r>
          </a:p>
        </p:txBody>
      </p:sp>
      <p:sp>
        <p:nvSpPr>
          <p:cNvPr id="21" name="Slide Number Placeholder 1"/>
          <p:cNvSpPr txBox="1">
            <a:spLocks/>
          </p:cNvSpPr>
          <p:nvPr/>
        </p:nvSpPr>
        <p:spPr bwMode="auto">
          <a:xfrm>
            <a:off x="3124200" y="6400800"/>
            <a:ext cx="1905000" cy="4572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46</a:t>
            </a:fld>
            <a:endParaRPr lang="en-US" dirty="0"/>
          </a:p>
        </p:txBody>
      </p:sp>
      <p:sp>
        <p:nvSpPr>
          <p:cNvPr id="22" name="TextBox 21"/>
          <p:cNvSpPr txBox="1"/>
          <p:nvPr/>
        </p:nvSpPr>
        <p:spPr>
          <a:xfrm>
            <a:off x="562624" y="5667702"/>
            <a:ext cx="3827463" cy="523220"/>
          </a:xfrm>
          <a:prstGeom prst="rect">
            <a:avLst/>
          </a:prstGeom>
          <a:noFill/>
        </p:spPr>
        <p:txBody>
          <a:bodyPr wrap="square" rtlCol="0">
            <a:spAutoFit/>
          </a:bodyPr>
          <a:lstStyle/>
          <a:p>
            <a:r>
              <a:rPr lang="en-US" sz="2800" b="1" i="1" dirty="0">
                <a:solidFill>
                  <a:srgbClr val="7030A0"/>
                </a:solidFill>
              </a:rPr>
              <a:t>Shares Outstanding !</a:t>
            </a:r>
            <a:endParaRPr lang="en-US" dirty="0">
              <a:solidFill>
                <a:srgbClr val="7030A0"/>
              </a:solidFill>
            </a:endParaRPr>
          </a:p>
        </p:txBody>
      </p:sp>
      <p:grpSp>
        <p:nvGrpSpPr>
          <p:cNvPr id="4" name="Group 3">
            <a:extLst>
              <a:ext uri="{FF2B5EF4-FFF2-40B4-BE49-F238E27FC236}">
                <a16:creationId xmlns:a16="http://schemas.microsoft.com/office/drawing/2014/main" id="{571F9527-F726-46D1-B3A4-DF179695FDC1}"/>
              </a:ext>
            </a:extLst>
          </p:cNvPr>
          <p:cNvGrpSpPr/>
          <p:nvPr/>
        </p:nvGrpSpPr>
        <p:grpSpPr>
          <a:xfrm>
            <a:off x="5822950" y="3514062"/>
            <a:ext cx="2826286" cy="1785439"/>
            <a:chOff x="5822950" y="3514062"/>
            <a:chExt cx="2826286" cy="1785439"/>
          </a:xfrm>
        </p:grpSpPr>
        <p:grpSp>
          <p:nvGrpSpPr>
            <p:cNvPr id="20" name="Group 19">
              <a:extLst>
                <a:ext uri="{FF2B5EF4-FFF2-40B4-BE49-F238E27FC236}">
                  <a16:creationId xmlns:a16="http://schemas.microsoft.com/office/drawing/2014/main" id="{C1E56128-31C3-40C8-90F2-6F2A8F74557A}"/>
                </a:ext>
              </a:extLst>
            </p:cNvPr>
            <p:cNvGrpSpPr/>
            <p:nvPr/>
          </p:nvGrpSpPr>
          <p:grpSpPr>
            <a:xfrm>
              <a:off x="5822950" y="4316413"/>
              <a:ext cx="762000" cy="609600"/>
              <a:chOff x="112482" y="4191000"/>
              <a:chExt cx="762000" cy="609600"/>
            </a:xfrm>
          </p:grpSpPr>
          <p:sp>
            <p:nvSpPr>
              <p:cNvPr id="23" name="Oval 17">
                <a:extLst>
                  <a:ext uri="{FF2B5EF4-FFF2-40B4-BE49-F238E27FC236}">
                    <a16:creationId xmlns:a16="http://schemas.microsoft.com/office/drawing/2014/main" id="{CD8D9879-EE04-431E-80A9-CE02AC29DA7E}"/>
                  </a:ext>
                </a:extLst>
              </p:cNvPr>
              <p:cNvSpPr>
                <a:spLocks noChangeArrowheads="1"/>
              </p:cNvSpPr>
              <p:nvPr/>
            </p:nvSpPr>
            <p:spPr bwMode="auto">
              <a:xfrm>
                <a:off x="112482" y="4191000"/>
                <a:ext cx="762000" cy="609600"/>
              </a:xfrm>
              <a:prstGeom prst="ellipse">
                <a:avLst/>
              </a:prstGeom>
              <a:solidFill>
                <a:schemeClr val="bg1"/>
              </a:solidFill>
              <a:ln w="50800">
                <a:solidFill>
                  <a:srgbClr val="9A75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4" name="Text Box 29">
                <a:extLst>
                  <a:ext uri="{FF2B5EF4-FFF2-40B4-BE49-F238E27FC236}">
                    <a16:creationId xmlns:a16="http://schemas.microsoft.com/office/drawing/2014/main" id="{D8AFD697-DD62-4E12-8AD7-715421422280}"/>
                  </a:ext>
                </a:extLst>
              </p:cNvPr>
              <p:cNvSpPr txBox="1">
                <a:spLocks noChangeArrowheads="1"/>
              </p:cNvSpPr>
              <p:nvPr/>
            </p:nvSpPr>
            <p:spPr bwMode="auto">
              <a:xfrm>
                <a:off x="316475" y="4343400"/>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9A7500"/>
                    </a:solidFill>
                  </a:rPr>
                  <a:t>5</a:t>
                </a:r>
              </a:p>
            </p:txBody>
          </p:sp>
        </p:grpSp>
        <p:grpSp>
          <p:nvGrpSpPr>
            <p:cNvPr id="25" name="Group 24">
              <a:extLst>
                <a:ext uri="{FF2B5EF4-FFF2-40B4-BE49-F238E27FC236}">
                  <a16:creationId xmlns:a16="http://schemas.microsoft.com/office/drawing/2014/main" id="{630004AA-F06F-48AF-A180-4C191D9335EB}"/>
                </a:ext>
              </a:extLst>
            </p:cNvPr>
            <p:cNvGrpSpPr/>
            <p:nvPr/>
          </p:nvGrpSpPr>
          <p:grpSpPr>
            <a:xfrm>
              <a:off x="7887236" y="3514062"/>
              <a:ext cx="762000" cy="609600"/>
              <a:chOff x="112483" y="4770438"/>
              <a:chExt cx="762000" cy="609600"/>
            </a:xfrm>
          </p:grpSpPr>
          <p:sp>
            <p:nvSpPr>
              <p:cNvPr id="26" name="Oval 18">
                <a:extLst>
                  <a:ext uri="{FF2B5EF4-FFF2-40B4-BE49-F238E27FC236}">
                    <a16:creationId xmlns:a16="http://schemas.microsoft.com/office/drawing/2014/main" id="{4B0E0F12-529B-4849-9A01-7897AC5E3CBC}"/>
                  </a:ext>
                </a:extLst>
              </p:cNvPr>
              <p:cNvSpPr>
                <a:spLocks noChangeArrowheads="1"/>
              </p:cNvSpPr>
              <p:nvPr/>
            </p:nvSpPr>
            <p:spPr bwMode="auto">
              <a:xfrm>
                <a:off x="112483" y="4770438"/>
                <a:ext cx="762000" cy="609600"/>
              </a:xfrm>
              <a:prstGeom prst="ellipse">
                <a:avLst/>
              </a:prstGeom>
              <a:solidFill>
                <a:schemeClr val="bg1"/>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7" name="Text Box 30">
                <a:extLst>
                  <a:ext uri="{FF2B5EF4-FFF2-40B4-BE49-F238E27FC236}">
                    <a16:creationId xmlns:a16="http://schemas.microsoft.com/office/drawing/2014/main" id="{0793CC9B-34BC-4458-8B7B-77B3B85F6A04}"/>
                  </a:ext>
                </a:extLst>
              </p:cNvPr>
              <p:cNvSpPr txBox="1">
                <a:spLocks noChangeArrowheads="1"/>
              </p:cNvSpPr>
              <p:nvPr/>
            </p:nvSpPr>
            <p:spPr bwMode="auto">
              <a:xfrm>
                <a:off x="316476" y="4875666"/>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7030A0"/>
                    </a:solidFill>
                  </a:rPr>
                  <a:t>6</a:t>
                </a:r>
              </a:p>
            </p:txBody>
          </p:sp>
        </p:grpSp>
        <p:grpSp>
          <p:nvGrpSpPr>
            <p:cNvPr id="28" name="Group 27">
              <a:extLst>
                <a:ext uri="{FF2B5EF4-FFF2-40B4-BE49-F238E27FC236}">
                  <a16:creationId xmlns:a16="http://schemas.microsoft.com/office/drawing/2014/main" id="{5EAD1F6F-C10C-44B5-9388-5B0AF6839EC0}"/>
                </a:ext>
              </a:extLst>
            </p:cNvPr>
            <p:cNvGrpSpPr/>
            <p:nvPr/>
          </p:nvGrpSpPr>
          <p:grpSpPr>
            <a:xfrm>
              <a:off x="7217569" y="4689901"/>
              <a:ext cx="762000" cy="609600"/>
              <a:chOff x="7865875" y="5181600"/>
              <a:chExt cx="762000" cy="609600"/>
            </a:xfrm>
          </p:grpSpPr>
          <p:sp>
            <p:nvSpPr>
              <p:cNvPr id="29" name="Oval 19">
                <a:extLst>
                  <a:ext uri="{FF2B5EF4-FFF2-40B4-BE49-F238E27FC236}">
                    <a16:creationId xmlns:a16="http://schemas.microsoft.com/office/drawing/2014/main" id="{41BD409E-AF9C-449C-BA4A-D03476A1BD5E}"/>
                  </a:ext>
                </a:extLst>
              </p:cNvPr>
              <p:cNvSpPr>
                <a:spLocks noChangeArrowheads="1"/>
              </p:cNvSpPr>
              <p:nvPr/>
            </p:nvSpPr>
            <p:spPr bwMode="auto">
              <a:xfrm>
                <a:off x="7865875" y="5181600"/>
                <a:ext cx="762000" cy="609600"/>
              </a:xfrm>
              <a:prstGeom prst="ellipse">
                <a:avLst/>
              </a:prstGeom>
              <a:solidFill>
                <a:schemeClr val="bg1"/>
              </a:solidFill>
              <a:ln w="508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31" name="Text Box 31">
                <a:extLst>
                  <a:ext uri="{FF2B5EF4-FFF2-40B4-BE49-F238E27FC236}">
                    <a16:creationId xmlns:a16="http://schemas.microsoft.com/office/drawing/2014/main" id="{47FC144E-4B98-45A2-AEC1-D02E154217C9}"/>
                  </a:ext>
                </a:extLst>
              </p:cNvPr>
              <p:cNvSpPr txBox="1">
                <a:spLocks noChangeArrowheads="1"/>
              </p:cNvSpPr>
              <p:nvPr/>
            </p:nvSpPr>
            <p:spPr bwMode="auto">
              <a:xfrm>
                <a:off x="8106946" y="5257800"/>
                <a:ext cx="354013" cy="457200"/>
              </a:xfrm>
              <a:prstGeom prst="rect">
                <a:avLst/>
              </a:prstGeom>
              <a:solidFill>
                <a:schemeClr val="bg1">
                  <a:alpha val="0"/>
                </a:schemeClr>
              </a:solidFill>
              <a:ln w="508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rgbClr val="0000FF"/>
                    </a:solidFill>
                  </a:rPr>
                  <a:t>7</a:t>
                </a:r>
              </a:p>
            </p:txBody>
          </p:sp>
        </p:grpSp>
      </p:grpSp>
    </p:spTree>
    <p:extLst>
      <p:ext uri="{BB962C8B-B14F-4D97-AF65-F5344CB8AC3E}">
        <p14:creationId xmlns:p14="http://schemas.microsoft.com/office/powerpoint/2010/main" val="10439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9" presetClass="entr" presetSubtype="1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1000"/>
                            </p:stCondLst>
                            <p:childTnLst>
                              <p:par>
                                <p:cTn id="27" presetID="23" presetClass="entr" presetSubtype="16" fill="hold" grpId="0" nodeType="afterEffect">
                                  <p:stCondLst>
                                    <p:cond delay="50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0" fill="hold"/>
                                        <p:tgtEl>
                                          <p:spTgt spid="22"/>
                                        </p:tgtEl>
                                        <p:attrNameLst>
                                          <p:attrName>ppt_w</p:attrName>
                                        </p:attrNameLst>
                                      </p:cBhvr>
                                      <p:tavLst>
                                        <p:tav tm="0" fmla="#ppt_w*sin(2.5*pi*$)">
                                          <p:val>
                                            <p:fltVal val="0"/>
                                          </p:val>
                                        </p:tav>
                                        <p:tav tm="100000">
                                          <p:val>
                                            <p:fltVal val="1"/>
                                          </p:val>
                                        </p:tav>
                                      </p:tavLst>
                                    </p:anim>
                                    <p:anim calcmode="lin" valueType="num">
                                      <p:cBhvr>
                                        <p:cTn id="40" dur="5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animBg="1"/>
      <p:bldP spid="19" grpId="0" animBg="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677862"/>
            <a:ext cx="9144000" cy="769937"/>
          </a:xfrm>
        </p:spPr>
        <p:txBody>
          <a:bodyPr/>
          <a:lstStyle/>
          <a:p>
            <a:pPr>
              <a:defRPr/>
            </a:pPr>
            <a:r>
              <a:rPr lang="en-US" b="1" dirty="0"/>
              <a:t>Why Two Different </a:t>
            </a:r>
            <a:br>
              <a:rPr lang="en-US" b="1" dirty="0"/>
            </a:br>
            <a:r>
              <a:rPr lang="en-US" b="1" dirty="0">
                <a:solidFill>
                  <a:srgbClr val="0000FF"/>
                </a:solidFill>
              </a:rPr>
              <a:t>Earnings Per Share</a:t>
            </a:r>
            <a:r>
              <a:rPr lang="en-US" b="1" dirty="0"/>
              <a:t>?</a:t>
            </a:r>
          </a:p>
        </p:txBody>
      </p:sp>
      <p:sp>
        <p:nvSpPr>
          <p:cNvPr id="79875" name="Rectangle 3"/>
          <p:cNvSpPr>
            <a:spLocks noGrp="1" noChangeArrowheads="1"/>
          </p:cNvSpPr>
          <p:nvPr>
            <p:ph type="body" idx="1"/>
          </p:nvPr>
        </p:nvSpPr>
        <p:spPr>
          <a:xfrm>
            <a:off x="1524000" y="3962400"/>
            <a:ext cx="6477000" cy="1981200"/>
          </a:xfrm>
        </p:spPr>
        <p:txBody>
          <a:bodyPr/>
          <a:lstStyle/>
          <a:p>
            <a:pPr>
              <a:lnSpc>
                <a:spcPct val="90000"/>
              </a:lnSpc>
              <a:buFont typeface="Wingdings" panose="05000000000000000000" pitchFamily="2" charset="2"/>
              <a:buChar char="§"/>
              <a:defRPr/>
            </a:pPr>
            <a:r>
              <a:rPr lang="en-US" sz="2400" dirty="0"/>
              <a:t>What is the difference between</a:t>
            </a:r>
            <a:r>
              <a:rPr lang="en-US" sz="2400" dirty="0">
                <a:solidFill>
                  <a:srgbClr val="7030A0"/>
                </a:solidFill>
              </a:rPr>
              <a:t> </a:t>
            </a:r>
            <a:r>
              <a:rPr lang="en-US" sz="2400" b="1" dirty="0">
                <a:solidFill>
                  <a:srgbClr val="7030A0"/>
                </a:solidFill>
                <a:effectLst>
                  <a:outerShdw blurRad="38100" dist="38100" dir="2700000" algn="tl">
                    <a:srgbClr val="000000">
                      <a:alpha val="43137"/>
                    </a:srgbClr>
                  </a:outerShdw>
                </a:effectLst>
              </a:rPr>
              <a:t>Diluted</a:t>
            </a:r>
            <a:r>
              <a:rPr lang="en-US" sz="2400" b="1" dirty="0">
                <a:solidFill>
                  <a:srgbClr val="7030A0"/>
                </a:solidFill>
              </a:rPr>
              <a:t> </a:t>
            </a:r>
            <a:r>
              <a:rPr lang="en-US" sz="2400" b="1" dirty="0">
                <a:solidFill>
                  <a:srgbClr val="0000FF"/>
                </a:solidFill>
              </a:rPr>
              <a:t>Earnings Per Share</a:t>
            </a:r>
            <a:r>
              <a:rPr lang="en-US" sz="2400" dirty="0">
                <a:solidFill>
                  <a:srgbClr val="0000FF"/>
                </a:solidFill>
              </a:rPr>
              <a:t> </a:t>
            </a:r>
            <a:r>
              <a:rPr lang="en-US" sz="2400" dirty="0"/>
              <a:t>and </a:t>
            </a:r>
            <a:r>
              <a:rPr lang="en-US" sz="2400" b="1" dirty="0">
                <a:solidFill>
                  <a:srgbClr val="7030A0"/>
                </a:solidFill>
                <a:effectLst>
                  <a:outerShdw blurRad="38100" dist="38100" dir="2700000" algn="tl">
                    <a:srgbClr val="000000">
                      <a:alpha val="43137"/>
                    </a:srgbClr>
                  </a:outerShdw>
                </a:effectLst>
              </a:rPr>
              <a:t>Basic</a:t>
            </a:r>
            <a:r>
              <a:rPr lang="en-US" sz="2400" b="1" dirty="0">
                <a:solidFill>
                  <a:srgbClr val="000099"/>
                </a:solidFill>
              </a:rPr>
              <a:t> </a:t>
            </a:r>
            <a:r>
              <a:rPr lang="en-US" sz="2400" b="1" dirty="0">
                <a:solidFill>
                  <a:srgbClr val="0000FF"/>
                </a:solidFill>
              </a:rPr>
              <a:t>Earnings Per Share</a:t>
            </a:r>
            <a:r>
              <a:rPr lang="en-US" sz="2400" dirty="0"/>
              <a:t>?</a:t>
            </a:r>
          </a:p>
          <a:p>
            <a:pPr>
              <a:lnSpc>
                <a:spcPct val="90000"/>
              </a:lnSpc>
              <a:buFont typeface="Wingdings" panose="05000000000000000000" pitchFamily="2" charset="2"/>
              <a:buChar char="§"/>
              <a:defRPr/>
            </a:pPr>
            <a:r>
              <a:rPr lang="en-US" sz="2400" dirty="0"/>
              <a:t>Which one do we use?</a:t>
            </a:r>
          </a:p>
        </p:txBody>
      </p:sp>
      <p:grpSp>
        <p:nvGrpSpPr>
          <p:cNvPr id="49156" name="Group 1"/>
          <p:cNvGrpSpPr>
            <a:grpSpLocks/>
          </p:cNvGrpSpPr>
          <p:nvPr/>
        </p:nvGrpSpPr>
        <p:grpSpPr bwMode="auto">
          <a:xfrm>
            <a:off x="1776412" y="1874837"/>
            <a:ext cx="5257800" cy="1935162"/>
            <a:chOff x="990600" y="1371600"/>
            <a:chExt cx="4038600" cy="1276350"/>
          </a:xfrm>
        </p:grpSpPr>
        <p:pic>
          <p:nvPicPr>
            <p:cNvPr id="491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71600"/>
              <a:ext cx="30956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225" y="1568901"/>
              <a:ext cx="942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Left Arrow 2"/>
          <p:cNvSpPr/>
          <p:nvPr/>
        </p:nvSpPr>
        <p:spPr>
          <a:xfrm>
            <a:off x="7086600" y="2489199"/>
            <a:ext cx="685800" cy="227013"/>
          </a:xfrm>
          <a:prstGeom prst="leftArrow">
            <a:avLst/>
          </a:prstGeom>
          <a:solidFill>
            <a:srgbClr val="0070C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Left Arrow 8"/>
          <p:cNvSpPr/>
          <p:nvPr/>
        </p:nvSpPr>
        <p:spPr>
          <a:xfrm>
            <a:off x="7086600" y="3376612"/>
            <a:ext cx="685800" cy="227012"/>
          </a:xfrm>
          <a:prstGeom prst="leftArrow">
            <a:avLst/>
          </a:prstGeom>
          <a:solidFill>
            <a:srgbClr val="0070C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47</a:t>
            </a:fld>
            <a:endParaRPr lang="en-US" dirty="0"/>
          </a:p>
        </p:txBody>
      </p:sp>
    </p:spTree>
    <p:extLst>
      <p:ext uri="{BB962C8B-B14F-4D97-AF65-F5344CB8AC3E}">
        <p14:creationId xmlns:p14="http://schemas.microsoft.com/office/powerpoint/2010/main" val="3407202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533400" y="685800"/>
            <a:ext cx="7772400" cy="769938"/>
          </a:xfrm>
        </p:spPr>
        <p:txBody>
          <a:bodyPr/>
          <a:lstStyle/>
          <a:p>
            <a:pPr>
              <a:defRPr/>
            </a:pPr>
            <a:r>
              <a:rPr lang="en-US" sz="4400" b="1" dirty="0"/>
              <a:t>Dilution</a:t>
            </a:r>
          </a:p>
        </p:txBody>
      </p:sp>
      <p:sp>
        <p:nvSpPr>
          <p:cNvPr id="140290" name="Rectangle 3"/>
          <p:cNvSpPr>
            <a:spLocks noGrp="1" noChangeArrowheads="1"/>
          </p:cNvSpPr>
          <p:nvPr>
            <p:ph type="body" idx="4294967295"/>
          </p:nvPr>
        </p:nvSpPr>
        <p:spPr>
          <a:xfrm>
            <a:off x="405245" y="1524000"/>
            <a:ext cx="8357755" cy="4800600"/>
          </a:xfrm>
        </p:spPr>
        <p:txBody>
          <a:bodyPr/>
          <a:lstStyle/>
          <a:p>
            <a:pPr>
              <a:spcBef>
                <a:spcPts val="0"/>
              </a:spcBef>
              <a:buFont typeface="Wingdings" panose="05000000000000000000" pitchFamily="2" charset="2"/>
              <a:buChar char="§"/>
              <a:defRPr/>
            </a:pPr>
            <a:r>
              <a:rPr lang="en-US" sz="2400" dirty="0"/>
              <a:t>Dilution occurs when there are “</a:t>
            </a:r>
            <a:r>
              <a:rPr lang="en-US" sz="2400" b="1" dirty="0">
                <a:effectLst>
                  <a:outerShdw blurRad="38100" dist="38100" dir="2700000" algn="tl">
                    <a:srgbClr val="000000">
                      <a:alpha val="43137"/>
                    </a:srgbClr>
                  </a:outerShdw>
                </a:effectLst>
              </a:rPr>
              <a:t>Dilutive Securities</a:t>
            </a:r>
            <a:r>
              <a:rPr lang="en-US" sz="2400" dirty="0"/>
              <a:t>”. </a:t>
            </a:r>
          </a:p>
          <a:p>
            <a:pPr>
              <a:spcBef>
                <a:spcPts val="0"/>
              </a:spcBef>
              <a:buFont typeface="Wingdings" panose="05000000000000000000" pitchFamily="2" charset="2"/>
              <a:buChar char="§"/>
              <a:defRPr/>
            </a:pPr>
            <a:endParaRPr lang="en-US" sz="1200" dirty="0"/>
          </a:p>
          <a:p>
            <a:pPr lvl="1">
              <a:spcBef>
                <a:spcPts val="0"/>
              </a:spcBef>
              <a:buFont typeface="Wingdings" panose="05000000000000000000" pitchFamily="2" charset="2"/>
              <a:buChar char="§"/>
              <a:defRPr/>
            </a:pPr>
            <a:r>
              <a:rPr lang="en-US" sz="2400" dirty="0"/>
              <a:t>These are securities that:</a:t>
            </a:r>
          </a:p>
          <a:p>
            <a:pPr lvl="2">
              <a:spcBef>
                <a:spcPts val="0"/>
              </a:spcBef>
              <a:buFont typeface="Wingdings" panose="05000000000000000000" pitchFamily="2" charset="2"/>
              <a:buChar char="§"/>
              <a:defRPr/>
            </a:pPr>
            <a:r>
              <a:rPr lang="en-US" sz="2400" dirty="0"/>
              <a:t>Are not common stock.</a:t>
            </a:r>
          </a:p>
          <a:p>
            <a:pPr lvl="2">
              <a:spcBef>
                <a:spcPts val="0"/>
              </a:spcBef>
              <a:buFont typeface="Wingdings" panose="05000000000000000000" pitchFamily="2" charset="2"/>
              <a:buChar char="§"/>
              <a:defRPr/>
            </a:pPr>
            <a:r>
              <a:rPr lang="en-US" sz="2400" dirty="0"/>
              <a:t>Allow the owner to obtain common stock when they exercise an option or conversion privilege.</a:t>
            </a:r>
          </a:p>
          <a:p>
            <a:pPr lvl="2">
              <a:spcBef>
                <a:spcPts val="0"/>
              </a:spcBef>
              <a:buFont typeface="Wingdings" panose="05000000000000000000" pitchFamily="2" charset="2"/>
              <a:buChar char="§"/>
              <a:defRPr/>
            </a:pPr>
            <a:endParaRPr lang="en-US" sz="1200" dirty="0"/>
          </a:p>
          <a:p>
            <a:pPr lvl="1">
              <a:spcBef>
                <a:spcPts val="0"/>
              </a:spcBef>
              <a:buFont typeface="Wingdings" panose="05000000000000000000" pitchFamily="2" charset="2"/>
              <a:buChar char="§"/>
              <a:defRPr/>
            </a:pPr>
            <a:r>
              <a:rPr lang="en-US" sz="2400" dirty="0"/>
              <a:t>The most common are stock options, warrants, convertible debt or convertible preferred shares.</a:t>
            </a:r>
          </a:p>
          <a:p>
            <a:pPr>
              <a:spcBef>
                <a:spcPts val="0"/>
              </a:spcBef>
              <a:buFont typeface="Wingdings" panose="05000000000000000000" pitchFamily="2" charset="2"/>
              <a:buChar char="§"/>
              <a:defRPr/>
            </a:pPr>
            <a:endParaRPr lang="en-US" sz="1000" dirty="0"/>
          </a:p>
          <a:p>
            <a:pPr>
              <a:spcBef>
                <a:spcPts val="0"/>
              </a:spcBef>
              <a:buFont typeface="Wingdings" panose="05000000000000000000" pitchFamily="2" charset="2"/>
              <a:buChar char="§"/>
              <a:defRPr/>
            </a:pPr>
            <a:r>
              <a:rPr lang="en-US" sz="2400" dirty="0"/>
              <a:t>The earnings of the company would be spread over more shares (diluted) if the </a:t>
            </a:r>
            <a:r>
              <a:rPr lang="en-US" sz="2400" b="1" dirty="0">
                <a:effectLst>
                  <a:outerShdw blurRad="38100" dist="38100" dir="2700000" algn="tl">
                    <a:srgbClr val="000000">
                      <a:alpha val="43137"/>
                    </a:srgbClr>
                  </a:outerShdw>
                </a:effectLst>
              </a:rPr>
              <a:t>dilutive securities </a:t>
            </a:r>
            <a:r>
              <a:rPr lang="en-US" sz="2400" dirty="0"/>
              <a:t>were converted.</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48</a:t>
            </a:fld>
            <a:endParaRPr lang="en-US" dirty="0"/>
          </a:p>
        </p:txBody>
      </p:sp>
    </p:spTree>
    <p:extLst>
      <p:ext uri="{BB962C8B-B14F-4D97-AF65-F5344CB8AC3E}">
        <p14:creationId xmlns:p14="http://schemas.microsoft.com/office/powerpoint/2010/main" val="633712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1873250" y="1828800"/>
            <a:ext cx="5943600" cy="931863"/>
          </a:xfrm>
        </p:spPr>
        <p:txBody>
          <a:bodyPr/>
          <a:lstStyle/>
          <a:p>
            <a:pPr marL="0" indent="0">
              <a:buFontTx/>
              <a:buNone/>
            </a:pPr>
            <a:r>
              <a:rPr lang="en-US" sz="2400" dirty="0"/>
              <a:t>If we have three shares outstanding, how big is every share?</a:t>
            </a:r>
          </a:p>
        </p:txBody>
      </p:sp>
      <p:grpSp>
        <p:nvGrpSpPr>
          <p:cNvPr id="2" name="Group 3"/>
          <p:cNvGrpSpPr>
            <a:grpSpLocks/>
          </p:cNvGrpSpPr>
          <p:nvPr/>
        </p:nvGrpSpPr>
        <p:grpSpPr bwMode="auto">
          <a:xfrm>
            <a:off x="3352800" y="2895600"/>
            <a:ext cx="2741613" cy="2741613"/>
            <a:chOff x="2065" y="1968"/>
            <a:chExt cx="1727" cy="1727"/>
          </a:xfrm>
        </p:grpSpPr>
        <p:sp>
          <p:nvSpPr>
            <p:cNvPr id="51209" name="Arc 4"/>
            <p:cNvSpPr>
              <a:spLocks/>
            </p:cNvSpPr>
            <p:nvPr/>
          </p:nvSpPr>
          <p:spPr bwMode="auto">
            <a:xfrm>
              <a:off x="2928" y="1968"/>
              <a:ext cx="864" cy="1298"/>
            </a:xfrm>
            <a:custGeom>
              <a:avLst/>
              <a:gdLst>
                <a:gd name="T0" fmla="*/ 0 w 21634"/>
                <a:gd name="T1" fmla="*/ 0 h 32477"/>
                <a:gd name="T2" fmla="*/ 0 w 21634"/>
                <a:gd name="T3" fmla="*/ 0 h 32477"/>
                <a:gd name="T4" fmla="*/ 0 w 21634"/>
                <a:gd name="T5" fmla="*/ 0 h 32477"/>
                <a:gd name="T6" fmla="*/ 0 60000 65536"/>
                <a:gd name="T7" fmla="*/ 0 60000 65536"/>
                <a:gd name="T8" fmla="*/ 0 60000 65536"/>
                <a:gd name="T9" fmla="*/ 0 w 21634"/>
                <a:gd name="T10" fmla="*/ 0 h 32477"/>
                <a:gd name="T11" fmla="*/ 21634 w 21634"/>
                <a:gd name="T12" fmla="*/ 32477 h 32477"/>
              </a:gdLst>
              <a:ahLst/>
              <a:cxnLst>
                <a:cxn ang="T6">
                  <a:pos x="T0" y="T1"/>
                </a:cxn>
                <a:cxn ang="T7">
                  <a:pos x="T2" y="T3"/>
                </a:cxn>
                <a:cxn ang="T8">
                  <a:pos x="T4" y="T5"/>
                </a:cxn>
              </a:cxnLst>
              <a:rect l="T9" t="T10" r="T11" b="T12"/>
              <a:pathLst>
                <a:path w="21634" h="32477" fill="none" extrusionOk="0">
                  <a:moveTo>
                    <a:pt x="0" y="0"/>
                  </a:moveTo>
                  <a:cubicBezTo>
                    <a:pt x="11" y="0"/>
                    <a:pt x="22" y="-1"/>
                    <a:pt x="34" y="0"/>
                  </a:cubicBezTo>
                  <a:cubicBezTo>
                    <a:pt x="11963" y="0"/>
                    <a:pt x="21634" y="9670"/>
                    <a:pt x="21634" y="21600"/>
                  </a:cubicBezTo>
                  <a:cubicBezTo>
                    <a:pt x="21634" y="25421"/>
                    <a:pt x="20619" y="29175"/>
                    <a:pt x="18695" y="32477"/>
                  </a:cubicBezTo>
                </a:path>
                <a:path w="21634" h="32477" stroke="0" extrusionOk="0">
                  <a:moveTo>
                    <a:pt x="0" y="0"/>
                  </a:moveTo>
                  <a:cubicBezTo>
                    <a:pt x="11" y="0"/>
                    <a:pt x="22" y="-1"/>
                    <a:pt x="34" y="0"/>
                  </a:cubicBezTo>
                  <a:cubicBezTo>
                    <a:pt x="11963" y="0"/>
                    <a:pt x="21634" y="9670"/>
                    <a:pt x="21634" y="21600"/>
                  </a:cubicBezTo>
                  <a:cubicBezTo>
                    <a:pt x="21634" y="25421"/>
                    <a:pt x="20619" y="29175"/>
                    <a:pt x="18695" y="32477"/>
                  </a:cubicBezTo>
                  <a:lnTo>
                    <a:pt x="34" y="21600"/>
                  </a:lnTo>
                  <a:close/>
                </a:path>
              </a:pathLst>
            </a:custGeom>
            <a:solidFill>
              <a:srgbClr val="9999FF"/>
            </a:solidFill>
            <a:ln w="9525">
              <a:solidFill>
                <a:srgbClr val="000000"/>
              </a:solidFill>
              <a:round/>
              <a:headEnd/>
              <a:tailEnd/>
            </a:ln>
          </p:spPr>
          <p:txBody>
            <a:bodyPr/>
            <a:lstStyle/>
            <a:p>
              <a:endParaRPr lang="en-US" dirty="0"/>
            </a:p>
          </p:txBody>
        </p:sp>
        <p:sp>
          <p:nvSpPr>
            <p:cNvPr id="51210" name="Arc 5"/>
            <p:cNvSpPr>
              <a:spLocks/>
            </p:cNvSpPr>
            <p:nvPr/>
          </p:nvSpPr>
          <p:spPr bwMode="auto">
            <a:xfrm>
              <a:off x="2183" y="2832"/>
              <a:ext cx="1493" cy="863"/>
            </a:xfrm>
            <a:custGeom>
              <a:avLst/>
              <a:gdLst>
                <a:gd name="T0" fmla="*/ 0 w 37331"/>
                <a:gd name="T1" fmla="*/ 0 h 21600"/>
                <a:gd name="T2" fmla="*/ 0 w 37331"/>
                <a:gd name="T3" fmla="*/ 0 h 21600"/>
                <a:gd name="T4" fmla="*/ 0 w 37331"/>
                <a:gd name="T5" fmla="*/ 0 h 21600"/>
                <a:gd name="T6" fmla="*/ 0 60000 65536"/>
                <a:gd name="T7" fmla="*/ 0 60000 65536"/>
                <a:gd name="T8" fmla="*/ 0 60000 65536"/>
                <a:gd name="T9" fmla="*/ 0 w 37331"/>
                <a:gd name="T10" fmla="*/ 0 h 21600"/>
                <a:gd name="T11" fmla="*/ 37331 w 37331"/>
                <a:gd name="T12" fmla="*/ 21600 h 21600"/>
              </a:gdLst>
              <a:ahLst/>
              <a:cxnLst>
                <a:cxn ang="T6">
                  <a:pos x="T0" y="T1"/>
                </a:cxn>
                <a:cxn ang="T7">
                  <a:pos x="T2" y="T3"/>
                </a:cxn>
                <a:cxn ang="T8">
                  <a:pos x="T4" y="T5"/>
                </a:cxn>
              </a:cxnLst>
              <a:rect l="T9" t="T10" r="T11" b="T12"/>
              <a:pathLst>
                <a:path w="37331" h="21600" fill="none" extrusionOk="0">
                  <a:moveTo>
                    <a:pt x="37331" y="10877"/>
                  </a:moveTo>
                  <a:cubicBezTo>
                    <a:pt x="33461" y="17516"/>
                    <a:pt x="26355" y="21599"/>
                    <a:pt x="18670" y="21600"/>
                  </a:cubicBezTo>
                  <a:cubicBezTo>
                    <a:pt x="10978" y="21600"/>
                    <a:pt x="3867" y="17510"/>
                    <a:pt x="-1" y="10862"/>
                  </a:cubicBezTo>
                </a:path>
                <a:path w="37331" h="21600" stroke="0" extrusionOk="0">
                  <a:moveTo>
                    <a:pt x="37331" y="10877"/>
                  </a:moveTo>
                  <a:cubicBezTo>
                    <a:pt x="33461" y="17516"/>
                    <a:pt x="26355" y="21599"/>
                    <a:pt x="18670" y="21600"/>
                  </a:cubicBezTo>
                  <a:cubicBezTo>
                    <a:pt x="10978" y="21600"/>
                    <a:pt x="3867" y="17510"/>
                    <a:pt x="-1" y="10862"/>
                  </a:cubicBezTo>
                  <a:lnTo>
                    <a:pt x="18670" y="0"/>
                  </a:lnTo>
                  <a:close/>
                </a:path>
              </a:pathLst>
            </a:custGeom>
            <a:solidFill>
              <a:srgbClr val="993366"/>
            </a:solidFill>
            <a:ln w="9525">
              <a:solidFill>
                <a:srgbClr val="000000"/>
              </a:solidFill>
              <a:round/>
              <a:headEnd/>
              <a:tailEnd/>
            </a:ln>
          </p:spPr>
          <p:txBody>
            <a:bodyPr/>
            <a:lstStyle/>
            <a:p>
              <a:endParaRPr lang="en-US" dirty="0"/>
            </a:p>
          </p:txBody>
        </p:sp>
        <p:sp>
          <p:nvSpPr>
            <p:cNvPr id="51211" name="Arc 6"/>
            <p:cNvSpPr>
              <a:spLocks/>
            </p:cNvSpPr>
            <p:nvPr/>
          </p:nvSpPr>
          <p:spPr bwMode="auto">
            <a:xfrm>
              <a:off x="2065" y="1968"/>
              <a:ext cx="864" cy="1298"/>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2929" y="32462"/>
                  </a:moveTo>
                  <a:cubicBezTo>
                    <a:pt x="1010" y="29163"/>
                    <a:pt x="0" y="25415"/>
                    <a:pt x="0" y="21600"/>
                  </a:cubicBezTo>
                  <a:cubicBezTo>
                    <a:pt x="-1" y="9683"/>
                    <a:pt x="9649" y="18"/>
                    <a:pt x="21566" y="0"/>
                  </a:cubicBezTo>
                </a:path>
                <a:path w="21600" h="32462" stroke="0" extrusionOk="0">
                  <a:moveTo>
                    <a:pt x="2929" y="32462"/>
                  </a:moveTo>
                  <a:cubicBezTo>
                    <a:pt x="1010" y="29163"/>
                    <a:pt x="0" y="25415"/>
                    <a:pt x="0" y="21600"/>
                  </a:cubicBezTo>
                  <a:cubicBezTo>
                    <a:pt x="-1" y="9683"/>
                    <a:pt x="9649" y="18"/>
                    <a:pt x="21566" y="0"/>
                  </a:cubicBezTo>
                  <a:lnTo>
                    <a:pt x="21600" y="21600"/>
                  </a:lnTo>
                  <a:close/>
                </a:path>
              </a:pathLst>
            </a:custGeom>
            <a:solidFill>
              <a:srgbClr val="00918E"/>
            </a:solidFill>
            <a:ln w="9525">
              <a:solidFill>
                <a:srgbClr val="000000"/>
              </a:solidFill>
              <a:round/>
              <a:headEnd/>
              <a:tailEnd/>
            </a:ln>
          </p:spPr>
          <p:txBody>
            <a:bodyPr/>
            <a:lstStyle/>
            <a:p>
              <a:endParaRPr lang="en-US" dirty="0"/>
            </a:p>
          </p:txBody>
        </p:sp>
      </p:grpSp>
      <p:grpSp>
        <p:nvGrpSpPr>
          <p:cNvPr id="3" name="Group 7"/>
          <p:cNvGrpSpPr>
            <a:grpSpLocks/>
          </p:cNvGrpSpPr>
          <p:nvPr/>
        </p:nvGrpSpPr>
        <p:grpSpPr bwMode="auto">
          <a:xfrm>
            <a:off x="3352800" y="2971800"/>
            <a:ext cx="2743200" cy="2743200"/>
            <a:chOff x="336" y="1680"/>
            <a:chExt cx="1728" cy="1728"/>
          </a:xfrm>
        </p:grpSpPr>
        <p:sp>
          <p:nvSpPr>
            <p:cNvPr id="51206" name="Arc 8"/>
            <p:cNvSpPr>
              <a:spLocks/>
            </p:cNvSpPr>
            <p:nvPr/>
          </p:nvSpPr>
          <p:spPr bwMode="auto">
            <a:xfrm>
              <a:off x="1276" y="1680"/>
              <a:ext cx="788" cy="1194"/>
            </a:xfrm>
            <a:custGeom>
              <a:avLst/>
              <a:gdLst>
                <a:gd name="T0" fmla="*/ 0 w 21751"/>
                <a:gd name="T1" fmla="*/ 0 h 32484"/>
                <a:gd name="T2" fmla="*/ 0 w 21751"/>
                <a:gd name="T3" fmla="*/ 0 h 32484"/>
                <a:gd name="T4" fmla="*/ 0 w 21751"/>
                <a:gd name="T5" fmla="*/ 0 h 32484"/>
                <a:gd name="T6" fmla="*/ 0 60000 65536"/>
                <a:gd name="T7" fmla="*/ 0 60000 65536"/>
                <a:gd name="T8" fmla="*/ 0 60000 65536"/>
                <a:gd name="T9" fmla="*/ 0 w 21751"/>
                <a:gd name="T10" fmla="*/ 0 h 32484"/>
                <a:gd name="T11" fmla="*/ 21751 w 21751"/>
                <a:gd name="T12" fmla="*/ 32484 h 32484"/>
              </a:gdLst>
              <a:ahLst/>
              <a:cxnLst>
                <a:cxn ang="T6">
                  <a:pos x="T0" y="T1"/>
                </a:cxn>
                <a:cxn ang="T7">
                  <a:pos x="T2" y="T3"/>
                </a:cxn>
                <a:cxn ang="T8">
                  <a:pos x="T4" y="T5"/>
                </a:cxn>
              </a:cxnLst>
              <a:rect l="T9" t="T10" r="T11" b="T12"/>
              <a:pathLst>
                <a:path w="21751" h="32484" fill="none" extrusionOk="0">
                  <a:moveTo>
                    <a:pt x="-1" y="0"/>
                  </a:moveTo>
                  <a:cubicBezTo>
                    <a:pt x="50" y="0"/>
                    <a:pt x="100" y="-1"/>
                    <a:pt x="151" y="0"/>
                  </a:cubicBezTo>
                  <a:cubicBezTo>
                    <a:pt x="12080" y="0"/>
                    <a:pt x="21751" y="9670"/>
                    <a:pt x="21751" y="21600"/>
                  </a:cubicBezTo>
                  <a:cubicBezTo>
                    <a:pt x="21751" y="25424"/>
                    <a:pt x="20735" y="29180"/>
                    <a:pt x="18808" y="32483"/>
                  </a:cubicBezTo>
                </a:path>
                <a:path w="21751" h="32484" stroke="0" extrusionOk="0">
                  <a:moveTo>
                    <a:pt x="-1" y="0"/>
                  </a:moveTo>
                  <a:cubicBezTo>
                    <a:pt x="50" y="0"/>
                    <a:pt x="100" y="-1"/>
                    <a:pt x="151" y="0"/>
                  </a:cubicBezTo>
                  <a:cubicBezTo>
                    <a:pt x="12080" y="0"/>
                    <a:pt x="21751" y="9670"/>
                    <a:pt x="21751" y="21600"/>
                  </a:cubicBezTo>
                  <a:cubicBezTo>
                    <a:pt x="21751" y="25424"/>
                    <a:pt x="20735" y="29180"/>
                    <a:pt x="18808" y="32483"/>
                  </a:cubicBezTo>
                  <a:lnTo>
                    <a:pt x="151" y="21600"/>
                  </a:lnTo>
                  <a:close/>
                </a:path>
              </a:pathLst>
            </a:custGeom>
            <a:solidFill>
              <a:srgbClr val="9999FF"/>
            </a:solidFill>
            <a:ln w="9525">
              <a:solidFill>
                <a:srgbClr val="000000"/>
              </a:solidFill>
              <a:round/>
              <a:headEnd/>
              <a:tailEnd/>
            </a:ln>
          </p:spPr>
          <p:txBody>
            <a:bodyPr/>
            <a:lstStyle/>
            <a:p>
              <a:endParaRPr lang="en-US" dirty="0"/>
            </a:p>
          </p:txBody>
        </p:sp>
        <p:sp>
          <p:nvSpPr>
            <p:cNvPr id="51207" name="Arc 9"/>
            <p:cNvSpPr>
              <a:spLocks/>
            </p:cNvSpPr>
            <p:nvPr/>
          </p:nvSpPr>
          <p:spPr bwMode="auto">
            <a:xfrm>
              <a:off x="523" y="2615"/>
              <a:ext cx="1353" cy="793"/>
            </a:xfrm>
            <a:custGeom>
              <a:avLst/>
              <a:gdLst>
                <a:gd name="T0" fmla="*/ 0 w 37382"/>
                <a:gd name="T1" fmla="*/ 0 h 21600"/>
                <a:gd name="T2" fmla="*/ 0 w 37382"/>
                <a:gd name="T3" fmla="*/ 0 h 21600"/>
                <a:gd name="T4" fmla="*/ 0 w 37382"/>
                <a:gd name="T5" fmla="*/ 0 h 21600"/>
                <a:gd name="T6" fmla="*/ 0 60000 65536"/>
                <a:gd name="T7" fmla="*/ 0 60000 65536"/>
                <a:gd name="T8" fmla="*/ 0 60000 65536"/>
                <a:gd name="T9" fmla="*/ 0 w 37382"/>
                <a:gd name="T10" fmla="*/ 0 h 21600"/>
                <a:gd name="T11" fmla="*/ 37382 w 37382"/>
                <a:gd name="T12" fmla="*/ 21600 h 21600"/>
              </a:gdLst>
              <a:ahLst/>
              <a:cxnLst>
                <a:cxn ang="T6">
                  <a:pos x="T0" y="T1"/>
                </a:cxn>
                <a:cxn ang="T7">
                  <a:pos x="T2" y="T3"/>
                </a:cxn>
                <a:cxn ang="T8">
                  <a:pos x="T4" y="T5"/>
                </a:cxn>
              </a:cxnLst>
              <a:rect l="T9" t="T10" r="T11" b="T12"/>
              <a:pathLst>
                <a:path w="37382" h="21600" fill="none" extrusionOk="0">
                  <a:moveTo>
                    <a:pt x="37381" y="10883"/>
                  </a:moveTo>
                  <a:cubicBezTo>
                    <a:pt x="33510" y="17519"/>
                    <a:pt x="26406" y="21599"/>
                    <a:pt x="18724" y="21600"/>
                  </a:cubicBezTo>
                  <a:cubicBezTo>
                    <a:pt x="10993" y="21600"/>
                    <a:pt x="3853" y="17469"/>
                    <a:pt x="-1" y="10768"/>
                  </a:cubicBezTo>
                </a:path>
                <a:path w="37382" h="21600" stroke="0" extrusionOk="0">
                  <a:moveTo>
                    <a:pt x="37381" y="10883"/>
                  </a:moveTo>
                  <a:cubicBezTo>
                    <a:pt x="33510" y="17519"/>
                    <a:pt x="26406" y="21599"/>
                    <a:pt x="18724" y="21600"/>
                  </a:cubicBezTo>
                  <a:cubicBezTo>
                    <a:pt x="10993" y="21600"/>
                    <a:pt x="3853" y="17469"/>
                    <a:pt x="-1" y="10768"/>
                  </a:cubicBezTo>
                  <a:lnTo>
                    <a:pt x="18724" y="0"/>
                  </a:lnTo>
                  <a:close/>
                </a:path>
              </a:pathLst>
            </a:custGeom>
            <a:solidFill>
              <a:srgbClr val="993366"/>
            </a:solidFill>
            <a:ln w="9525">
              <a:solidFill>
                <a:srgbClr val="000000"/>
              </a:solidFill>
              <a:round/>
              <a:headEnd/>
              <a:tailEnd/>
            </a:ln>
          </p:spPr>
          <p:txBody>
            <a:bodyPr/>
            <a:lstStyle/>
            <a:p>
              <a:endParaRPr lang="en-US" dirty="0"/>
            </a:p>
          </p:txBody>
        </p:sp>
        <p:sp>
          <p:nvSpPr>
            <p:cNvPr id="51208" name="Arc 10"/>
            <p:cNvSpPr>
              <a:spLocks/>
            </p:cNvSpPr>
            <p:nvPr/>
          </p:nvSpPr>
          <p:spPr bwMode="auto">
            <a:xfrm>
              <a:off x="336" y="1680"/>
              <a:ext cx="782" cy="1189"/>
            </a:xfrm>
            <a:custGeom>
              <a:avLst/>
              <a:gdLst>
                <a:gd name="T0" fmla="*/ 0 w 21600"/>
                <a:gd name="T1" fmla="*/ 0 h 32367"/>
                <a:gd name="T2" fmla="*/ 0 w 21600"/>
                <a:gd name="T3" fmla="*/ 0 h 32367"/>
                <a:gd name="T4" fmla="*/ 0 w 21600"/>
                <a:gd name="T5" fmla="*/ 0 h 32367"/>
                <a:gd name="T6" fmla="*/ 0 60000 65536"/>
                <a:gd name="T7" fmla="*/ 0 60000 65536"/>
                <a:gd name="T8" fmla="*/ 0 60000 65536"/>
                <a:gd name="T9" fmla="*/ 0 w 21600"/>
                <a:gd name="T10" fmla="*/ 0 h 32367"/>
                <a:gd name="T11" fmla="*/ 21600 w 21600"/>
                <a:gd name="T12" fmla="*/ 32367 h 32367"/>
              </a:gdLst>
              <a:ahLst/>
              <a:cxnLst>
                <a:cxn ang="T6">
                  <a:pos x="T0" y="T1"/>
                </a:cxn>
                <a:cxn ang="T7">
                  <a:pos x="T2" y="T3"/>
                </a:cxn>
                <a:cxn ang="T8">
                  <a:pos x="T4" y="T5"/>
                </a:cxn>
              </a:cxnLst>
              <a:rect l="T9" t="T10" r="T11" b="T12"/>
              <a:pathLst>
                <a:path w="21600" h="32367" fill="none" extrusionOk="0">
                  <a:moveTo>
                    <a:pt x="2875" y="32367"/>
                  </a:moveTo>
                  <a:cubicBezTo>
                    <a:pt x="991" y="29091"/>
                    <a:pt x="0" y="25378"/>
                    <a:pt x="0" y="21599"/>
                  </a:cubicBezTo>
                  <a:cubicBezTo>
                    <a:pt x="-1" y="9728"/>
                    <a:pt x="9578" y="82"/>
                    <a:pt x="21448" y="-1"/>
                  </a:cubicBezTo>
                </a:path>
                <a:path w="21600" h="32367" stroke="0" extrusionOk="0">
                  <a:moveTo>
                    <a:pt x="2875" y="32367"/>
                  </a:moveTo>
                  <a:cubicBezTo>
                    <a:pt x="991" y="29091"/>
                    <a:pt x="0" y="25378"/>
                    <a:pt x="0" y="21599"/>
                  </a:cubicBezTo>
                  <a:cubicBezTo>
                    <a:pt x="-1" y="9728"/>
                    <a:pt x="9578" y="82"/>
                    <a:pt x="21448" y="-1"/>
                  </a:cubicBezTo>
                  <a:lnTo>
                    <a:pt x="21600" y="21599"/>
                  </a:lnTo>
                  <a:close/>
                </a:path>
              </a:pathLst>
            </a:custGeom>
            <a:solidFill>
              <a:srgbClr val="00918E"/>
            </a:solidFill>
            <a:ln w="9525">
              <a:solidFill>
                <a:srgbClr val="000000"/>
              </a:solidFill>
              <a:round/>
              <a:headEnd/>
              <a:tailEnd/>
            </a:ln>
          </p:spPr>
          <p:txBody>
            <a:bodyPr/>
            <a:lstStyle/>
            <a:p>
              <a:endParaRPr lang="en-US" dirty="0"/>
            </a:p>
          </p:txBody>
        </p:sp>
      </p:grpSp>
      <p:sp>
        <p:nvSpPr>
          <p:cNvPr id="142341" name="Rectangle 12"/>
          <p:cNvSpPr>
            <a:spLocks noGrp="1" noChangeArrowheads="1"/>
          </p:cNvSpPr>
          <p:nvPr>
            <p:ph type="title"/>
          </p:nvPr>
        </p:nvSpPr>
        <p:spPr>
          <a:xfrm>
            <a:off x="533400" y="666750"/>
            <a:ext cx="7772400" cy="769938"/>
          </a:xfrm>
        </p:spPr>
        <p:txBody>
          <a:bodyPr/>
          <a:lstStyle/>
          <a:p>
            <a:pPr>
              <a:defRPr/>
            </a:pPr>
            <a:r>
              <a:rPr lang="en-US" b="1" dirty="0"/>
              <a:t>Why Do We Care?</a:t>
            </a:r>
          </a:p>
        </p:txBody>
      </p:sp>
      <p:sp>
        <p:nvSpPr>
          <p:cNvPr id="13"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49</a:t>
            </a:fld>
            <a:endParaRPr lang="en-US" dirty="0"/>
          </a:p>
        </p:txBody>
      </p:sp>
    </p:spTree>
    <p:extLst>
      <p:ext uri="{BB962C8B-B14F-4D97-AF65-F5344CB8AC3E}">
        <p14:creationId xmlns:p14="http://schemas.microsoft.com/office/powerpoint/2010/main" val="4254926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par>
                          <p:cTn id="8" fill="hold" nodeType="afterGroup">
                            <p:stCondLst>
                              <p:cond delay="1500"/>
                            </p:stCondLst>
                            <p:childTnLst>
                              <p:par>
                                <p:cTn id="9" presetID="23" presetClass="entr" presetSubtype="16"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p:txBody>
          <a:bodyPr/>
          <a:lstStyle/>
          <a:p>
            <a:pPr eaLnBrk="1" hangingPunct="1"/>
            <a:r>
              <a:rPr lang="en-US" altLang="en-US" b="1" dirty="0"/>
              <a:t>Preferred Procedure</a:t>
            </a:r>
          </a:p>
        </p:txBody>
      </p:sp>
      <p:sp>
        <p:nvSpPr>
          <p:cNvPr id="7172" name="Rectangle 3"/>
          <p:cNvSpPr>
            <a:spLocks noGrp="1" noChangeArrowheads="1"/>
          </p:cNvSpPr>
          <p:nvPr>
            <p:ph type="body" idx="4294967295"/>
          </p:nvPr>
        </p:nvSpPr>
        <p:spPr>
          <a:xfrm>
            <a:off x="457200" y="1600200"/>
            <a:ext cx="8534400" cy="4525963"/>
          </a:xfrm>
        </p:spPr>
        <p:txBody>
          <a:bodyPr/>
          <a:lstStyle/>
          <a:p>
            <a:pPr marL="0" indent="0" algn="ctr" eaLnBrk="1" hangingPunct="1">
              <a:lnSpc>
                <a:spcPct val="80000"/>
              </a:lnSpc>
              <a:buNone/>
            </a:pPr>
            <a:r>
              <a:rPr lang="en-US" altLang="en-US" b="0" dirty="0"/>
              <a:t>Preferred Procedure is also known as:</a:t>
            </a:r>
          </a:p>
          <a:p>
            <a:pPr marL="0" indent="0" algn="ctr" eaLnBrk="1" hangingPunct="1">
              <a:lnSpc>
                <a:spcPct val="80000"/>
              </a:lnSpc>
              <a:buNone/>
            </a:pPr>
            <a:r>
              <a:rPr lang="en-US" altLang="en-US" b="0" dirty="0">
                <a:solidFill>
                  <a:srgbClr val="7030A0"/>
                </a:solidFill>
              </a:rPr>
              <a:t>“The Business Model”</a:t>
            </a:r>
          </a:p>
          <a:p>
            <a:pPr marL="0" indent="0" algn="ctr" eaLnBrk="1" hangingPunct="1">
              <a:lnSpc>
                <a:spcPct val="80000"/>
              </a:lnSpc>
              <a:buNone/>
            </a:pPr>
            <a:endParaRPr lang="en-US" altLang="en-US" dirty="0">
              <a:solidFill>
                <a:schemeClr val="accent2"/>
              </a:solidFill>
            </a:endParaRPr>
          </a:p>
          <a:p>
            <a:pPr marL="0" indent="0" algn="ctr" eaLnBrk="1" hangingPunct="1">
              <a:lnSpc>
                <a:spcPct val="80000"/>
              </a:lnSpc>
              <a:buNone/>
            </a:pPr>
            <a:endParaRPr lang="en-US" altLang="en-US" b="0" dirty="0">
              <a:solidFill>
                <a:schemeClr val="accent2"/>
              </a:solidFill>
            </a:endParaRPr>
          </a:p>
          <a:p>
            <a:pPr marL="0" indent="0" algn="ctr" eaLnBrk="1" hangingPunct="1">
              <a:lnSpc>
                <a:spcPct val="80000"/>
              </a:lnSpc>
              <a:buNone/>
            </a:pPr>
            <a:endParaRPr lang="en-US" altLang="en-US" dirty="0">
              <a:solidFill>
                <a:schemeClr val="accent2"/>
              </a:solidFill>
            </a:endParaRPr>
          </a:p>
          <a:p>
            <a:pPr marL="0" indent="0" algn="ctr" eaLnBrk="1" hangingPunct="1">
              <a:lnSpc>
                <a:spcPct val="80000"/>
              </a:lnSpc>
              <a:buNone/>
            </a:pPr>
            <a:endParaRPr lang="en-US" altLang="en-US" b="0" dirty="0">
              <a:solidFill>
                <a:schemeClr val="accent2"/>
              </a:solidFill>
            </a:endParaRPr>
          </a:p>
          <a:p>
            <a:pPr marL="0" indent="0" algn="ctr" eaLnBrk="1" hangingPunct="1">
              <a:lnSpc>
                <a:spcPct val="80000"/>
              </a:lnSpc>
              <a:buNone/>
            </a:pPr>
            <a:endParaRPr lang="en-US" altLang="en-US" sz="1200" b="0" dirty="0">
              <a:solidFill>
                <a:srgbClr val="FFCC00"/>
              </a:solidFill>
            </a:endParaRPr>
          </a:p>
          <a:p>
            <a:pPr marL="0" indent="0" algn="ctr" eaLnBrk="1" hangingPunct="1">
              <a:lnSpc>
                <a:spcPct val="80000"/>
              </a:lnSpc>
              <a:buNone/>
            </a:pPr>
            <a:r>
              <a:rPr lang="en-US" altLang="en-US" b="0" dirty="0"/>
              <a:t>It is based on a </a:t>
            </a:r>
          </a:p>
          <a:p>
            <a:pPr marL="0" indent="0" algn="ctr" eaLnBrk="1" hangingPunct="1">
              <a:lnSpc>
                <a:spcPct val="80000"/>
              </a:lnSpc>
              <a:buNone/>
            </a:pPr>
            <a:r>
              <a:rPr lang="en-US" altLang="en-US" b="0" dirty="0">
                <a:solidFill>
                  <a:srgbClr val="7030A0"/>
                </a:solidFill>
              </a:rPr>
              <a:t>“</a:t>
            </a:r>
            <a:r>
              <a:rPr lang="en-US" altLang="en-US" b="0" i="1" cap="small" dirty="0">
                <a:solidFill>
                  <a:srgbClr val="7030A0"/>
                </a:solidFill>
                <a:effectLst>
                  <a:outerShdw blurRad="38100" dist="38100" dir="2700000" algn="tl">
                    <a:srgbClr val="000000">
                      <a:alpha val="43137"/>
                    </a:srgbClr>
                  </a:outerShdw>
                </a:effectLst>
              </a:rPr>
              <a:t>simplified</a:t>
            </a:r>
            <a:r>
              <a:rPr lang="en-US" altLang="en-US" b="0" i="1" dirty="0">
                <a:solidFill>
                  <a:srgbClr val="7030A0"/>
                </a:solidFill>
              </a:rPr>
              <a:t>”</a:t>
            </a:r>
            <a:r>
              <a:rPr lang="en-US" altLang="en-US" b="0" dirty="0">
                <a:solidFill>
                  <a:srgbClr val="7030A0"/>
                </a:solidFill>
              </a:rPr>
              <a:t> Income Statement</a:t>
            </a:r>
            <a:r>
              <a:rPr lang="en-US" altLang="en-US" b="0" dirty="0"/>
              <a:t>.</a:t>
            </a:r>
            <a:endParaRPr lang="en-US" altLang="en-US" b="0" dirty="0">
              <a:solidFill>
                <a:schemeClr val="accent2"/>
              </a:solidFill>
            </a:endParaRPr>
          </a:p>
        </p:txBody>
      </p:sp>
      <p:sp>
        <p:nvSpPr>
          <p:cNvPr id="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a:t>
            </a:fld>
            <a:endParaRPr lang="en-US" dirty="0"/>
          </a:p>
        </p:txBody>
      </p:sp>
      <p:pic>
        <p:nvPicPr>
          <p:cNvPr id="3" name="Picture 2" descr="A picture containing wheel, transport&#10;&#10;Description automatically generated">
            <a:extLst>
              <a:ext uri="{FF2B5EF4-FFF2-40B4-BE49-F238E27FC236}">
                <a16:creationId xmlns:a16="http://schemas.microsoft.com/office/drawing/2014/main" id="{938D4298-5F2F-437B-A134-7BE10F3ED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762" y="2438401"/>
            <a:ext cx="3372488" cy="2819400"/>
          </a:xfrm>
          <a:prstGeom prst="rect">
            <a:avLst/>
          </a:prstGeom>
        </p:spPr>
      </p:pic>
    </p:spTree>
    <p:extLst>
      <p:ext uri="{BB962C8B-B14F-4D97-AF65-F5344CB8AC3E}">
        <p14:creationId xmlns:p14="http://schemas.microsoft.com/office/powerpoint/2010/main" val="453491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1739743" y="1828800"/>
            <a:ext cx="6400800" cy="1173163"/>
          </a:xfrm>
        </p:spPr>
        <p:txBody>
          <a:bodyPr/>
          <a:lstStyle/>
          <a:p>
            <a:pPr marL="0" indent="0">
              <a:buFontTx/>
              <a:buNone/>
              <a:defRPr/>
            </a:pPr>
            <a:r>
              <a:rPr lang="en-US" sz="2400" dirty="0"/>
              <a:t>If we potentially have five </a:t>
            </a:r>
            <a:r>
              <a:rPr lang="en-US" sz="2400" b="1" i="1" u="sng" dirty="0">
                <a:effectLst>
                  <a:outerShdw blurRad="38100" dist="38100" dir="2700000" algn="tl">
                    <a:srgbClr val="C0C0C0"/>
                  </a:outerShdw>
                </a:effectLst>
              </a:rPr>
              <a:t>more</a:t>
            </a:r>
            <a:r>
              <a:rPr lang="en-US" sz="2400" dirty="0">
                <a:effectLst>
                  <a:outerShdw blurRad="38100" dist="38100" dir="2700000" algn="tl">
                    <a:srgbClr val="C0C0C0"/>
                  </a:outerShdw>
                </a:effectLst>
              </a:rPr>
              <a:t> </a:t>
            </a:r>
            <a:r>
              <a:rPr lang="en-US" sz="2400" dirty="0"/>
              <a:t>shares outstanding, how big is every share?</a:t>
            </a:r>
          </a:p>
        </p:txBody>
      </p:sp>
      <p:grpSp>
        <p:nvGrpSpPr>
          <p:cNvPr id="2" name="Group 3"/>
          <p:cNvGrpSpPr>
            <a:grpSpLocks/>
          </p:cNvGrpSpPr>
          <p:nvPr/>
        </p:nvGrpSpPr>
        <p:grpSpPr bwMode="auto">
          <a:xfrm>
            <a:off x="3657600" y="3124200"/>
            <a:ext cx="2667000" cy="2819400"/>
            <a:chOff x="2112" y="1872"/>
            <a:chExt cx="2015" cy="2015"/>
          </a:xfrm>
        </p:grpSpPr>
        <p:sp>
          <p:nvSpPr>
            <p:cNvPr id="52238" name="Arc 4"/>
            <p:cNvSpPr>
              <a:spLocks/>
            </p:cNvSpPr>
            <p:nvPr/>
          </p:nvSpPr>
          <p:spPr bwMode="auto">
            <a:xfrm>
              <a:off x="3152" y="1872"/>
              <a:ext cx="645" cy="911"/>
            </a:xfrm>
            <a:custGeom>
              <a:avLst/>
              <a:gdLst>
                <a:gd name="T0" fmla="*/ 0 w 15303"/>
                <a:gd name="T1" fmla="*/ 0 h 21600"/>
                <a:gd name="T2" fmla="*/ 0 w 15303"/>
                <a:gd name="T3" fmla="*/ 0 h 21600"/>
                <a:gd name="T4" fmla="*/ 0 w 15303"/>
                <a:gd name="T5" fmla="*/ 0 h 21600"/>
                <a:gd name="T6" fmla="*/ 0 60000 65536"/>
                <a:gd name="T7" fmla="*/ 0 60000 65536"/>
                <a:gd name="T8" fmla="*/ 0 60000 65536"/>
                <a:gd name="T9" fmla="*/ 0 w 15303"/>
                <a:gd name="T10" fmla="*/ 0 h 21600"/>
                <a:gd name="T11" fmla="*/ 15303 w 15303"/>
                <a:gd name="T12" fmla="*/ 21600 h 21600"/>
              </a:gdLst>
              <a:ahLst/>
              <a:cxnLst>
                <a:cxn ang="T6">
                  <a:pos x="T0" y="T1"/>
                </a:cxn>
                <a:cxn ang="T7">
                  <a:pos x="T2" y="T3"/>
                </a:cxn>
                <a:cxn ang="T8">
                  <a:pos x="T4" y="T5"/>
                </a:cxn>
              </a:cxnLst>
              <a:rect l="T9" t="T10" r="T11" b="T12"/>
              <a:pathLst>
                <a:path w="15303" h="21600" fill="none" extrusionOk="0">
                  <a:moveTo>
                    <a:pt x="-1" y="0"/>
                  </a:moveTo>
                  <a:cubicBezTo>
                    <a:pt x="50" y="0"/>
                    <a:pt x="101" y="-1"/>
                    <a:pt x="152" y="0"/>
                  </a:cubicBezTo>
                  <a:cubicBezTo>
                    <a:pt x="5820" y="0"/>
                    <a:pt x="11262" y="2228"/>
                    <a:pt x="15303" y="6204"/>
                  </a:cubicBezTo>
                </a:path>
                <a:path w="15303" h="21600" stroke="0" extrusionOk="0">
                  <a:moveTo>
                    <a:pt x="-1" y="0"/>
                  </a:moveTo>
                  <a:cubicBezTo>
                    <a:pt x="50" y="0"/>
                    <a:pt x="101" y="-1"/>
                    <a:pt x="152" y="0"/>
                  </a:cubicBezTo>
                  <a:cubicBezTo>
                    <a:pt x="5820" y="0"/>
                    <a:pt x="11262" y="2228"/>
                    <a:pt x="15303" y="6204"/>
                  </a:cubicBezTo>
                  <a:lnTo>
                    <a:pt x="152" y="21600"/>
                  </a:lnTo>
                  <a:close/>
                </a:path>
              </a:pathLst>
            </a:custGeom>
            <a:solidFill>
              <a:srgbClr val="9999FF"/>
            </a:solidFill>
            <a:ln w="9525">
              <a:solidFill>
                <a:srgbClr val="000000"/>
              </a:solidFill>
              <a:round/>
              <a:headEnd/>
              <a:tailEnd/>
            </a:ln>
          </p:spPr>
          <p:txBody>
            <a:bodyPr/>
            <a:lstStyle/>
            <a:p>
              <a:endParaRPr lang="en-US" dirty="0"/>
            </a:p>
          </p:txBody>
        </p:sp>
        <p:sp>
          <p:nvSpPr>
            <p:cNvPr id="52239" name="Arc 5"/>
            <p:cNvSpPr>
              <a:spLocks/>
            </p:cNvSpPr>
            <p:nvPr/>
          </p:nvSpPr>
          <p:spPr bwMode="auto">
            <a:xfrm>
              <a:off x="3216" y="2192"/>
              <a:ext cx="911" cy="649"/>
            </a:xfrm>
            <a:custGeom>
              <a:avLst/>
              <a:gdLst>
                <a:gd name="T0" fmla="*/ 0 w 21600"/>
                <a:gd name="T1" fmla="*/ 0 h 15395"/>
                <a:gd name="T2" fmla="*/ 0 w 21600"/>
                <a:gd name="T3" fmla="*/ 0 h 15395"/>
                <a:gd name="T4" fmla="*/ 0 w 21600"/>
                <a:gd name="T5" fmla="*/ 0 h 15395"/>
                <a:gd name="T6" fmla="*/ 0 60000 65536"/>
                <a:gd name="T7" fmla="*/ 0 60000 65536"/>
                <a:gd name="T8" fmla="*/ 0 60000 65536"/>
                <a:gd name="T9" fmla="*/ 0 w 21600"/>
                <a:gd name="T10" fmla="*/ 0 h 15395"/>
                <a:gd name="T11" fmla="*/ 21600 w 21600"/>
                <a:gd name="T12" fmla="*/ 15395 h 15395"/>
              </a:gdLst>
              <a:ahLst/>
              <a:cxnLst>
                <a:cxn ang="T6">
                  <a:pos x="T0" y="T1"/>
                </a:cxn>
                <a:cxn ang="T7">
                  <a:pos x="T2" y="T3"/>
                </a:cxn>
                <a:cxn ang="T8">
                  <a:pos x="T4" y="T5"/>
                </a:cxn>
              </a:cxnLst>
              <a:rect l="T9" t="T10" r="T11" b="T12"/>
              <a:pathLst>
                <a:path w="21600" h="15395" fill="none" extrusionOk="0">
                  <a:moveTo>
                    <a:pt x="15151" y="-1"/>
                  </a:moveTo>
                  <a:cubicBezTo>
                    <a:pt x="19247" y="4032"/>
                    <a:pt x="21568" y="9530"/>
                    <a:pt x="21599" y="15279"/>
                  </a:cubicBezTo>
                </a:path>
                <a:path w="21600" h="15395" stroke="0" extrusionOk="0">
                  <a:moveTo>
                    <a:pt x="15151" y="-1"/>
                  </a:moveTo>
                  <a:cubicBezTo>
                    <a:pt x="19247" y="4032"/>
                    <a:pt x="21568" y="9530"/>
                    <a:pt x="21599" y="15279"/>
                  </a:cubicBezTo>
                  <a:lnTo>
                    <a:pt x="0" y="15395"/>
                  </a:lnTo>
                  <a:close/>
                </a:path>
              </a:pathLst>
            </a:custGeom>
            <a:solidFill>
              <a:srgbClr val="993366"/>
            </a:solidFill>
            <a:ln w="9525">
              <a:solidFill>
                <a:srgbClr val="000000"/>
              </a:solidFill>
              <a:round/>
              <a:headEnd/>
              <a:tailEnd/>
            </a:ln>
          </p:spPr>
          <p:txBody>
            <a:bodyPr/>
            <a:lstStyle/>
            <a:p>
              <a:endParaRPr lang="en-US" dirty="0"/>
            </a:p>
          </p:txBody>
        </p:sp>
        <p:sp>
          <p:nvSpPr>
            <p:cNvPr id="52240" name="Arc 6"/>
            <p:cNvSpPr>
              <a:spLocks/>
            </p:cNvSpPr>
            <p:nvPr/>
          </p:nvSpPr>
          <p:spPr bwMode="auto">
            <a:xfrm>
              <a:off x="3216" y="2913"/>
              <a:ext cx="911" cy="649"/>
            </a:xfrm>
            <a:custGeom>
              <a:avLst/>
              <a:gdLst>
                <a:gd name="T0" fmla="*/ 0 w 21600"/>
                <a:gd name="T1" fmla="*/ 0 h 15396"/>
                <a:gd name="T2" fmla="*/ 0 w 21600"/>
                <a:gd name="T3" fmla="*/ 0 h 15396"/>
                <a:gd name="T4" fmla="*/ 0 w 21600"/>
                <a:gd name="T5" fmla="*/ 0 h 15396"/>
                <a:gd name="T6" fmla="*/ 0 60000 65536"/>
                <a:gd name="T7" fmla="*/ 0 60000 65536"/>
                <a:gd name="T8" fmla="*/ 0 60000 65536"/>
                <a:gd name="T9" fmla="*/ 0 w 21600"/>
                <a:gd name="T10" fmla="*/ 0 h 15396"/>
                <a:gd name="T11" fmla="*/ 21600 w 21600"/>
                <a:gd name="T12" fmla="*/ 15396 h 15396"/>
              </a:gdLst>
              <a:ahLst/>
              <a:cxnLst>
                <a:cxn ang="T6">
                  <a:pos x="T0" y="T1"/>
                </a:cxn>
                <a:cxn ang="T7">
                  <a:pos x="T2" y="T3"/>
                </a:cxn>
                <a:cxn ang="T8">
                  <a:pos x="T4" y="T5"/>
                </a:cxn>
              </a:cxnLst>
              <a:rect l="T9" t="T10" r="T11" b="T12"/>
              <a:pathLst>
                <a:path w="21600" h="15396" fill="none" extrusionOk="0">
                  <a:moveTo>
                    <a:pt x="21599" y="0"/>
                  </a:moveTo>
                  <a:cubicBezTo>
                    <a:pt x="21599" y="38"/>
                    <a:pt x="21600" y="77"/>
                    <a:pt x="21600" y="116"/>
                  </a:cubicBezTo>
                  <a:cubicBezTo>
                    <a:pt x="21600" y="5847"/>
                    <a:pt x="19321" y="11344"/>
                    <a:pt x="15267" y="15396"/>
                  </a:cubicBezTo>
                </a:path>
                <a:path w="21600" h="15396" stroke="0" extrusionOk="0">
                  <a:moveTo>
                    <a:pt x="21599" y="0"/>
                  </a:moveTo>
                  <a:cubicBezTo>
                    <a:pt x="21599" y="38"/>
                    <a:pt x="21600" y="77"/>
                    <a:pt x="21600" y="116"/>
                  </a:cubicBezTo>
                  <a:cubicBezTo>
                    <a:pt x="21600" y="5847"/>
                    <a:pt x="19321" y="11344"/>
                    <a:pt x="15267" y="15396"/>
                  </a:cubicBezTo>
                  <a:lnTo>
                    <a:pt x="0" y="116"/>
                  </a:lnTo>
                  <a:close/>
                </a:path>
              </a:pathLst>
            </a:custGeom>
            <a:solidFill>
              <a:srgbClr val="00918E"/>
            </a:solidFill>
            <a:ln w="9525">
              <a:solidFill>
                <a:srgbClr val="000000"/>
              </a:solidFill>
              <a:round/>
              <a:headEnd/>
              <a:tailEnd/>
            </a:ln>
          </p:spPr>
          <p:txBody>
            <a:bodyPr/>
            <a:lstStyle/>
            <a:p>
              <a:endParaRPr lang="en-US" dirty="0"/>
            </a:p>
          </p:txBody>
        </p:sp>
        <p:sp>
          <p:nvSpPr>
            <p:cNvPr id="52241" name="Arc 7"/>
            <p:cNvSpPr>
              <a:spLocks/>
            </p:cNvSpPr>
            <p:nvPr/>
          </p:nvSpPr>
          <p:spPr bwMode="auto">
            <a:xfrm>
              <a:off x="3152" y="2976"/>
              <a:ext cx="649" cy="911"/>
            </a:xfrm>
            <a:custGeom>
              <a:avLst/>
              <a:gdLst>
                <a:gd name="T0" fmla="*/ 0 w 15421"/>
                <a:gd name="T1" fmla="*/ 0 h 21600"/>
                <a:gd name="T2" fmla="*/ 0 w 15421"/>
                <a:gd name="T3" fmla="*/ 0 h 21600"/>
                <a:gd name="T4" fmla="*/ 0 w 15421"/>
                <a:gd name="T5" fmla="*/ 0 h 21600"/>
                <a:gd name="T6" fmla="*/ 0 60000 65536"/>
                <a:gd name="T7" fmla="*/ 0 60000 65536"/>
                <a:gd name="T8" fmla="*/ 0 60000 65536"/>
                <a:gd name="T9" fmla="*/ 0 w 15421"/>
                <a:gd name="T10" fmla="*/ 0 h 21600"/>
                <a:gd name="T11" fmla="*/ 15421 w 15421"/>
                <a:gd name="T12" fmla="*/ 21600 h 21600"/>
              </a:gdLst>
              <a:ahLst/>
              <a:cxnLst>
                <a:cxn ang="T6">
                  <a:pos x="T0" y="T1"/>
                </a:cxn>
                <a:cxn ang="T7">
                  <a:pos x="T2" y="T3"/>
                </a:cxn>
                <a:cxn ang="T8">
                  <a:pos x="T4" y="T5"/>
                </a:cxn>
              </a:cxnLst>
              <a:rect l="T9" t="T10" r="T11" b="T12"/>
              <a:pathLst>
                <a:path w="15421" h="21600" fill="none" extrusionOk="0">
                  <a:moveTo>
                    <a:pt x="15421" y="15280"/>
                  </a:moveTo>
                  <a:cubicBezTo>
                    <a:pt x="11370" y="19326"/>
                    <a:pt x="5879" y="21599"/>
                    <a:pt x="154" y="21600"/>
                  </a:cubicBezTo>
                  <a:cubicBezTo>
                    <a:pt x="102" y="21600"/>
                    <a:pt x="51" y="21599"/>
                    <a:pt x="-1" y="21599"/>
                  </a:cubicBezTo>
                </a:path>
                <a:path w="15421" h="21600" stroke="0" extrusionOk="0">
                  <a:moveTo>
                    <a:pt x="15421" y="15280"/>
                  </a:moveTo>
                  <a:cubicBezTo>
                    <a:pt x="11370" y="19326"/>
                    <a:pt x="5879" y="21599"/>
                    <a:pt x="154" y="21600"/>
                  </a:cubicBezTo>
                  <a:cubicBezTo>
                    <a:pt x="102" y="21600"/>
                    <a:pt x="51" y="21599"/>
                    <a:pt x="-1" y="21599"/>
                  </a:cubicBezTo>
                  <a:lnTo>
                    <a:pt x="154" y="0"/>
                  </a:lnTo>
                  <a:close/>
                </a:path>
              </a:pathLst>
            </a:custGeom>
            <a:solidFill>
              <a:srgbClr val="66FFFF"/>
            </a:solidFill>
            <a:ln w="9525">
              <a:solidFill>
                <a:srgbClr val="000000"/>
              </a:solidFill>
              <a:round/>
              <a:headEnd/>
              <a:tailEnd/>
            </a:ln>
          </p:spPr>
          <p:txBody>
            <a:bodyPr/>
            <a:lstStyle/>
            <a:p>
              <a:endParaRPr lang="en-US" dirty="0"/>
            </a:p>
          </p:txBody>
        </p:sp>
        <p:sp>
          <p:nvSpPr>
            <p:cNvPr id="52242" name="Arc 8"/>
            <p:cNvSpPr>
              <a:spLocks/>
            </p:cNvSpPr>
            <p:nvPr/>
          </p:nvSpPr>
          <p:spPr bwMode="auto">
            <a:xfrm>
              <a:off x="2431" y="2976"/>
              <a:ext cx="650" cy="911"/>
            </a:xfrm>
            <a:custGeom>
              <a:avLst/>
              <a:gdLst>
                <a:gd name="T0" fmla="*/ 0 w 15401"/>
                <a:gd name="T1" fmla="*/ 0 h 21599"/>
                <a:gd name="T2" fmla="*/ 0 w 15401"/>
                <a:gd name="T3" fmla="*/ 0 h 21599"/>
                <a:gd name="T4" fmla="*/ 0 w 15401"/>
                <a:gd name="T5" fmla="*/ 0 h 21599"/>
                <a:gd name="T6" fmla="*/ 0 60000 65536"/>
                <a:gd name="T7" fmla="*/ 0 60000 65536"/>
                <a:gd name="T8" fmla="*/ 0 60000 65536"/>
                <a:gd name="T9" fmla="*/ 0 w 15401"/>
                <a:gd name="T10" fmla="*/ 0 h 21599"/>
                <a:gd name="T11" fmla="*/ 15401 w 15401"/>
                <a:gd name="T12" fmla="*/ 21599 h 21599"/>
              </a:gdLst>
              <a:ahLst/>
              <a:cxnLst>
                <a:cxn ang="T6">
                  <a:pos x="T0" y="T1"/>
                </a:cxn>
                <a:cxn ang="T7">
                  <a:pos x="T2" y="T3"/>
                </a:cxn>
                <a:cxn ang="T8">
                  <a:pos x="T4" y="T5"/>
                </a:cxn>
              </a:cxnLst>
              <a:rect l="T9" t="T10" r="T11" b="T12"/>
              <a:pathLst>
                <a:path w="15401" h="21599" fill="none" extrusionOk="0">
                  <a:moveTo>
                    <a:pt x="15246" y="21599"/>
                  </a:moveTo>
                  <a:cubicBezTo>
                    <a:pt x="9509" y="21558"/>
                    <a:pt x="4023" y="19236"/>
                    <a:pt x="0" y="15144"/>
                  </a:cubicBezTo>
                </a:path>
                <a:path w="15401" h="21599" stroke="0" extrusionOk="0">
                  <a:moveTo>
                    <a:pt x="15246" y="21599"/>
                  </a:moveTo>
                  <a:cubicBezTo>
                    <a:pt x="9509" y="21558"/>
                    <a:pt x="4023" y="19236"/>
                    <a:pt x="0" y="15144"/>
                  </a:cubicBezTo>
                  <a:lnTo>
                    <a:pt x="15401" y="0"/>
                  </a:lnTo>
                  <a:close/>
                </a:path>
              </a:pathLst>
            </a:custGeom>
            <a:solidFill>
              <a:srgbClr val="660066"/>
            </a:solidFill>
            <a:ln w="9525">
              <a:solidFill>
                <a:srgbClr val="000000"/>
              </a:solidFill>
              <a:round/>
              <a:headEnd/>
              <a:tailEnd/>
            </a:ln>
          </p:spPr>
          <p:txBody>
            <a:bodyPr/>
            <a:lstStyle/>
            <a:p>
              <a:endParaRPr lang="en-US" dirty="0"/>
            </a:p>
          </p:txBody>
        </p:sp>
        <p:sp>
          <p:nvSpPr>
            <p:cNvPr id="52243" name="Arc 9"/>
            <p:cNvSpPr>
              <a:spLocks/>
            </p:cNvSpPr>
            <p:nvPr/>
          </p:nvSpPr>
          <p:spPr bwMode="auto">
            <a:xfrm>
              <a:off x="2112" y="2913"/>
              <a:ext cx="911" cy="645"/>
            </a:xfrm>
            <a:custGeom>
              <a:avLst/>
              <a:gdLst>
                <a:gd name="T0" fmla="*/ 0 w 21600"/>
                <a:gd name="T1" fmla="*/ 0 h 15259"/>
                <a:gd name="T2" fmla="*/ 0 w 21600"/>
                <a:gd name="T3" fmla="*/ 0 h 15259"/>
                <a:gd name="T4" fmla="*/ 0 w 21600"/>
                <a:gd name="T5" fmla="*/ 0 h 15259"/>
                <a:gd name="T6" fmla="*/ 0 60000 65536"/>
                <a:gd name="T7" fmla="*/ 0 60000 65536"/>
                <a:gd name="T8" fmla="*/ 0 60000 65536"/>
                <a:gd name="T9" fmla="*/ 0 w 21600"/>
                <a:gd name="T10" fmla="*/ 0 h 15259"/>
                <a:gd name="T11" fmla="*/ 21600 w 21600"/>
                <a:gd name="T12" fmla="*/ 15259 h 15259"/>
              </a:gdLst>
              <a:ahLst/>
              <a:cxnLst>
                <a:cxn ang="T6">
                  <a:pos x="T0" y="T1"/>
                </a:cxn>
                <a:cxn ang="T7">
                  <a:pos x="T2" y="T3"/>
                </a:cxn>
                <a:cxn ang="T8">
                  <a:pos x="T4" y="T5"/>
                </a:cxn>
              </a:cxnLst>
              <a:rect l="T9" t="T10" r="T11" b="T12"/>
              <a:pathLst>
                <a:path w="21600" h="15259" fill="none" extrusionOk="0">
                  <a:moveTo>
                    <a:pt x="6199" y="15258"/>
                  </a:moveTo>
                  <a:cubicBezTo>
                    <a:pt x="2226" y="11219"/>
                    <a:pt x="0" y="5779"/>
                    <a:pt x="0" y="114"/>
                  </a:cubicBezTo>
                  <a:cubicBezTo>
                    <a:pt x="-1" y="76"/>
                    <a:pt x="0" y="38"/>
                    <a:pt x="0" y="0"/>
                  </a:cubicBezTo>
                </a:path>
                <a:path w="21600" h="15259" stroke="0" extrusionOk="0">
                  <a:moveTo>
                    <a:pt x="6199" y="15258"/>
                  </a:moveTo>
                  <a:cubicBezTo>
                    <a:pt x="2226" y="11219"/>
                    <a:pt x="0" y="5779"/>
                    <a:pt x="0" y="114"/>
                  </a:cubicBezTo>
                  <a:cubicBezTo>
                    <a:pt x="-1" y="76"/>
                    <a:pt x="0" y="38"/>
                    <a:pt x="0" y="0"/>
                  </a:cubicBezTo>
                  <a:lnTo>
                    <a:pt x="21600" y="114"/>
                  </a:lnTo>
                  <a:close/>
                </a:path>
              </a:pathLst>
            </a:custGeom>
            <a:solidFill>
              <a:srgbClr val="FF8080"/>
            </a:solidFill>
            <a:ln w="9525">
              <a:solidFill>
                <a:srgbClr val="000000"/>
              </a:solidFill>
              <a:round/>
              <a:headEnd/>
              <a:tailEnd/>
            </a:ln>
          </p:spPr>
          <p:txBody>
            <a:bodyPr/>
            <a:lstStyle/>
            <a:p>
              <a:endParaRPr lang="en-US" dirty="0"/>
            </a:p>
          </p:txBody>
        </p:sp>
        <p:sp>
          <p:nvSpPr>
            <p:cNvPr id="52244" name="Arc 10"/>
            <p:cNvSpPr>
              <a:spLocks/>
            </p:cNvSpPr>
            <p:nvPr/>
          </p:nvSpPr>
          <p:spPr bwMode="auto">
            <a:xfrm>
              <a:off x="2112" y="2197"/>
              <a:ext cx="911" cy="644"/>
            </a:xfrm>
            <a:custGeom>
              <a:avLst/>
              <a:gdLst>
                <a:gd name="T0" fmla="*/ 0 w 21600"/>
                <a:gd name="T1" fmla="*/ 0 h 15261"/>
                <a:gd name="T2" fmla="*/ 0 w 21600"/>
                <a:gd name="T3" fmla="*/ 0 h 15261"/>
                <a:gd name="T4" fmla="*/ 0 w 21600"/>
                <a:gd name="T5" fmla="*/ 0 h 15261"/>
                <a:gd name="T6" fmla="*/ 0 60000 65536"/>
                <a:gd name="T7" fmla="*/ 0 60000 65536"/>
                <a:gd name="T8" fmla="*/ 0 60000 65536"/>
                <a:gd name="T9" fmla="*/ 0 w 21600"/>
                <a:gd name="T10" fmla="*/ 0 h 15261"/>
                <a:gd name="T11" fmla="*/ 21600 w 21600"/>
                <a:gd name="T12" fmla="*/ 15261 h 15261"/>
              </a:gdLst>
              <a:ahLst/>
              <a:cxnLst>
                <a:cxn ang="T6">
                  <a:pos x="T0" y="T1"/>
                </a:cxn>
                <a:cxn ang="T7">
                  <a:pos x="T2" y="T3"/>
                </a:cxn>
                <a:cxn ang="T8">
                  <a:pos x="T4" y="T5"/>
                </a:cxn>
              </a:cxnLst>
              <a:rect l="T9" t="T10" r="T11" b="T12"/>
              <a:pathLst>
                <a:path w="21600" h="15261" fill="none" extrusionOk="0">
                  <a:moveTo>
                    <a:pt x="0" y="15147"/>
                  </a:moveTo>
                  <a:cubicBezTo>
                    <a:pt x="30" y="9464"/>
                    <a:pt x="2298" y="4021"/>
                    <a:pt x="6313" y="-1"/>
                  </a:cubicBezTo>
                </a:path>
                <a:path w="21600" h="15261" stroke="0" extrusionOk="0">
                  <a:moveTo>
                    <a:pt x="0" y="15147"/>
                  </a:moveTo>
                  <a:cubicBezTo>
                    <a:pt x="30" y="9464"/>
                    <a:pt x="2298" y="4021"/>
                    <a:pt x="6313" y="-1"/>
                  </a:cubicBezTo>
                  <a:lnTo>
                    <a:pt x="21600" y="15261"/>
                  </a:lnTo>
                  <a:close/>
                </a:path>
              </a:pathLst>
            </a:custGeom>
            <a:solidFill>
              <a:srgbClr val="0066CC"/>
            </a:solidFill>
            <a:ln w="9525">
              <a:solidFill>
                <a:srgbClr val="000000"/>
              </a:solidFill>
              <a:round/>
              <a:headEnd/>
              <a:tailEnd/>
            </a:ln>
          </p:spPr>
          <p:txBody>
            <a:bodyPr/>
            <a:lstStyle/>
            <a:p>
              <a:endParaRPr lang="en-US" dirty="0"/>
            </a:p>
          </p:txBody>
        </p:sp>
        <p:sp>
          <p:nvSpPr>
            <p:cNvPr id="52245" name="Arc 11"/>
            <p:cNvSpPr>
              <a:spLocks/>
            </p:cNvSpPr>
            <p:nvPr/>
          </p:nvSpPr>
          <p:spPr bwMode="auto">
            <a:xfrm>
              <a:off x="2436" y="1872"/>
              <a:ext cx="645" cy="911"/>
            </a:xfrm>
            <a:custGeom>
              <a:avLst/>
              <a:gdLst>
                <a:gd name="T0" fmla="*/ 0 w 15286"/>
                <a:gd name="T1" fmla="*/ 0 h 21599"/>
                <a:gd name="T2" fmla="*/ 0 w 15286"/>
                <a:gd name="T3" fmla="*/ 0 h 21599"/>
                <a:gd name="T4" fmla="*/ 0 w 15286"/>
                <a:gd name="T5" fmla="*/ 0 h 21599"/>
                <a:gd name="T6" fmla="*/ 0 60000 65536"/>
                <a:gd name="T7" fmla="*/ 0 60000 65536"/>
                <a:gd name="T8" fmla="*/ 0 60000 65536"/>
                <a:gd name="T9" fmla="*/ 0 w 15286"/>
                <a:gd name="T10" fmla="*/ 0 h 21599"/>
                <a:gd name="T11" fmla="*/ 15286 w 15286"/>
                <a:gd name="T12" fmla="*/ 21599 h 21599"/>
              </a:gdLst>
              <a:ahLst/>
              <a:cxnLst>
                <a:cxn ang="T6">
                  <a:pos x="T0" y="T1"/>
                </a:cxn>
                <a:cxn ang="T7">
                  <a:pos x="T2" y="T3"/>
                </a:cxn>
                <a:cxn ang="T8">
                  <a:pos x="T4" y="T5"/>
                </a:cxn>
              </a:cxnLst>
              <a:rect l="T9" t="T10" r="T11" b="T12"/>
              <a:pathLst>
                <a:path w="15286" h="21599" fill="none" extrusionOk="0">
                  <a:moveTo>
                    <a:pt x="-1" y="6337"/>
                  </a:moveTo>
                  <a:cubicBezTo>
                    <a:pt x="4014" y="2316"/>
                    <a:pt x="9451" y="39"/>
                    <a:pt x="15133" y="-1"/>
                  </a:cubicBezTo>
                </a:path>
                <a:path w="15286" h="21599" stroke="0" extrusionOk="0">
                  <a:moveTo>
                    <a:pt x="-1" y="6337"/>
                  </a:moveTo>
                  <a:cubicBezTo>
                    <a:pt x="4014" y="2316"/>
                    <a:pt x="9451" y="39"/>
                    <a:pt x="15133" y="-1"/>
                  </a:cubicBezTo>
                  <a:lnTo>
                    <a:pt x="15286" y="21599"/>
                  </a:lnTo>
                  <a:close/>
                </a:path>
              </a:pathLst>
            </a:custGeom>
            <a:solidFill>
              <a:srgbClr val="CCCCFF"/>
            </a:solidFill>
            <a:ln w="9525">
              <a:solidFill>
                <a:srgbClr val="000000"/>
              </a:solidFill>
              <a:round/>
              <a:headEnd/>
              <a:tailEnd/>
            </a:ln>
          </p:spPr>
          <p:txBody>
            <a:bodyPr/>
            <a:lstStyle/>
            <a:p>
              <a:endParaRPr lang="en-US" dirty="0"/>
            </a:p>
          </p:txBody>
        </p:sp>
      </p:grpSp>
      <p:grpSp>
        <p:nvGrpSpPr>
          <p:cNvPr id="3" name="Group 12"/>
          <p:cNvGrpSpPr>
            <a:grpSpLocks/>
          </p:cNvGrpSpPr>
          <p:nvPr/>
        </p:nvGrpSpPr>
        <p:grpSpPr bwMode="auto">
          <a:xfrm>
            <a:off x="3657600" y="3124200"/>
            <a:ext cx="2741613" cy="2741613"/>
            <a:chOff x="96" y="1776"/>
            <a:chExt cx="1727" cy="1727"/>
          </a:xfrm>
        </p:grpSpPr>
        <p:sp>
          <p:nvSpPr>
            <p:cNvPr id="52230" name="Arc 13"/>
            <p:cNvSpPr>
              <a:spLocks/>
            </p:cNvSpPr>
            <p:nvPr/>
          </p:nvSpPr>
          <p:spPr bwMode="auto">
            <a:xfrm>
              <a:off x="958" y="1776"/>
              <a:ext cx="612" cy="864"/>
            </a:xfrm>
            <a:custGeom>
              <a:avLst/>
              <a:gdLst>
                <a:gd name="T0" fmla="*/ 0 w 15302"/>
                <a:gd name="T1" fmla="*/ 0 h 21600"/>
                <a:gd name="T2" fmla="*/ 0 w 15302"/>
                <a:gd name="T3" fmla="*/ 0 h 21600"/>
                <a:gd name="T4" fmla="*/ 0 w 15302"/>
                <a:gd name="T5" fmla="*/ 0 h 21600"/>
                <a:gd name="T6" fmla="*/ 0 60000 65536"/>
                <a:gd name="T7" fmla="*/ 0 60000 65536"/>
                <a:gd name="T8" fmla="*/ 0 60000 65536"/>
                <a:gd name="T9" fmla="*/ 0 w 15302"/>
                <a:gd name="T10" fmla="*/ 0 h 21600"/>
                <a:gd name="T11" fmla="*/ 15302 w 15302"/>
                <a:gd name="T12" fmla="*/ 21600 h 21600"/>
              </a:gdLst>
              <a:ahLst/>
              <a:cxnLst>
                <a:cxn ang="T6">
                  <a:pos x="T0" y="T1"/>
                </a:cxn>
                <a:cxn ang="T7">
                  <a:pos x="T2" y="T3"/>
                </a:cxn>
                <a:cxn ang="T8">
                  <a:pos x="T4" y="T5"/>
                </a:cxn>
              </a:cxnLst>
              <a:rect l="T9" t="T10" r="T11" b="T12"/>
              <a:pathLst>
                <a:path w="15302" h="21600" fill="none" extrusionOk="0">
                  <a:moveTo>
                    <a:pt x="0" y="0"/>
                  </a:moveTo>
                  <a:cubicBezTo>
                    <a:pt x="11" y="0"/>
                    <a:pt x="22" y="-1"/>
                    <a:pt x="34" y="0"/>
                  </a:cubicBezTo>
                  <a:cubicBezTo>
                    <a:pt x="5759" y="0"/>
                    <a:pt x="11251" y="2273"/>
                    <a:pt x="15301" y="6320"/>
                  </a:cubicBezTo>
                </a:path>
                <a:path w="15302" h="21600" stroke="0" extrusionOk="0">
                  <a:moveTo>
                    <a:pt x="0" y="0"/>
                  </a:moveTo>
                  <a:cubicBezTo>
                    <a:pt x="11" y="0"/>
                    <a:pt x="22" y="-1"/>
                    <a:pt x="34" y="0"/>
                  </a:cubicBezTo>
                  <a:cubicBezTo>
                    <a:pt x="5759" y="0"/>
                    <a:pt x="11251" y="2273"/>
                    <a:pt x="15301" y="6320"/>
                  </a:cubicBezTo>
                  <a:lnTo>
                    <a:pt x="34" y="21600"/>
                  </a:lnTo>
                  <a:close/>
                </a:path>
              </a:pathLst>
            </a:custGeom>
            <a:solidFill>
              <a:srgbClr val="9999FF"/>
            </a:solidFill>
            <a:ln w="9525">
              <a:solidFill>
                <a:srgbClr val="000000"/>
              </a:solidFill>
              <a:round/>
              <a:headEnd/>
              <a:tailEnd/>
            </a:ln>
          </p:spPr>
          <p:txBody>
            <a:bodyPr/>
            <a:lstStyle/>
            <a:p>
              <a:endParaRPr lang="en-US" dirty="0"/>
            </a:p>
          </p:txBody>
        </p:sp>
        <p:sp>
          <p:nvSpPr>
            <p:cNvPr id="52231" name="Arc 14"/>
            <p:cNvSpPr>
              <a:spLocks/>
            </p:cNvSpPr>
            <p:nvPr/>
          </p:nvSpPr>
          <p:spPr bwMode="auto">
            <a:xfrm>
              <a:off x="960" y="2029"/>
              <a:ext cx="863" cy="611"/>
            </a:xfrm>
            <a:custGeom>
              <a:avLst/>
              <a:gdLst>
                <a:gd name="T0" fmla="*/ 0 w 21600"/>
                <a:gd name="T1" fmla="*/ 0 h 15280"/>
                <a:gd name="T2" fmla="*/ 0 w 21600"/>
                <a:gd name="T3" fmla="*/ 0 h 15280"/>
                <a:gd name="T4" fmla="*/ 0 w 21600"/>
                <a:gd name="T5" fmla="*/ 0 h 15280"/>
                <a:gd name="T6" fmla="*/ 0 60000 65536"/>
                <a:gd name="T7" fmla="*/ 0 60000 65536"/>
                <a:gd name="T8" fmla="*/ 0 60000 65536"/>
                <a:gd name="T9" fmla="*/ 0 w 21600"/>
                <a:gd name="T10" fmla="*/ 0 h 15280"/>
                <a:gd name="T11" fmla="*/ 21600 w 21600"/>
                <a:gd name="T12" fmla="*/ 15280 h 15280"/>
              </a:gdLst>
              <a:ahLst/>
              <a:cxnLst>
                <a:cxn ang="T6">
                  <a:pos x="T0" y="T1"/>
                </a:cxn>
                <a:cxn ang="T7">
                  <a:pos x="T2" y="T3"/>
                </a:cxn>
                <a:cxn ang="T8">
                  <a:pos x="T4" y="T5"/>
                </a:cxn>
              </a:cxnLst>
              <a:rect l="T9" t="T10" r="T11" b="T12"/>
              <a:pathLst>
                <a:path w="21600" h="15280" fill="none" extrusionOk="0">
                  <a:moveTo>
                    <a:pt x="15267" y="0"/>
                  </a:moveTo>
                  <a:cubicBezTo>
                    <a:pt x="19321" y="4051"/>
                    <a:pt x="21600" y="9548"/>
                    <a:pt x="21600" y="15280"/>
                  </a:cubicBezTo>
                </a:path>
                <a:path w="21600" h="15280" stroke="0" extrusionOk="0">
                  <a:moveTo>
                    <a:pt x="15267" y="0"/>
                  </a:moveTo>
                  <a:cubicBezTo>
                    <a:pt x="19321" y="4051"/>
                    <a:pt x="21600" y="9548"/>
                    <a:pt x="21600" y="15280"/>
                  </a:cubicBezTo>
                  <a:lnTo>
                    <a:pt x="0" y="15280"/>
                  </a:lnTo>
                  <a:close/>
                </a:path>
              </a:pathLst>
            </a:custGeom>
            <a:solidFill>
              <a:srgbClr val="993366"/>
            </a:solidFill>
            <a:ln w="9525">
              <a:solidFill>
                <a:srgbClr val="000000"/>
              </a:solidFill>
              <a:round/>
              <a:headEnd/>
              <a:tailEnd/>
            </a:ln>
          </p:spPr>
          <p:txBody>
            <a:bodyPr/>
            <a:lstStyle/>
            <a:p>
              <a:endParaRPr lang="en-US" dirty="0"/>
            </a:p>
          </p:txBody>
        </p:sp>
        <p:sp>
          <p:nvSpPr>
            <p:cNvPr id="52232" name="Arc 15"/>
            <p:cNvSpPr>
              <a:spLocks/>
            </p:cNvSpPr>
            <p:nvPr/>
          </p:nvSpPr>
          <p:spPr bwMode="auto">
            <a:xfrm>
              <a:off x="960" y="2640"/>
              <a:ext cx="863" cy="610"/>
            </a:xfrm>
            <a:custGeom>
              <a:avLst/>
              <a:gdLst>
                <a:gd name="T0" fmla="*/ 0 w 21600"/>
                <a:gd name="T1" fmla="*/ 0 h 15280"/>
                <a:gd name="T2" fmla="*/ 0 w 21600"/>
                <a:gd name="T3" fmla="*/ 0 h 15280"/>
                <a:gd name="T4" fmla="*/ 0 w 21600"/>
                <a:gd name="T5" fmla="*/ 0 h 15280"/>
                <a:gd name="T6" fmla="*/ 0 60000 65536"/>
                <a:gd name="T7" fmla="*/ 0 60000 65536"/>
                <a:gd name="T8" fmla="*/ 0 60000 65536"/>
                <a:gd name="T9" fmla="*/ 0 w 21600"/>
                <a:gd name="T10" fmla="*/ 0 h 15280"/>
                <a:gd name="T11" fmla="*/ 21600 w 21600"/>
                <a:gd name="T12" fmla="*/ 15280 h 15280"/>
              </a:gdLst>
              <a:ahLst/>
              <a:cxnLst>
                <a:cxn ang="T6">
                  <a:pos x="T0" y="T1"/>
                </a:cxn>
                <a:cxn ang="T7">
                  <a:pos x="T2" y="T3"/>
                </a:cxn>
                <a:cxn ang="T8">
                  <a:pos x="T4" y="T5"/>
                </a:cxn>
              </a:cxnLst>
              <a:rect l="T9" t="T10" r="T11" b="T12"/>
              <a:pathLst>
                <a:path w="21600" h="15280" fill="none" extrusionOk="0">
                  <a:moveTo>
                    <a:pt x="21600" y="0"/>
                  </a:moveTo>
                  <a:cubicBezTo>
                    <a:pt x="21600" y="5731"/>
                    <a:pt x="19321" y="11228"/>
                    <a:pt x="15267" y="15279"/>
                  </a:cubicBezTo>
                </a:path>
                <a:path w="21600" h="15280" stroke="0" extrusionOk="0">
                  <a:moveTo>
                    <a:pt x="21600" y="0"/>
                  </a:moveTo>
                  <a:cubicBezTo>
                    <a:pt x="21600" y="5731"/>
                    <a:pt x="19321" y="11228"/>
                    <a:pt x="15267" y="15279"/>
                  </a:cubicBezTo>
                  <a:lnTo>
                    <a:pt x="0" y="0"/>
                  </a:lnTo>
                  <a:close/>
                </a:path>
              </a:pathLst>
            </a:custGeom>
            <a:solidFill>
              <a:srgbClr val="00918E"/>
            </a:solidFill>
            <a:ln w="9525">
              <a:solidFill>
                <a:srgbClr val="000000"/>
              </a:solidFill>
              <a:round/>
              <a:headEnd/>
              <a:tailEnd/>
            </a:ln>
          </p:spPr>
          <p:txBody>
            <a:bodyPr/>
            <a:lstStyle/>
            <a:p>
              <a:endParaRPr lang="en-US" dirty="0"/>
            </a:p>
          </p:txBody>
        </p:sp>
        <p:sp>
          <p:nvSpPr>
            <p:cNvPr id="52233" name="Arc 16"/>
            <p:cNvSpPr>
              <a:spLocks/>
            </p:cNvSpPr>
            <p:nvPr/>
          </p:nvSpPr>
          <p:spPr bwMode="auto">
            <a:xfrm>
              <a:off x="958" y="2640"/>
              <a:ext cx="612" cy="863"/>
            </a:xfrm>
            <a:custGeom>
              <a:avLst/>
              <a:gdLst>
                <a:gd name="T0" fmla="*/ 0 w 15302"/>
                <a:gd name="T1" fmla="*/ 0 h 21600"/>
                <a:gd name="T2" fmla="*/ 0 w 15302"/>
                <a:gd name="T3" fmla="*/ 0 h 21600"/>
                <a:gd name="T4" fmla="*/ 0 w 15302"/>
                <a:gd name="T5" fmla="*/ 0 h 21600"/>
                <a:gd name="T6" fmla="*/ 0 60000 65536"/>
                <a:gd name="T7" fmla="*/ 0 60000 65536"/>
                <a:gd name="T8" fmla="*/ 0 60000 65536"/>
                <a:gd name="T9" fmla="*/ 0 w 15302"/>
                <a:gd name="T10" fmla="*/ 0 h 21600"/>
                <a:gd name="T11" fmla="*/ 15302 w 15302"/>
                <a:gd name="T12" fmla="*/ 21600 h 21600"/>
              </a:gdLst>
              <a:ahLst/>
              <a:cxnLst>
                <a:cxn ang="T6">
                  <a:pos x="T0" y="T1"/>
                </a:cxn>
                <a:cxn ang="T7">
                  <a:pos x="T2" y="T3"/>
                </a:cxn>
                <a:cxn ang="T8">
                  <a:pos x="T4" y="T5"/>
                </a:cxn>
              </a:cxnLst>
              <a:rect l="T9" t="T10" r="T11" b="T12"/>
              <a:pathLst>
                <a:path w="15302" h="21600" fill="none" extrusionOk="0">
                  <a:moveTo>
                    <a:pt x="15301" y="15279"/>
                  </a:moveTo>
                  <a:cubicBezTo>
                    <a:pt x="11251" y="19326"/>
                    <a:pt x="5759" y="21599"/>
                    <a:pt x="34" y="21600"/>
                  </a:cubicBezTo>
                  <a:cubicBezTo>
                    <a:pt x="22" y="21600"/>
                    <a:pt x="11" y="21599"/>
                    <a:pt x="0" y="21599"/>
                  </a:cubicBezTo>
                </a:path>
                <a:path w="15302" h="21600" stroke="0" extrusionOk="0">
                  <a:moveTo>
                    <a:pt x="15301" y="15279"/>
                  </a:moveTo>
                  <a:cubicBezTo>
                    <a:pt x="11251" y="19326"/>
                    <a:pt x="5759" y="21599"/>
                    <a:pt x="34" y="21600"/>
                  </a:cubicBezTo>
                  <a:cubicBezTo>
                    <a:pt x="22" y="21600"/>
                    <a:pt x="11" y="21599"/>
                    <a:pt x="0" y="21599"/>
                  </a:cubicBezTo>
                  <a:lnTo>
                    <a:pt x="34" y="0"/>
                  </a:lnTo>
                  <a:close/>
                </a:path>
              </a:pathLst>
            </a:custGeom>
            <a:solidFill>
              <a:srgbClr val="66FFFF"/>
            </a:solidFill>
            <a:ln w="9525">
              <a:solidFill>
                <a:srgbClr val="000000"/>
              </a:solidFill>
              <a:round/>
              <a:headEnd/>
              <a:tailEnd/>
            </a:ln>
          </p:spPr>
          <p:txBody>
            <a:bodyPr/>
            <a:lstStyle/>
            <a:p>
              <a:endParaRPr lang="en-US" dirty="0"/>
            </a:p>
          </p:txBody>
        </p:sp>
        <p:sp>
          <p:nvSpPr>
            <p:cNvPr id="52234" name="Arc 17"/>
            <p:cNvSpPr>
              <a:spLocks/>
            </p:cNvSpPr>
            <p:nvPr/>
          </p:nvSpPr>
          <p:spPr bwMode="auto">
            <a:xfrm>
              <a:off x="349" y="2640"/>
              <a:ext cx="611" cy="863"/>
            </a:xfrm>
            <a:custGeom>
              <a:avLst/>
              <a:gdLst>
                <a:gd name="T0" fmla="*/ 0 w 15284"/>
                <a:gd name="T1" fmla="*/ 0 h 21600"/>
                <a:gd name="T2" fmla="*/ 0 w 15284"/>
                <a:gd name="T3" fmla="*/ 0 h 21600"/>
                <a:gd name="T4" fmla="*/ 0 w 15284"/>
                <a:gd name="T5" fmla="*/ 0 h 21600"/>
                <a:gd name="T6" fmla="*/ 0 60000 65536"/>
                <a:gd name="T7" fmla="*/ 0 60000 65536"/>
                <a:gd name="T8" fmla="*/ 0 60000 65536"/>
                <a:gd name="T9" fmla="*/ 0 w 15284"/>
                <a:gd name="T10" fmla="*/ 0 h 21600"/>
                <a:gd name="T11" fmla="*/ 15284 w 15284"/>
                <a:gd name="T12" fmla="*/ 21600 h 21600"/>
              </a:gdLst>
              <a:ahLst/>
              <a:cxnLst>
                <a:cxn ang="T6">
                  <a:pos x="T0" y="T1"/>
                </a:cxn>
                <a:cxn ang="T7">
                  <a:pos x="T2" y="T3"/>
                </a:cxn>
                <a:cxn ang="T8">
                  <a:pos x="T4" y="T5"/>
                </a:cxn>
              </a:cxnLst>
              <a:rect l="T9" t="T10" r="T11" b="T12"/>
              <a:pathLst>
                <a:path w="15284" h="21600" fill="none" extrusionOk="0">
                  <a:moveTo>
                    <a:pt x="15250" y="21599"/>
                  </a:moveTo>
                  <a:cubicBezTo>
                    <a:pt x="9527" y="21590"/>
                    <a:pt x="4043" y="19311"/>
                    <a:pt x="-1" y="15263"/>
                  </a:cubicBezTo>
                </a:path>
                <a:path w="15284" h="21600" stroke="0" extrusionOk="0">
                  <a:moveTo>
                    <a:pt x="15250" y="21599"/>
                  </a:moveTo>
                  <a:cubicBezTo>
                    <a:pt x="9527" y="21590"/>
                    <a:pt x="4043" y="19311"/>
                    <a:pt x="-1" y="15263"/>
                  </a:cubicBezTo>
                  <a:lnTo>
                    <a:pt x="15284" y="0"/>
                  </a:lnTo>
                  <a:close/>
                </a:path>
              </a:pathLst>
            </a:custGeom>
            <a:solidFill>
              <a:srgbClr val="660066"/>
            </a:solidFill>
            <a:ln w="9525">
              <a:solidFill>
                <a:srgbClr val="000000"/>
              </a:solidFill>
              <a:round/>
              <a:headEnd/>
              <a:tailEnd/>
            </a:ln>
          </p:spPr>
          <p:txBody>
            <a:bodyPr/>
            <a:lstStyle/>
            <a:p>
              <a:endParaRPr lang="en-US" dirty="0"/>
            </a:p>
          </p:txBody>
        </p:sp>
        <p:sp>
          <p:nvSpPr>
            <p:cNvPr id="52235" name="Arc 18"/>
            <p:cNvSpPr>
              <a:spLocks/>
            </p:cNvSpPr>
            <p:nvPr/>
          </p:nvSpPr>
          <p:spPr bwMode="auto">
            <a:xfrm>
              <a:off x="96" y="2640"/>
              <a:ext cx="864" cy="609"/>
            </a:xfrm>
            <a:custGeom>
              <a:avLst/>
              <a:gdLst>
                <a:gd name="T0" fmla="*/ 0 w 21600"/>
                <a:gd name="T1" fmla="*/ 0 h 15263"/>
                <a:gd name="T2" fmla="*/ 0 w 21600"/>
                <a:gd name="T3" fmla="*/ 0 h 15263"/>
                <a:gd name="T4" fmla="*/ 0 w 21600"/>
                <a:gd name="T5" fmla="*/ 0 h 15263"/>
                <a:gd name="T6" fmla="*/ 0 60000 65536"/>
                <a:gd name="T7" fmla="*/ 0 60000 65536"/>
                <a:gd name="T8" fmla="*/ 0 60000 65536"/>
                <a:gd name="T9" fmla="*/ 0 w 21600"/>
                <a:gd name="T10" fmla="*/ 0 h 15263"/>
                <a:gd name="T11" fmla="*/ 21600 w 21600"/>
                <a:gd name="T12" fmla="*/ 15263 h 15263"/>
              </a:gdLst>
              <a:ahLst/>
              <a:cxnLst>
                <a:cxn ang="T6">
                  <a:pos x="T0" y="T1"/>
                </a:cxn>
                <a:cxn ang="T7">
                  <a:pos x="T2" y="T3"/>
                </a:cxn>
                <a:cxn ang="T8">
                  <a:pos x="T4" y="T5"/>
                </a:cxn>
              </a:cxnLst>
              <a:rect l="T9" t="T10" r="T11" b="T12"/>
              <a:pathLst>
                <a:path w="21600" h="15263" fill="none" extrusionOk="0">
                  <a:moveTo>
                    <a:pt x="6315" y="15263"/>
                  </a:moveTo>
                  <a:cubicBezTo>
                    <a:pt x="2271" y="11213"/>
                    <a:pt x="0" y="5723"/>
                    <a:pt x="0" y="0"/>
                  </a:cubicBezTo>
                </a:path>
                <a:path w="21600" h="15263" stroke="0" extrusionOk="0">
                  <a:moveTo>
                    <a:pt x="6315" y="15263"/>
                  </a:moveTo>
                  <a:cubicBezTo>
                    <a:pt x="2271" y="11213"/>
                    <a:pt x="0" y="5723"/>
                    <a:pt x="0" y="0"/>
                  </a:cubicBezTo>
                  <a:lnTo>
                    <a:pt x="21600" y="0"/>
                  </a:lnTo>
                  <a:close/>
                </a:path>
              </a:pathLst>
            </a:custGeom>
            <a:solidFill>
              <a:srgbClr val="FF8080"/>
            </a:solidFill>
            <a:ln w="9525">
              <a:solidFill>
                <a:srgbClr val="000000"/>
              </a:solidFill>
              <a:round/>
              <a:headEnd/>
              <a:tailEnd/>
            </a:ln>
          </p:spPr>
          <p:txBody>
            <a:bodyPr/>
            <a:lstStyle/>
            <a:p>
              <a:endParaRPr lang="en-US" dirty="0"/>
            </a:p>
          </p:txBody>
        </p:sp>
        <p:sp>
          <p:nvSpPr>
            <p:cNvPr id="52236" name="Arc 19"/>
            <p:cNvSpPr>
              <a:spLocks/>
            </p:cNvSpPr>
            <p:nvPr/>
          </p:nvSpPr>
          <p:spPr bwMode="auto">
            <a:xfrm>
              <a:off x="96" y="2030"/>
              <a:ext cx="864" cy="610"/>
            </a:xfrm>
            <a:custGeom>
              <a:avLst/>
              <a:gdLst>
                <a:gd name="T0" fmla="*/ 0 w 21600"/>
                <a:gd name="T1" fmla="*/ 0 h 15263"/>
                <a:gd name="T2" fmla="*/ 0 w 21600"/>
                <a:gd name="T3" fmla="*/ 0 h 15263"/>
                <a:gd name="T4" fmla="*/ 0 w 21600"/>
                <a:gd name="T5" fmla="*/ 0 h 15263"/>
                <a:gd name="T6" fmla="*/ 0 60000 65536"/>
                <a:gd name="T7" fmla="*/ 0 60000 65536"/>
                <a:gd name="T8" fmla="*/ 0 60000 65536"/>
                <a:gd name="T9" fmla="*/ 0 w 21600"/>
                <a:gd name="T10" fmla="*/ 0 h 15263"/>
                <a:gd name="T11" fmla="*/ 21600 w 21600"/>
                <a:gd name="T12" fmla="*/ 15263 h 15263"/>
              </a:gdLst>
              <a:ahLst/>
              <a:cxnLst>
                <a:cxn ang="T6">
                  <a:pos x="T0" y="T1"/>
                </a:cxn>
                <a:cxn ang="T7">
                  <a:pos x="T2" y="T3"/>
                </a:cxn>
                <a:cxn ang="T8">
                  <a:pos x="T4" y="T5"/>
                </a:cxn>
              </a:cxnLst>
              <a:rect l="T9" t="T10" r="T11" b="T12"/>
              <a:pathLst>
                <a:path w="21600" h="15263" fill="none" extrusionOk="0">
                  <a:moveTo>
                    <a:pt x="0" y="15263"/>
                  </a:moveTo>
                  <a:cubicBezTo>
                    <a:pt x="0" y="9539"/>
                    <a:pt x="2271" y="4049"/>
                    <a:pt x="6315" y="-1"/>
                  </a:cubicBezTo>
                </a:path>
                <a:path w="21600" h="15263" stroke="0" extrusionOk="0">
                  <a:moveTo>
                    <a:pt x="0" y="15263"/>
                  </a:moveTo>
                  <a:cubicBezTo>
                    <a:pt x="0" y="9539"/>
                    <a:pt x="2271" y="4049"/>
                    <a:pt x="6315" y="-1"/>
                  </a:cubicBezTo>
                  <a:lnTo>
                    <a:pt x="21600" y="15263"/>
                  </a:lnTo>
                  <a:close/>
                </a:path>
              </a:pathLst>
            </a:custGeom>
            <a:solidFill>
              <a:srgbClr val="0066CC"/>
            </a:solidFill>
            <a:ln w="9525">
              <a:solidFill>
                <a:srgbClr val="000000"/>
              </a:solidFill>
              <a:round/>
              <a:headEnd/>
              <a:tailEnd/>
            </a:ln>
          </p:spPr>
          <p:txBody>
            <a:bodyPr/>
            <a:lstStyle/>
            <a:p>
              <a:endParaRPr lang="en-US" dirty="0"/>
            </a:p>
          </p:txBody>
        </p:sp>
        <p:sp>
          <p:nvSpPr>
            <p:cNvPr id="52237" name="Arc 20"/>
            <p:cNvSpPr>
              <a:spLocks/>
            </p:cNvSpPr>
            <p:nvPr/>
          </p:nvSpPr>
          <p:spPr bwMode="auto">
            <a:xfrm>
              <a:off x="349" y="1776"/>
              <a:ext cx="611" cy="864"/>
            </a:xfrm>
            <a:custGeom>
              <a:avLst/>
              <a:gdLst>
                <a:gd name="T0" fmla="*/ 0 w 15284"/>
                <a:gd name="T1" fmla="*/ 0 h 21600"/>
                <a:gd name="T2" fmla="*/ 0 w 15284"/>
                <a:gd name="T3" fmla="*/ 0 h 21600"/>
                <a:gd name="T4" fmla="*/ 0 w 15284"/>
                <a:gd name="T5" fmla="*/ 0 h 21600"/>
                <a:gd name="T6" fmla="*/ 0 60000 65536"/>
                <a:gd name="T7" fmla="*/ 0 60000 65536"/>
                <a:gd name="T8" fmla="*/ 0 60000 65536"/>
                <a:gd name="T9" fmla="*/ 0 w 15284"/>
                <a:gd name="T10" fmla="*/ 0 h 21600"/>
                <a:gd name="T11" fmla="*/ 15284 w 15284"/>
                <a:gd name="T12" fmla="*/ 21600 h 21600"/>
              </a:gdLst>
              <a:ahLst/>
              <a:cxnLst>
                <a:cxn ang="T6">
                  <a:pos x="T0" y="T1"/>
                </a:cxn>
                <a:cxn ang="T7">
                  <a:pos x="T2" y="T3"/>
                </a:cxn>
                <a:cxn ang="T8">
                  <a:pos x="T4" y="T5"/>
                </a:cxn>
              </a:cxnLst>
              <a:rect l="T9" t="T10" r="T11" b="T12"/>
              <a:pathLst>
                <a:path w="15284" h="21600" fill="none" extrusionOk="0">
                  <a:moveTo>
                    <a:pt x="-1" y="6336"/>
                  </a:moveTo>
                  <a:cubicBezTo>
                    <a:pt x="4043" y="2288"/>
                    <a:pt x="9527" y="9"/>
                    <a:pt x="15250" y="0"/>
                  </a:cubicBezTo>
                </a:path>
                <a:path w="15284" h="21600" stroke="0" extrusionOk="0">
                  <a:moveTo>
                    <a:pt x="-1" y="6336"/>
                  </a:moveTo>
                  <a:cubicBezTo>
                    <a:pt x="4043" y="2288"/>
                    <a:pt x="9527" y="9"/>
                    <a:pt x="15250" y="0"/>
                  </a:cubicBezTo>
                  <a:lnTo>
                    <a:pt x="15284" y="21600"/>
                  </a:lnTo>
                  <a:close/>
                </a:path>
              </a:pathLst>
            </a:custGeom>
            <a:solidFill>
              <a:srgbClr val="CCCCFF"/>
            </a:solidFill>
            <a:ln w="9525">
              <a:solidFill>
                <a:srgbClr val="000000"/>
              </a:solidFill>
              <a:round/>
              <a:headEnd/>
              <a:tailEnd/>
            </a:ln>
          </p:spPr>
          <p:txBody>
            <a:bodyPr/>
            <a:lstStyle/>
            <a:p>
              <a:endParaRPr lang="en-US" dirty="0"/>
            </a:p>
          </p:txBody>
        </p:sp>
      </p:grpSp>
      <p:sp>
        <p:nvSpPr>
          <p:cNvPr id="144389" name="Rectangle 22"/>
          <p:cNvSpPr>
            <a:spLocks noGrp="1" noChangeArrowheads="1"/>
          </p:cNvSpPr>
          <p:nvPr>
            <p:ph type="title"/>
          </p:nvPr>
        </p:nvSpPr>
        <p:spPr>
          <a:xfrm>
            <a:off x="533400" y="666750"/>
            <a:ext cx="7772400" cy="769938"/>
          </a:xfrm>
        </p:spPr>
        <p:txBody>
          <a:bodyPr/>
          <a:lstStyle/>
          <a:p>
            <a:pPr>
              <a:defRPr/>
            </a:pPr>
            <a:r>
              <a:rPr lang="en-US" b="1" dirty="0"/>
              <a:t>Why Do We Care?</a:t>
            </a:r>
            <a:endParaRPr lang="en-US" sz="3600" b="1" dirty="0"/>
          </a:p>
        </p:txBody>
      </p:sp>
      <p:sp>
        <p:nvSpPr>
          <p:cNvPr id="23"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50</a:t>
            </a:fld>
            <a:endParaRPr lang="en-US" dirty="0"/>
          </a:p>
        </p:txBody>
      </p:sp>
    </p:spTree>
    <p:extLst>
      <p:ext uri="{BB962C8B-B14F-4D97-AF65-F5344CB8AC3E}">
        <p14:creationId xmlns:p14="http://schemas.microsoft.com/office/powerpoint/2010/main" val="1485168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par>
                          <p:cTn id="8" fill="hold" nodeType="afterGroup">
                            <p:stCondLst>
                              <p:cond delay="1500"/>
                            </p:stCondLst>
                            <p:childTnLst>
                              <p:par>
                                <p:cTn id="9" presetID="23" presetClass="entr" presetSubtype="16"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1364673" y="1901031"/>
            <a:ext cx="7848600" cy="1092200"/>
          </a:xfrm>
        </p:spPr>
        <p:txBody>
          <a:bodyPr/>
          <a:lstStyle/>
          <a:p>
            <a:pPr marL="57150" indent="-57150">
              <a:buFontTx/>
              <a:buNone/>
            </a:pPr>
            <a:r>
              <a:rPr lang="en-US" sz="2400" dirty="0"/>
              <a:t>Dilution reduces the size of our piece of the pie.</a:t>
            </a:r>
          </a:p>
        </p:txBody>
      </p:sp>
      <p:grpSp>
        <p:nvGrpSpPr>
          <p:cNvPr id="3" name="Group 12"/>
          <p:cNvGrpSpPr>
            <a:grpSpLocks/>
          </p:cNvGrpSpPr>
          <p:nvPr/>
        </p:nvGrpSpPr>
        <p:grpSpPr bwMode="auto">
          <a:xfrm>
            <a:off x="1447800" y="3429000"/>
            <a:ext cx="2667000" cy="2590800"/>
            <a:chOff x="576" y="1968"/>
            <a:chExt cx="2015" cy="2015"/>
          </a:xfrm>
        </p:grpSpPr>
        <p:sp>
          <p:nvSpPr>
            <p:cNvPr id="53262" name="Arc 13"/>
            <p:cNvSpPr>
              <a:spLocks/>
            </p:cNvSpPr>
            <p:nvPr/>
          </p:nvSpPr>
          <p:spPr bwMode="auto">
            <a:xfrm>
              <a:off x="1672" y="1968"/>
              <a:ext cx="919" cy="1392"/>
            </a:xfrm>
            <a:custGeom>
              <a:avLst/>
              <a:gdLst>
                <a:gd name="T0" fmla="*/ 0 w 21751"/>
                <a:gd name="T1" fmla="*/ 0 h 32484"/>
                <a:gd name="T2" fmla="*/ 0 w 21751"/>
                <a:gd name="T3" fmla="*/ 0 h 32484"/>
                <a:gd name="T4" fmla="*/ 0 w 21751"/>
                <a:gd name="T5" fmla="*/ 0 h 32484"/>
                <a:gd name="T6" fmla="*/ 0 60000 65536"/>
                <a:gd name="T7" fmla="*/ 0 60000 65536"/>
                <a:gd name="T8" fmla="*/ 0 60000 65536"/>
                <a:gd name="T9" fmla="*/ 0 w 21751"/>
                <a:gd name="T10" fmla="*/ 0 h 32484"/>
                <a:gd name="T11" fmla="*/ 21751 w 21751"/>
                <a:gd name="T12" fmla="*/ 32484 h 32484"/>
              </a:gdLst>
              <a:ahLst/>
              <a:cxnLst>
                <a:cxn ang="T6">
                  <a:pos x="T0" y="T1"/>
                </a:cxn>
                <a:cxn ang="T7">
                  <a:pos x="T2" y="T3"/>
                </a:cxn>
                <a:cxn ang="T8">
                  <a:pos x="T4" y="T5"/>
                </a:cxn>
              </a:cxnLst>
              <a:rect l="T9" t="T10" r="T11" b="T12"/>
              <a:pathLst>
                <a:path w="21751" h="32484" fill="none" extrusionOk="0">
                  <a:moveTo>
                    <a:pt x="-1" y="0"/>
                  </a:moveTo>
                  <a:cubicBezTo>
                    <a:pt x="50" y="0"/>
                    <a:pt x="100" y="-1"/>
                    <a:pt x="151" y="0"/>
                  </a:cubicBezTo>
                  <a:cubicBezTo>
                    <a:pt x="12080" y="0"/>
                    <a:pt x="21751" y="9670"/>
                    <a:pt x="21751" y="21600"/>
                  </a:cubicBezTo>
                  <a:cubicBezTo>
                    <a:pt x="21751" y="25424"/>
                    <a:pt x="20735" y="29180"/>
                    <a:pt x="18808" y="32483"/>
                  </a:cubicBezTo>
                </a:path>
                <a:path w="21751" h="32484" stroke="0" extrusionOk="0">
                  <a:moveTo>
                    <a:pt x="-1" y="0"/>
                  </a:moveTo>
                  <a:cubicBezTo>
                    <a:pt x="50" y="0"/>
                    <a:pt x="100" y="-1"/>
                    <a:pt x="151" y="0"/>
                  </a:cubicBezTo>
                  <a:cubicBezTo>
                    <a:pt x="12080" y="0"/>
                    <a:pt x="21751" y="9670"/>
                    <a:pt x="21751" y="21600"/>
                  </a:cubicBezTo>
                  <a:cubicBezTo>
                    <a:pt x="21751" y="25424"/>
                    <a:pt x="20735" y="29180"/>
                    <a:pt x="18808" y="32483"/>
                  </a:cubicBezTo>
                  <a:lnTo>
                    <a:pt x="151" y="21600"/>
                  </a:lnTo>
                  <a:close/>
                </a:path>
              </a:pathLst>
            </a:custGeom>
            <a:solidFill>
              <a:srgbClr val="9999FF"/>
            </a:solidFill>
            <a:ln w="9525">
              <a:solidFill>
                <a:schemeClr val="tx1"/>
              </a:solidFill>
              <a:round/>
              <a:headEnd/>
              <a:tailEnd/>
            </a:ln>
          </p:spPr>
          <p:txBody>
            <a:bodyPr/>
            <a:lstStyle/>
            <a:p>
              <a:endParaRPr lang="en-US" dirty="0"/>
            </a:p>
          </p:txBody>
        </p:sp>
        <p:sp>
          <p:nvSpPr>
            <p:cNvPr id="53263" name="Arc 14"/>
            <p:cNvSpPr>
              <a:spLocks/>
            </p:cNvSpPr>
            <p:nvPr/>
          </p:nvSpPr>
          <p:spPr bwMode="auto">
            <a:xfrm>
              <a:off x="794" y="3058"/>
              <a:ext cx="1578" cy="925"/>
            </a:xfrm>
            <a:custGeom>
              <a:avLst/>
              <a:gdLst>
                <a:gd name="T0" fmla="*/ 0 w 37382"/>
                <a:gd name="T1" fmla="*/ 0 h 21600"/>
                <a:gd name="T2" fmla="*/ 0 w 37382"/>
                <a:gd name="T3" fmla="*/ 0 h 21600"/>
                <a:gd name="T4" fmla="*/ 0 w 37382"/>
                <a:gd name="T5" fmla="*/ 0 h 21600"/>
                <a:gd name="T6" fmla="*/ 0 60000 65536"/>
                <a:gd name="T7" fmla="*/ 0 60000 65536"/>
                <a:gd name="T8" fmla="*/ 0 60000 65536"/>
                <a:gd name="T9" fmla="*/ 0 w 37382"/>
                <a:gd name="T10" fmla="*/ 0 h 21600"/>
                <a:gd name="T11" fmla="*/ 37382 w 37382"/>
                <a:gd name="T12" fmla="*/ 21600 h 21600"/>
              </a:gdLst>
              <a:ahLst/>
              <a:cxnLst>
                <a:cxn ang="T6">
                  <a:pos x="T0" y="T1"/>
                </a:cxn>
                <a:cxn ang="T7">
                  <a:pos x="T2" y="T3"/>
                </a:cxn>
                <a:cxn ang="T8">
                  <a:pos x="T4" y="T5"/>
                </a:cxn>
              </a:cxnLst>
              <a:rect l="T9" t="T10" r="T11" b="T12"/>
              <a:pathLst>
                <a:path w="37382" h="21600" fill="none" extrusionOk="0">
                  <a:moveTo>
                    <a:pt x="37381" y="10883"/>
                  </a:moveTo>
                  <a:cubicBezTo>
                    <a:pt x="33510" y="17519"/>
                    <a:pt x="26406" y="21599"/>
                    <a:pt x="18724" y="21600"/>
                  </a:cubicBezTo>
                  <a:cubicBezTo>
                    <a:pt x="10993" y="21600"/>
                    <a:pt x="3853" y="17469"/>
                    <a:pt x="-1" y="10768"/>
                  </a:cubicBezTo>
                </a:path>
                <a:path w="37382" h="21600" stroke="0" extrusionOk="0">
                  <a:moveTo>
                    <a:pt x="37381" y="10883"/>
                  </a:moveTo>
                  <a:cubicBezTo>
                    <a:pt x="33510" y="17519"/>
                    <a:pt x="26406" y="21599"/>
                    <a:pt x="18724" y="21600"/>
                  </a:cubicBezTo>
                  <a:cubicBezTo>
                    <a:pt x="10993" y="21600"/>
                    <a:pt x="3853" y="17469"/>
                    <a:pt x="-1" y="10768"/>
                  </a:cubicBezTo>
                  <a:lnTo>
                    <a:pt x="18724" y="0"/>
                  </a:lnTo>
                  <a:close/>
                </a:path>
              </a:pathLst>
            </a:custGeom>
            <a:solidFill>
              <a:srgbClr val="993366"/>
            </a:solidFill>
            <a:ln w="9525">
              <a:solidFill>
                <a:schemeClr val="tx1"/>
              </a:solidFill>
              <a:round/>
              <a:headEnd/>
              <a:tailEnd/>
            </a:ln>
          </p:spPr>
          <p:txBody>
            <a:bodyPr/>
            <a:lstStyle/>
            <a:p>
              <a:endParaRPr lang="en-US" dirty="0"/>
            </a:p>
          </p:txBody>
        </p:sp>
        <p:sp>
          <p:nvSpPr>
            <p:cNvPr id="53264" name="Arc 15"/>
            <p:cNvSpPr>
              <a:spLocks/>
            </p:cNvSpPr>
            <p:nvPr/>
          </p:nvSpPr>
          <p:spPr bwMode="auto">
            <a:xfrm>
              <a:off x="576" y="1968"/>
              <a:ext cx="912" cy="1387"/>
            </a:xfrm>
            <a:custGeom>
              <a:avLst/>
              <a:gdLst>
                <a:gd name="T0" fmla="*/ 0 w 21600"/>
                <a:gd name="T1" fmla="*/ 0 h 32367"/>
                <a:gd name="T2" fmla="*/ 0 w 21600"/>
                <a:gd name="T3" fmla="*/ 0 h 32367"/>
                <a:gd name="T4" fmla="*/ 0 w 21600"/>
                <a:gd name="T5" fmla="*/ 0 h 32367"/>
                <a:gd name="T6" fmla="*/ 0 60000 65536"/>
                <a:gd name="T7" fmla="*/ 0 60000 65536"/>
                <a:gd name="T8" fmla="*/ 0 60000 65536"/>
                <a:gd name="T9" fmla="*/ 0 w 21600"/>
                <a:gd name="T10" fmla="*/ 0 h 32367"/>
                <a:gd name="T11" fmla="*/ 21600 w 21600"/>
                <a:gd name="T12" fmla="*/ 32367 h 32367"/>
              </a:gdLst>
              <a:ahLst/>
              <a:cxnLst>
                <a:cxn ang="T6">
                  <a:pos x="T0" y="T1"/>
                </a:cxn>
                <a:cxn ang="T7">
                  <a:pos x="T2" y="T3"/>
                </a:cxn>
                <a:cxn ang="T8">
                  <a:pos x="T4" y="T5"/>
                </a:cxn>
              </a:cxnLst>
              <a:rect l="T9" t="T10" r="T11" b="T12"/>
              <a:pathLst>
                <a:path w="21600" h="32367" fill="none" extrusionOk="0">
                  <a:moveTo>
                    <a:pt x="2875" y="32367"/>
                  </a:moveTo>
                  <a:cubicBezTo>
                    <a:pt x="991" y="29091"/>
                    <a:pt x="0" y="25378"/>
                    <a:pt x="0" y="21599"/>
                  </a:cubicBezTo>
                  <a:cubicBezTo>
                    <a:pt x="-1" y="9728"/>
                    <a:pt x="9578" y="82"/>
                    <a:pt x="21448" y="-1"/>
                  </a:cubicBezTo>
                </a:path>
                <a:path w="21600" h="32367" stroke="0" extrusionOk="0">
                  <a:moveTo>
                    <a:pt x="2875" y="32367"/>
                  </a:moveTo>
                  <a:cubicBezTo>
                    <a:pt x="991" y="29091"/>
                    <a:pt x="0" y="25378"/>
                    <a:pt x="0" y="21599"/>
                  </a:cubicBezTo>
                  <a:cubicBezTo>
                    <a:pt x="-1" y="9728"/>
                    <a:pt x="9578" y="82"/>
                    <a:pt x="21448" y="-1"/>
                  </a:cubicBezTo>
                  <a:lnTo>
                    <a:pt x="21600" y="21599"/>
                  </a:lnTo>
                  <a:close/>
                </a:path>
              </a:pathLst>
            </a:custGeom>
            <a:solidFill>
              <a:schemeClr val="hlink"/>
            </a:solidFill>
            <a:ln w="9525">
              <a:solidFill>
                <a:schemeClr val="tx1"/>
              </a:solidFill>
              <a:round/>
              <a:headEnd/>
              <a:tailEnd/>
            </a:ln>
          </p:spPr>
          <p:txBody>
            <a:bodyPr/>
            <a:lstStyle/>
            <a:p>
              <a:endParaRPr lang="en-US" dirty="0"/>
            </a:p>
          </p:txBody>
        </p:sp>
      </p:grpSp>
      <p:sp>
        <p:nvSpPr>
          <p:cNvPr id="148496" name="Text Box 16"/>
          <p:cNvSpPr txBox="1">
            <a:spLocks noChangeArrowheads="1"/>
          </p:cNvSpPr>
          <p:nvPr/>
        </p:nvSpPr>
        <p:spPr bwMode="auto">
          <a:xfrm>
            <a:off x="1371600" y="2743200"/>
            <a:ext cx="2533650" cy="53181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2800" dirty="0">
                <a:cs typeface="Arial" pitchFamily="34" charset="0"/>
              </a:rPr>
              <a:t>Before Dilution</a:t>
            </a:r>
          </a:p>
        </p:txBody>
      </p:sp>
      <p:sp>
        <p:nvSpPr>
          <p:cNvPr id="148497" name="Text Box 17"/>
          <p:cNvSpPr txBox="1">
            <a:spLocks noChangeArrowheads="1"/>
          </p:cNvSpPr>
          <p:nvPr/>
        </p:nvSpPr>
        <p:spPr bwMode="auto">
          <a:xfrm>
            <a:off x="5410200" y="2727325"/>
            <a:ext cx="2235200" cy="53181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2800" dirty="0">
                <a:cs typeface="Arial" pitchFamily="34" charset="0"/>
              </a:rPr>
              <a:t>After Dilution</a:t>
            </a:r>
          </a:p>
        </p:txBody>
      </p:sp>
      <p:grpSp>
        <p:nvGrpSpPr>
          <p:cNvPr id="4" name="Group 18"/>
          <p:cNvGrpSpPr>
            <a:grpSpLocks/>
          </p:cNvGrpSpPr>
          <p:nvPr/>
        </p:nvGrpSpPr>
        <p:grpSpPr bwMode="auto">
          <a:xfrm>
            <a:off x="1752600" y="4876800"/>
            <a:ext cx="2057400" cy="609600"/>
            <a:chOff x="1104" y="3072"/>
            <a:chExt cx="1296" cy="384"/>
          </a:xfrm>
        </p:grpSpPr>
        <p:sp>
          <p:nvSpPr>
            <p:cNvPr id="53260" name="Line 19"/>
            <p:cNvSpPr>
              <a:spLocks noChangeShapeType="1"/>
            </p:cNvSpPr>
            <p:nvPr/>
          </p:nvSpPr>
          <p:spPr bwMode="auto">
            <a:xfrm>
              <a:off x="1776" y="3072"/>
              <a:ext cx="624" cy="384"/>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53261" name="Line 20"/>
            <p:cNvSpPr>
              <a:spLocks noChangeShapeType="1"/>
            </p:cNvSpPr>
            <p:nvPr/>
          </p:nvSpPr>
          <p:spPr bwMode="auto">
            <a:xfrm flipH="1">
              <a:off x="1104" y="3072"/>
              <a:ext cx="624" cy="33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grpSp>
      <p:grpSp>
        <p:nvGrpSpPr>
          <p:cNvPr id="6" name="Group 5"/>
          <p:cNvGrpSpPr/>
          <p:nvPr/>
        </p:nvGrpSpPr>
        <p:grpSpPr>
          <a:xfrm rot="5400000">
            <a:off x="5232400" y="3454400"/>
            <a:ext cx="2362200" cy="2463800"/>
            <a:chOff x="5334000" y="3352800"/>
            <a:chExt cx="2362200" cy="2667000"/>
          </a:xfrm>
        </p:grpSpPr>
        <p:grpSp>
          <p:nvGrpSpPr>
            <p:cNvPr id="2" name="Group 3"/>
            <p:cNvGrpSpPr>
              <a:grpSpLocks/>
            </p:cNvGrpSpPr>
            <p:nvPr/>
          </p:nvGrpSpPr>
          <p:grpSpPr bwMode="auto">
            <a:xfrm>
              <a:off x="5334000" y="3352800"/>
              <a:ext cx="2362200" cy="2667000"/>
              <a:chOff x="3360" y="2016"/>
              <a:chExt cx="2015" cy="2015"/>
            </a:xfrm>
          </p:grpSpPr>
          <p:sp>
            <p:nvSpPr>
              <p:cNvPr id="53265" name="Arc 4"/>
              <p:cNvSpPr>
                <a:spLocks/>
              </p:cNvSpPr>
              <p:nvPr/>
            </p:nvSpPr>
            <p:spPr bwMode="auto">
              <a:xfrm>
                <a:off x="4400" y="2016"/>
                <a:ext cx="645" cy="911"/>
              </a:xfrm>
              <a:custGeom>
                <a:avLst/>
                <a:gdLst>
                  <a:gd name="T0" fmla="*/ 0 w 15303"/>
                  <a:gd name="T1" fmla="*/ 0 h 21600"/>
                  <a:gd name="T2" fmla="*/ 0 w 15303"/>
                  <a:gd name="T3" fmla="*/ 0 h 21600"/>
                  <a:gd name="T4" fmla="*/ 0 w 15303"/>
                  <a:gd name="T5" fmla="*/ 0 h 21600"/>
                  <a:gd name="T6" fmla="*/ 0 60000 65536"/>
                  <a:gd name="T7" fmla="*/ 0 60000 65536"/>
                  <a:gd name="T8" fmla="*/ 0 60000 65536"/>
                  <a:gd name="T9" fmla="*/ 0 w 15303"/>
                  <a:gd name="T10" fmla="*/ 0 h 21600"/>
                  <a:gd name="T11" fmla="*/ 15303 w 15303"/>
                  <a:gd name="T12" fmla="*/ 21600 h 21600"/>
                </a:gdLst>
                <a:ahLst/>
                <a:cxnLst>
                  <a:cxn ang="T6">
                    <a:pos x="T0" y="T1"/>
                  </a:cxn>
                  <a:cxn ang="T7">
                    <a:pos x="T2" y="T3"/>
                  </a:cxn>
                  <a:cxn ang="T8">
                    <a:pos x="T4" y="T5"/>
                  </a:cxn>
                </a:cxnLst>
                <a:rect l="T9" t="T10" r="T11" b="T12"/>
                <a:pathLst>
                  <a:path w="15303" h="21600" fill="none" extrusionOk="0">
                    <a:moveTo>
                      <a:pt x="-1" y="0"/>
                    </a:moveTo>
                    <a:cubicBezTo>
                      <a:pt x="50" y="0"/>
                      <a:pt x="101" y="-1"/>
                      <a:pt x="152" y="0"/>
                    </a:cubicBezTo>
                    <a:cubicBezTo>
                      <a:pt x="5820" y="0"/>
                      <a:pt x="11262" y="2228"/>
                      <a:pt x="15303" y="6204"/>
                    </a:cubicBezTo>
                  </a:path>
                  <a:path w="15303" h="21600" stroke="0" extrusionOk="0">
                    <a:moveTo>
                      <a:pt x="-1" y="0"/>
                    </a:moveTo>
                    <a:cubicBezTo>
                      <a:pt x="50" y="0"/>
                      <a:pt x="101" y="-1"/>
                      <a:pt x="152" y="0"/>
                    </a:cubicBezTo>
                    <a:cubicBezTo>
                      <a:pt x="5820" y="0"/>
                      <a:pt x="11262" y="2228"/>
                      <a:pt x="15303" y="6204"/>
                    </a:cubicBezTo>
                    <a:lnTo>
                      <a:pt x="152" y="21600"/>
                    </a:lnTo>
                    <a:close/>
                  </a:path>
                </a:pathLst>
              </a:custGeom>
              <a:solidFill>
                <a:srgbClr val="9999FF"/>
              </a:solidFill>
              <a:ln w="9525">
                <a:solidFill>
                  <a:schemeClr val="tx1"/>
                </a:solidFill>
                <a:round/>
                <a:headEnd/>
                <a:tailEnd/>
              </a:ln>
            </p:spPr>
            <p:txBody>
              <a:bodyPr/>
              <a:lstStyle/>
              <a:p>
                <a:endParaRPr lang="en-US" dirty="0"/>
              </a:p>
            </p:txBody>
          </p:sp>
          <p:sp>
            <p:nvSpPr>
              <p:cNvPr id="53266" name="Arc 5"/>
              <p:cNvSpPr>
                <a:spLocks/>
              </p:cNvSpPr>
              <p:nvPr/>
            </p:nvSpPr>
            <p:spPr bwMode="auto">
              <a:xfrm>
                <a:off x="4464" y="2336"/>
                <a:ext cx="911" cy="649"/>
              </a:xfrm>
              <a:custGeom>
                <a:avLst/>
                <a:gdLst>
                  <a:gd name="T0" fmla="*/ 0 w 21600"/>
                  <a:gd name="T1" fmla="*/ 0 h 15395"/>
                  <a:gd name="T2" fmla="*/ 0 w 21600"/>
                  <a:gd name="T3" fmla="*/ 0 h 15395"/>
                  <a:gd name="T4" fmla="*/ 0 w 21600"/>
                  <a:gd name="T5" fmla="*/ 0 h 15395"/>
                  <a:gd name="T6" fmla="*/ 0 60000 65536"/>
                  <a:gd name="T7" fmla="*/ 0 60000 65536"/>
                  <a:gd name="T8" fmla="*/ 0 60000 65536"/>
                  <a:gd name="T9" fmla="*/ 0 w 21600"/>
                  <a:gd name="T10" fmla="*/ 0 h 15395"/>
                  <a:gd name="T11" fmla="*/ 21600 w 21600"/>
                  <a:gd name="T12" fmla="*/ 15395 h 15395"/>
                </a:gdLst>
                <a:ahLst/>
                <a:cxnLst>
                  <a:cxn ang="T6">
                    <a:pos x="T0" y="T1"/>
                  </a:cxn>
                  <a:cxn ang="T7">
                    <a:pos x="T2" y="T3"/>
                  </a:cxn>
                  <a:cxn ang="T8">
                    <a:pos x="T4" y="T5"/>
                  </a:cxn>
                </a:cxnLst>
                <a:rect l="T9" t="T10" r="T11" b="T12"/>
                <a:pathLst>
                  <a:path w="21600" h="15395" fill="none" extrusionOk="0">
                    <a:moveTo>
                      <a:pt x="15151" y="-1"/>
                    </a:moveTo>
                    <a:cubicBezTo>
                      <a:pt x="19247" y="4032"/>
                      <a:pt x="21568" y="9530"/>
                      <a:pt x="21599" y="15279"/>
                    </a:cubicBezTo>
                  </a:path>
                  <a:path w="21600" h="15395" stroke="0" extrusionOk="0">
                    <a:moveTo>
                      <a:pt x="15151" y="-1"/>
                    </a:moveTo>
                    <a:cubicBezTo>
                      <a:pt x="19247" y="4032"/>
                      <a:pt x="21568" y="9530"/>
                      <a:pt x="21599" y="15279"/>
                    </a:cubicBezTo>
                    <a:lnTo>
                      <a:pt x="0" y="15395"/>
                    </a:lnTo>
                    <a:close/>
                  </a:path>
                </a:pathLst>
              </a:custGeom>
              <a:solidFill>
                <a:srgbClr val="993366"/>
              </a:solidFill>
              <a:ln w="9525">
                <a:solidFill>
                  <a:schemeClr val="tx1"/>
                </a:solidFill>
                <a:round/>
                <a:headEnd/>
                <a:tailEnd/>
              </a:ln>
            </p:spPr>
            <p:txBody>
              <a:bodyPr/>
              <a:lstStyle/>
              <a:p>
                <a:endParaRPr lang="en-US" dirty="0"/>
              </a:p>
            </p:txBody>
          </p:sp>
          <p:sp>
            <p:nvSpPr>
              <p:cNvPr id="53267" name="Arc 6"/>
              <p:cNvSpPr>
                <a:spLocks/>
              </p:cNvSpPr>
              <p:nvPr/>
            </p:nvSpPr>
            <p:spPr bwMode="auto">
              <a:xfrm>
                <a:off x="4464" y="3057"/>
                <a:ext cx="911" cy="649"/>
              </a:xfrm>
              <a:custGeom>
                <a:avLst/>
                <a:gdLst>
                  <a:gd name="T0" fmla="*/ 0 w 21600"/>
                  <a:gd name="T1" fmla="*/ 0 h 15396"/>
                  <a:gd name="T2" fmla="*/ 0 w 21600"/>
                  <a:gd name="T3" fmla="*/ 0 h 15396"/>
                  <a:gd name="T4" fmla="*/ 0 w 21600"/>
                  <a:gd name="T5" fmla="*/ 0 h 15396"/>
                  <a:gd name="T6" fmla="*/ 0 60000 65536"/>
                  <a:gd name="T7" fmla="*/ 0 60000 65536"/>
                  <a:gd name="T8" fmla="*/ 0 60000 65536"/>
                  <a:gd name="T9" fmla="*/ 0 w 21600"/>
                  <a:gd name="T10" fmla="*/ 0 h 15396"/>
                  <a:gd name="T11" fmla="*/ 21600 w 21600"/>
                  <a:gd name="T12" fmla="*/ 15396 h 15396"/>
                </a:gdLst>
                <a:ahLst/>
                <a:cxnLst>
                  <a:cxn ang="T6">
                    <a:pos x="T0" y="T1"/>
                  </a:cxn>
                  <a:cxn ang="T7">
                    <a:pos x="T2" y="T3"/>
                  </a:cxn>
                  <a:cxn ang="T8">
                    <a:pos x="T4" y="T5"/>
                  </a:cxn>
                </a:cxnLst>
                <a:rect l="T9" t="T10" r="T11" b="T12"/>
                <a:pathLst>
                  <a:path w="21600" h="15396" fill="none" extrusionOk="0">
                    <a:moveTo>
                      <a:pt x="21599" y="0"/>
                    </a:moveTo>
                    <a:cubicBezTo>
                      <a:pt x="21599" y="38"/>
                      <a:pt x="21600" y="77"/>
                      <a:pt x="21600" y="116"/>
                    </a:cubicBezTo>
                    <a:cubicBezTo>
                      <a:pt x="21600" y="5847"/>
                      <a:pt x="19321" y="11344"/>
                      <a:pt x="15267" y="15396"/>
                    </a:cubicBezTo>
                  </a:path>
                  <a:path w="21600" h="15396" stroke="0" extrusionOk="0">
                    <a:moveTo>
                      <a:pt x="21599" y="0"/>
                    </a:moveTo>
                    <a:cubicBezTo>
                      <a:pt x="21599" y="38"/>
                      <a:pt x="21600" y="77"/>
                      <a:pt x="21600" y="116"/>
                    </a:cubicBezTo>
                    <a:cubicBezTo>
                      <a:pt x="21600" y="5847"/>
                      <a:pt x="19321" y="11344"/>
                      <a:pt x="15267" y="15396"/>
                    </a:cubicBezTo>
                    <a:lnTo>
                      <a:pt x="0" y="116"/>
                    </a:lnTo>
                    <a:close/>
                  </a:path>
                </a:pathLst>
              </a:custGeom>
              <a:solidFill>
                <a:schemeClr val="hlink"/>
              </a:solidFill>
              <a:ln w="9525">
                <a:solidFill>
                  <a:schemeClr val="tx1"/>
                </a:solidFill>
                <a:round/>
                <a:headEnd/>
                <a:tailEnd/>
              </a:ln>
            </p:spPr>
            <p:txBody>
              <a:bodyPr/>
              <a:lstStyle/>
              <a:p>
                <a:endParaRPr lang="en-US" dirty="0"/>
              </a:p>
            </p:txBody>
          </p:sp>
          <p:sp>
            <p:nvSpPr>
              <p:cNvPr id="53268" name="Arc 7"/>
              <p:cNvSpPr>
                <a:spLocks/>
              </p:cNvSpPr>
              <p:nvPr/>
            </p:nvSpPr>
            <p:spPr bwMode="auto">
              <a:xfrm>
                <a:off x="4400" y="3120"/>
                <a:ext cx="649" cy="911"/>
              </a:xfrm>
              <a:custGeom>
                <a:avLst/>
                <a:gdLst>
                  <a:gd name="T0" fmla="*/ 0 w 15421"/>
                  <a:gd name="T1" fmla="*/ 0 h 21600"/>
                  <a:gd name="T2" fmla="*/ 0 w 15421"/>
                  <a:gd name="T3" fmla="*/ 0 h 21600"/>
                  <a:gd name="T4" fmla="*/ 0 w 15421"/>
                  <a:gd name="T5" fmla="*/ 0 h 21600"/>
                  <a:gd name="T6" fmla="*/ 0 60000 65536"/>
                  <a:gd name="T7" fmla="*/ 0 60000 65536"/>
                  <a:gd name="T8" fmla="*/ 0 60000 65536"/>
                  <a:gd name="T9" fmla="*/ 0 w 15421"/>
                  <a:gd name="T10" fmla="*/ 0 h 21600"/>
                  <a:gd name="T11" fmla="*/ 15421 w 15421"/>
                  <a:gd name="T12" fmla="*/ 21600 h 21600"/>
                </a:gdLst>
                <a:ahLst/>
                <a:cxnLst>
                  <a:cxn ang="T6">
                    <a:pos x="T0" y="T1"/>
                  </a:cxn>
                  <a:cxn ang="T7">
                    <a:pos x="T2" y="T3"/>
                  </a:cxn>
                  <a:cxn ang="T8">
                    <a:pos x="T4" y="T5"/>
                  </a:cxn>
                </a:cxnLst>
                <a:rect l="T9" t="T10" r="T11" b="T12"/>
                <a:pathLst>
                  <a:path w="15421" h="21600" fill="none" extrusionOk="0">
                    <a:moveTo>
                      <a:pt x="15421" y="15280"/>
                    </a:moveTo>
                    <a:cubicBezTo>
                      <a:pt x="11370" y="19326"/>
                      <a:pt x="5879" y="21599"/>
                      <a:pt x="154" y="21600"/>
                    </a:cubicBezTo>
                    <a:cubicBezTo>
                      <a:pt x="102" y="21600"/>
                      <a:pt x="51" y="21599"/>
                      <a:pt x="-1" y="21599"/>
                    </a:cubicBezTo>
                  </a:path>
                  <a:path w="15421" h="21600" stroke="0" extrusionOk="0">
                    <a:moveTo>
                      <a:pt x="15421" y="15280"/>
                    </a:moveTo>
                    <a:cubicBezTo>
                      <a:pt x="11370" y="19326"/>
                      <a:pt x="5879" y="21599"/>
                      <a:pt x="154" y="21600"/>
                    </a:cubicBezTo>
                    <a:cubicBezTo>
                      <a:pt x="102" y="21600"/>
                      <a:pt x="51" y="21599"/>
                      <a:pt x="-1" y="21599"/>
                    </a:cubicBezTo>
                    <a:lnTo>
                      <a:pt x="154" y="0"/>
                    </a:lnTo>
                    <a:close/>
                  </a:path>
                </a:pathLst>
              </a:custGeom>
              <a:solidFill>
                <a:srgbClr val="66FFFF"/>
              </a:solidFill>
              <a:ln w="9525">
                <a:solidFill>
                  <a:schemeClr val="tx1"/>
                </a:solidFill>
                <a:round/>
                <a:headEnd/>
                <a:tailEnd/>
              </a:ln>
            </p:spPr>
            <p:txBody>
              <a:bodyPr/>
              <a:lstStyle/>
              <a:p>
                <a:endParaRPr lang="en-US" dirty="0"/>
              </a:p>
            </p:txBody>
          </p:sp>
          <p:sp>
            <p:nvSpPr>
              <p:cNvPr id="53269" name="Arc 8"/>
              <p:cNvSpPr>
                <a:spLocks/>
              </p:cNvSpPr>
              <p:nvPr/>
            </p:nvSpPr>
            <p:spPr bwMode="auto">
              <a:xfrm>
                <a:off x="3679" y="3120"/>
                <a:ext cx="650" cy="911"/>
              </a:xfrm>
              <a:custGeom>
                <a:avLst/>
                <a:gdLst>
                  <a:gd name="T0" fmla="*/ 0 w 15401"/>
                  <a:gd name="T1" fmla="*/ 0 h 21599"/>
                  <a:gd name="T2" fmla="*/ 0 w 15401"/>
                  <a:gd name="T3" fmla="*/ 0 h 21599"/>
                  <a:gd name="T4" fmla="*/ 0 w 15401"/>
                  <a:gd name="T5" fmla="*/ 0 h 21599"/>
                  <a:gd name="T6" fmla="*/ 0 60000 65536"/>
                  <a:gd name="T7" fmla="*/ 0 60000 65536"/>
                  <a:gd name="T8" fmla="*/ 0 60000 65536"/>
                  <a:gd name="T9" fmla="*/ 0 w 15401"/>
                  <a:gd name="T10" fmla="*/ 0 h 21599"/>
                  <a:gd name="T11" fmla="*/ 15401 w 15401"/>
                  <a:gd name="T12" fmla="*/ 21599 h 21599"/>
                </a:gdLst>
                <a:ahLst/>
                <a:cxnLst>
                  <a:cxn ang="T6">
                    <a:pos x="T0" y="T1"/>
                  </a:cxn>
                  <a:cxn ang="T7">
                    <a:pos x="T2" y="T3"/>
                  </a:cxn>
                  <a:cxn ang="T8">
                    <a:pos x="T4" y="T5"/>
                  </a:cxn>
                </a:cxnLst>
                <a:rect l="T9" t="T10" r="T11" b="T12"/>
                <a:pathLst>
                  <a:path w="15401" h="21599" fill="none" extrusionOk="0">
                    <a:moveTo>
                      <a:pt x="15246" y="21599"/>
                    </a:moveTo>
                    <a:cubicBezTo>
                      <a:pt x="9509" y="21558"/>
                      <a:pt x="4023" y="19236"/>
                      <a:pt x="0" y="15144"/>
                    </a:cubicBezTo>
                  </a:path>
                  <a:path w="15401" h="21599" stroke="0" extrusionOk="0">
                    <a:moveTo>
                      <a:pt x="15246" y="21599"/>
                    </a:moveTo>
                    <a:cubicBezTo>
                      <a:pt x="9509" y="21558"/>
                      <a:pt x="4023" y="19236"/>
                      <a:pt x="0" y="15144"/>
                    </a:cubicBezTo>
                    <a:lnTo>
                      <a:pt x="15401" y="0"/>
                    </a:lnTo>
                    <a:close/>
                  </a:path>
                </a:pathLst>
              </a:custGeom>
              <a:solidFill>
                <a:srgbClr val="660066"/>
              </a:solidFill>
              <a:ln w="9525">
                <a:solidFill>
                  <a:schemeClr val="tx1"/>
                </a:solidFill>
                <a:round/>
                <a:headEnd/>
                <a:tailEnd/>
              </a:ln>
            </p:spPr>
            <p:txBody>
              <a:bodyPr/>
              <a:lstStyle/>
              <a:p>
                <a:endParaRPr lang="en-US" dirty="0"/>
              </a:p>
            </p:txBody>
          </p:sp>
          <p:sp>
            <p:nvSpPr>
              <p:cNvPr id="53270" name="Arc 9"/>
              <p:cNvSpPr>
                <a:spLocks/>
              </p:cNvSpPr>
              <p:nvPr/>
            </p:nvSpPr>
            <p:spPr bwMode="auto">
              <a:xfrm>
                <a:off x="3360" y="3057"/>
                <a:ext cx="911" cy="645"/>
              </a:xfrm>
              <a:custGeom>
                <a:avLst/>
                <a:gdLst>
                  <a:gd name="T0" fmla="*/ 0 w 21600"/>
                  <a:gd name="T1" fmla="*/ 0 h 15259"/>
                  <a:gd name="T2" fmla="*/ 0 w 21600"/>
                  <a:gd name="T3" fmla="*/ 0 h 15259"/>
                  <a:gd name="T4" fmla="*/ 0 w 21600"/>
                  <a:gd name="T5" fmla="*/ 0 h 15259"/>
                  <a:gd name="T6" fmla="*/ 0 60000 65536"/>
                  <a:gd name="T7" fmla="*/ 0 60000 65536"/>
                  <a:gd name="T8" fmla="*/ 0 60000 65536"/>
                  <a:gd name="T9" fmla="*/ 0 w 21600"/>
                  <a:gd name="T10" fmla="*/ 0 h 15259"/>
                  <a:gd name="T11" fmla="*/ 21600 w 21600"/>
                  <a:gd name="T12" fmla="*/ 15259 h 15259"/>
                </a:gdLst>
                <a:ahLst/>
                <a:cxnLst>
                  <a:cxn ang="T6">
                    <a:pos x="T0" y="T1"/>
                  </a:cxn>
                  <a:cxn ang="T7">
                    <a:pos x="T2" y="T3"/>
                  </a:cxn>
                  <a:cxn ang="T8">
                    <a:pos x="T4" y="T5"/>
                  </a:cxn>
                </a:cxnLst>
                <a:rect l="T9" t="T10" r="T11" b="T12"/>
                <a:pathLst>
                  <a:path w="21600" h="15259" fill="none" extrusionOk="0">
                    <a:moveTo>
                      <a:pt x="6199" y="15258"/>
                    </a:moveTo>
                    <a:cubicBezTo>
                      <a:pt x="2226" y="11219"/>
                      <a:pt x="0" y="5779"/>
                      <a:pt x="0" y="114"/>
                    </a:cubicBezTo>
                    <a:cubicBezTo>
                      <a:pt x="-1" y="76"/>
                      <a:pt x="0" y="38"/>
                      <a:pt x="0" y="0"/>
                    </a:cubicBezTo>
                  </a:path>
                  <a:path w="21600" h="15259" stroke="0" extrusionOk="0">
                    <a:moveTo>
                      <a:pt x="6199" y="15258"/>
                    </a:moveTo>
                    <a:cubicBezTo>
                      <a:pt x="2226" y="11219"/>
                      <a:pt x="0" y="5779"/>
                      <a:pt x="0" y="114"/>
                    </a:cubicBezTo>
                    <a:cubicBezTo>
                      <a:pt x="-1" y="76"/>
                      <a:pt x="0" y="38"/>
                      <a:pt x="0" y="0"/>
                    </a:cubicBezTo>
                    <a:lnTo>
                      <a:pt x="21600" y="114"/>
                    </a:lnTo>
                    <a:close/>
                  </a:path>
                </a:pathLst>
              </a:custGeom>
              <a:solidFill>
                <a:srgbClr val="FF8080"/>
              </a:solidFill>
              <a:ln w="9525">
                <a:solidFill>
                  <a:schemeClr val="tx1"/>
                </a:solidFill>
                <a:round/>
                <a:headEnd/>
                <a:tailEnd/>
              </a:ln>
            </p:spPr>
            <p:txBody>
              <a:bodyPr/>
              <a:lstStyle/>
              <a:p>
                <a:endParaRPr lang="en-US" dirty="0"/>
              </a:p>
            </p:txBody>
          </p:sp>
          <p:sp>
            <p:nvSpPr>
              <p:cNvPr id="53271" name="Arc 10"/>
              <p:cNvSpPr>
                <a:spLocks/>
              </p:cNvSpPr>
              <p:nvPr/>
            </p:nvSpPr>
            <p:spPr bwMode="auto">
              <a:xfrm>
                <a:off x="3360" y="2341"/>
                <a:ext cx="911" cy="644"/>
              </a:xfrm>
              <a:custGeom>
                <a:avLst/>
                <a:gdLst>
                  <a:gd name="T0" fmla="*/ 0 w 21600"/>
                  <a:gd name="T1" fmla="*/ 0 h 15261"/>
                  <a:gd name="T2" fmla="*/ 0 w 21600"/>
                  <a:gd name="T3" fmla="*/ 0 h 15261"/>
                  <a:gd name="T4" fmla="*/ 0 w 21600"/>
                  <a:gd name="T5" fmla="*/ 0 h 15261"/>
                  <a:gd name="T6" fmla="*/ 0 60000 65536"/>
                  <a:gd name="T7" fmla="*/ 0 60000 65536"/>
                  <a:gd name="T8" fmla="*/ 0 60000 65536"/>
                  <a:gd name="T9" fmla="*/ 0 w 21600"/>
                  <a:gd name="T10" fmla="*/ 0 h 15261"/>
                  <a:gd name="T11" fmla="*/ 21600 w 21600"/>
                  <a:gd name="T12" fmla="*/ 15261 h 15261"/>
                </a:gdLst>
                <a:ahLst/>
                <a:cxnLst>
                  <a:cxn ang="T6">
                    <a:pos x="T0" y="T1"/>
                  </a:cxn>
                  <a:cxn ang="T7">
                    <a:pos x="T2" y="T3"/>
                  </a:cxn>
                  <a:cxn ang="T8">
                    <a:pos x="T4" y="T5"/>
                  </a:cxn>
                </a:cxnLst>
                <a:rect l="T9" t="T10" r="T11" b="T12"/>
                <a:pathLst>
                  <a:path w="21600" h="15261" fill="none" extrusionOk="0">
                    <a:moveTo>
                      <a:pt x="0" y="15147"/>
                    </a:moveTo>
                    <a:cubicBezTo>
                      <a:pt x="30" y="9464"/>
                      <a:pt x="2298" y="4021"/>
                      <a:pt x="6313" y="-1"/>
                    </a:cubicBezTo>
                  </a:path>
                  <a:path w="21600" h="15261" stroke="0" extrusionOk="0">
                    <a:moveTo>
                      <a:pt x="0" y="15147"/>
                    </a:moveTo>
                    <a:cubicBezTo>
                      <a:pt x="30" y="9464"/>
                      <a:pt x="2298" y="4021"/>
                      <a:pt x="6313" y="-1"/>
                    </a:cubicBezTo>
                    <a:lnTo>
                      <a:pt x="21600" y="15261"/>
                    </a:lnTo>
                    <a:close/>
                  </a:path>
                </a:pathLst>
              </a:custGeom>
              <a:solidFill>
                <a:srgbClr val="0066CC"/>
              </a:solidFill>
              <a:ln w="9525">
                <a:solidFill>
                  <a:schemeClr val="tx1"/>
                </a:solidFill>
                <a:round/>
                <a:headEnd/>
                <a:tailEnd/>
              </a:ln>
            </p:spPr>
            <p:txBody>
              <a:bodyPr/>
              <a:lstStyle/>
              <a:p>
                <a:endParaRPr lang="en-US" dirty="0"/>
              </a:p>
            </p:txBody>
          </p:sp>
          <p:sp>
            <p:nvSpPr>
              <p:cNvPr id="53272" name="Arc 11"/>
              <p:cNvSpPr>
                <a:spLocks/>
              </p:cNvSpPr>
              <p:nvPr/>
            </p:nvSpPr>
            <p:spPr bwMode="auto">
              <a:xfrm>
                <a:off x="3684" y="2016"/>
                <a:ext cx="645" cy="911"/>
              </a:xfrm>
              <a:custGeom>
                <a:avLst/>
                <a:gdLst>
                  <a:gd name="T0" fmla="*/ 0 w 15286"/>
                  <a:gd name="T1" fmla="*/ 0 h 21599"/>
                  <a:gd name="T2" fmla="*/ 0 w 15286"/>
                  <a:gd name="T3" fmla="*/ 0 h 21599"/>
                  <a:gd name="T4" fmla="*/ 0 w 15286"/>
                  <a:gd name="T5" fmla="*/ 0 h 21599"/>
                  <a:gd name="T6" fmla="*/ 0 60000 65536"/>
                  <a:gd name="T7" fmla="*/ 0 60000 65536"/>
                  <a:gd name="T8" fmla="*/ 0 60000 65536"/>
                  <a:gd name="T9" fmla="*/ 0 w 15286"/>
                  <a:gd name="T10" fmla="*/ 0 h 21599"/>
                  <a:gd name="T11" fmla="*/ 15286 w 15286"/>
                  <a:gd name="T12" fmla="*/ 21599 h 21599"/>
                </a:gdLst>
                <a:ahLst/>
                <a:cxnLst>
                  <a:cxn ang="T6">
                    <a:pos x="T0" y="T1"/>
                  </a:cxn>
                  <a:cxn ang="T7">
                    <a:pos x="T2" y="T3"/>
                  </a:cxn>
                  <a:cxn ang="T8">
                    <a:pos x="T4" y="T5"/>
                  </a:cxn>
                </a:cxnLst>
                <a:rect l="T9" t="T10" r="T11" b="T12"/>
                <a:pathLst>
                  <a:path w="15286" h="21599" fill="none" extrusionOk="0">
                    <a:moveTo>
                      <a:pt x="-1" y="6337"/>
                    </a:moveTo>
                    <a:cubicBezTo>
                      <a:pt x="4014" y="2316"/>
                      <a:pt x="9451" y="39"/>
                      <a:pt x="15133" y="-1"/>
                    </a:cubicBezTo>
                  </a:path>
                  <a:path w="15286" h="21599" stroke="0" extrusionOk="0">
                    <a:moveTo>
                      <a:pt x="-1" y="6337"/>
                    </a:moveTo>
                    <a:cubicBezTo>
                      <a:pt x="4014" y="2316"/>
                      <a:pt x="9451" y="39"/>
                      <a:pt x="15133" y="-1"/>
                    </a:cubicBezTo>
                    <a:lnTo>
                      <a:pt x="15286" y="21599"/>
                    </a:lnTo>
                    <a:close/>
                  </a:path>
                </a:pathLst>
              </a:custGeom>
              <a:solidFill>
                <a:srgbClr val="CCCCFF"/>
              </a:solidFill>
              <a:ln w="9525">
                <a:solidFill>
                  <a:schemeClr val="tx1"/>
                </a:solidFill>
                <a:round/>
                <a:headEnd/>
                <a:tailEnd/>
              </a:ln>
            </p:spPr>
            <p:txBody>
              <a:bodyPr/>
              <a:lstStyle/>
              <a:p>
                <a:endParaRPr lang="en-US" dirty="0"/>
              </a:p>
            </p:txBody>
          </p:sp>
        </p:grpSp>
        <p:grpSp>
          <p:nvGrpSpPr>
            <p:cNvPr id="5" name="Group 21"/>
            <p:cNvGrpSpPr>
              <a:grpSpLocks/>
            </p:cNvGrpSpPr>
            <p:nvPr/>
          </p:nvGrpSpPr>
          <p:grpSpPr bwMode="auto">
            <a:xfrm>
              <a:off x="6629400" y="3810000"/>
              <a:ext cx="1066800" cy="838200"/>
              <a:chOff x="4176" y="2304"/>
              <a:chExt cx="672" cy="528"/>
            </a:xfrm>
          </p:grpSpPr>
          <p:sp>
            <p:nvSpPr>
              <p:cNvPr id="53258" name="Line 22"/>
              <p:cNvSpPr>
                <a:spLocks noChangeShapeType="1"/>
              </p:cNvSpPr>
              <p:nvPr/>
            </p:nvSpPr>
            <p:spPr bwMode="auto">
              <a:xfrm flipH="1">
                <a:off x="4176" y="2304"/>
                <a:ext cx="480" cy="528"/>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53259" name="Line 23"/>
              <p:cNvSpPr>
                <a:spLocks noChangeShapeType="1"/>
              </p:cNvSpPr>
              <p:nvPr/>
            </p:nvSpPr>
            <p:spPr bwMode="auto">
              <a:xfrm>
                <a:off x="4176" y="2832"/>
                <a:ext cx="672"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grpSp>
      </p:grpSp>
      <p:sp>
        <p:nvSpPr>
          <p:cNvPr id="146441" name="Rectangle 25"/>
          <p:cNvSpPr>
            <a:spLocks noGrp="1" noChangeArrowheads="1"/>
          </p:cNvSpPr>
          <p:nvPr>
            <p:ph type="title"/>
          </p:nvPr>
        </p:nvSpPr>
        <p:spPr>
          <a:xfrm>
            <a:off x="533400" y="676275"/>
            <a:ext cx="8534400" cy="769938"/>
          </a:xfrm>
        </p:spPr>
        <p:txBody>
          <a:bodyPr/>
          <a:lstStyle/>
          <a:p>
            <a:pPr>
              <a:defRPr/>
            </a:pPr>
            <a:r>
              <a:rPr lang="en-US" b="1" dirty="0"/>
              <a:t>Why Do We Care?</a:t>
            </a:r>
            <a:endParaRPr lang="en-US" sz="3600" b="1" dirty="0"/>
          </a:p>
        </p:txBody>
      </p:sp>
      <p:sp>
        <p:nvSpPr>
          <p:cNvPr id="2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51</a:t>
            </a:fld>
            <a:endParaRPr lang="en-US" dirty="0"/>
          </a:p>
        </p:txBody>
      </p:sp>
    </p:spTree>
    <p:extLst>
      <p:ext uri="{BB962C8B-B14F-4D97-AF65-F5344CB8AC3E}">
        <p14:creationId xmlns:p14="http://schemas.microsoft.com/office/powerpoint/2010/main" val="1951399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685800"/>
            <a:ext cx="8534400" cy="769938"/>
          </a:xfrm>
        </p:spPr>
        <p:txBody>
          <a:bodyPr/>
          <a:lstStyle/>
          <a:p>
            <a:pPr>
              <a:defRPr/>
            </a:pPr>
            <a:r>
              <a:rPr lang="en-US" b="1" dirty="0"/>
              <a:t>Which Weighted Average Shares?</a:t>
            </a:r>
          </a:p>
        </p:txBody>
      </p:sp>
      <p:sp>
        <p:nvSpPr>
          <p:cNvPr id="140290" name="Rectangle 3"/>
          <p:cNvSpPr>
            <a:spLocks noGrp="1" noChangeArrowheads="1"/>
          </p:cNvSpPr>
          <p:nvPr>
            <p:ph type="body" idx="4294967295"/>
          </p:nvPr>
        </p:nvSpPr>
        <p:spPr>
          <a:xfrm>
            <a:off x="1004455" y="1622281"/>
            <a:ext cx="7620000" cy="4800600"/>
          </a:xfrm>
        </p:spPr>
        <p:txBody>
          <a:bodyPr/>
          <a:lstStyle/>
          <a:p>
            <a:pPr>
              <a:buFont typeface="Wingdings" panose="05000000000000000000" pitchFamily="2" charset="2"/>
              <a:buChar char="§"/>
              <a:defRPr/>
            </a:pPr>
            <a:r>
              <a:rPr lang="en-US" sz="2400" dirty="0"/>
              <a:t>We will use the </a:t>
            </a:r>
            <a:r>
              <a:rPr lang="en-US" sz="2400" b="1" dirty="0">
                <a:effectLst>
                  <a:outerShdw blurRad="38100" dist="38100" dir="2700000" algn="tl">
                    <a:srgbClr val="000000">
                      <a:alpha val="43137"/>
                    </a:srgbClr>
                  </a:outerShdw>
                </a:effectLst>
              </a:rPr>
              <a:t>Diluted Weighted Average Shares Outstanding</a:t>
            </a:r>
            <a:r>
              <a:rPr lang="en-US" sz="2400" dirty="0"/>
              <a:t> !</a:t>
            </a:r>
          </a:p>
          <a:p>
            <a:pPr lvl="1">
              <a:buFont typeface="Wingdings" panose="05000000000000000000" pitchFamily="2" charset="2"/>
              <a:buChar char="§"/>
              <a:defRPr/>
            </a:pPr>
            <a:r>
              <a:rPr lang="en-US" sz="2400" dirty="0"/>
              <a:t>Why?</a:t>
            </a:r>
          </a:p>
          <a:p>
            <a:pPr lvl="1">
              <a:buFont typeface="Wingdings" panose="05000000000000000000" pitchFamily="2" charset="2"/>
              <a:buChar char="§"/>
              <a:defRPr/>
            </a:pPr>
            <a:r>
              <a:rPr lang="en-US" sz="2400" dirty="0"/>
              <a:t>Spreading the earnings over more shares gives us a lower, more conservative </a:t>
            </a:r>
            <a:r>
              <a:rPr lang="en-US" sz="2400" b="1" dirty="0">
                <a:solidFill>
                  <a:srgbClr val="0000FF"/>
                </a:solidFill>
              </a:rPr>
              <a:t>Earnings Per Share</a:t>
            </a:r>
            <a:r>
              <a:rPr lang="en-US" sz="2400" dirty="0"/>
              <a:t>.</a:t>
            </a:r>
          </a:p>
          <a:p>
            <a:pPr lvl="1">
              <a:buFont typeface="Wingdings" panose="05000000000000000000" pitchFamily="2" charset="2"/>
              <a:buChar char="§"/>
              <a:defRPr/>
            </a:pPr>
            <a:endParaRPr lang="en-US" sz="2400" dirty="0"/>
          </a:p>
          <a:p>
            <a:pPr>
              <a:buFont typeface="Wingdings" panose="05000000000000000000" pitchFamily="2" charset="2"/>
              <a:buChar char="§"/>
              <a:defRPr/>
            </a:pPr>
            <a:r>
              <a:rPr lang="en-US" sz="2400" b="1" dirty="0"/>
              <a:t>Note: </a:t>
            </a:r>
            <a:r>
              <a:rPr lang="en-US" sz="2400" i="1" dirty="0"/>
              <a:t>In the calculation, any securities that would not be converted at the period end stock price</a:t>
            </a:r>
            <a:r>
              <a:rPr lang="en-US" sz="2400" b="1" i="1" dirty="0">
                <a:solidFill>
                  <a:srgbClr val="000099"/>
                </a:solidFill>
              </a:rPr>
              <a:t> </a:t>
            </a:r>
            <a:r>
              <a:rPr lang="en-US" sz="2400" i="1" dirty="0"/>
              <a:t>are ignored.  </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52</a:t>
            </a:fld>
            <a:endParaRPr lang="en-US" dirty="0"/>
          </a:p>
        </p:txBody>
      </p:sp>
    </p:spTree>
    <p:extLst>
      <p:ext uri="{BB962C8B-B14F-4D97-AF65-F5344CB8AC3E}">
        <p14:creationId xmlns:p14="http://schemas.microsoft.com/office/powerpoint/2010/main" val="4153690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53</a:t>
            </a:fld>
            <a:endParaRPr lang="en-US" dirty="0"/>
          </a:p>
        </p:txBody>
      </p:sp>
      <p:pic>
        <p:nvPicPr>
          <p:cNvPr id="4" name="Picture 3" descr="A picture containing light&#10;&#10;Description automatically generated">
            <a:extLst>
              <a:ext uri="{FF2B5EF4-FFF2-40B4-BE49-F238E27FC236}">
                <a16:creationId xmlns:a16="http://schemas.microsoft.com/office/drawing/2014/main" id="{21ED750B-8C8A-49E6-ADB8-FC5CC0C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371600"/>
            <a:ext cx="5003761" cy="5710427"/>
          </a:xfrm>
          <a:prstGeom prst="rect">
            <a:avLst/>
          </a:prstGeom>
        </p:spPr>
      </p:pic>
    </p:spTree>
    <p:extLst>
      <p:ext uri="{BB962C8B-B14F-4D97-AF65-F5344CB8AC3E}">
        <p14:creationId xmlns:p14="http://schemas.microsoft.com/office/powerpoint/2010/main" val="1370825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1D564A0-30EB-4BFF-A5E1-00BDA28AD9FB}" type="slidenum">
              <a:rPr lang="en-US" smtClean="0"/>
              <a:pPr>
                <a:defRPr/>
              </a:pPr>
              <a:t>54</a:t>
            </a:fld>
            <a:endParaRPr lang="en-US" dirty="0"/>
          </a:p>
        </p:txBody>
      </p:sp>
      <p:sp>
        <p:nvSpPr>
          <p:cNvPr id="2" name="Rectangle 1"/>
          <p:cNvSpPr/>
          <p:nvPr/>
        </p:nvSpPr>
        <p:spPr>
          <a:xfrm>
            <a:off x="1291642" y="533400"/>
            <a:ext cx="6949597" cy="1754326"/>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rPr>
              <a:t>Where Do We Go From Here ?</a:t>
            </a:r>
          </a:p>
        </p:txBody>
      </p:sp>
      <p:pic>
        <p:nvPicPr>
          <p:cNvPr id="5" name="Picture 4" descr="A close up of a sign&#10;&#10;Description automatically generated">
            <a:extLst>
              <a:ext uri="{FF2B5EF4-FFF2-40B4-BE49-F238E27FC236}">
                <a16:creationId xmlns:a16="http://schemas.microsoft.com/office/drawing/2014/main" id="{EC877C15-DDF5-44B2-AEA7-2E19F57E2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039399"/>
            <a:ext cx="4109509" cy="5061751"/>
          </a:xfrm>
          <a:prstGeom prst="rect">
            <a:avLst/>
          </a:prstGeom>
        </p:spPr>
      </p:pic>
    </p:spTree>
    <p:extLst>
      <p:ext uri="{BB962C8B-B14F-4D97-AF65-F5344CB8AC3E}">
        <p14:creationId xmlns:p14="http://schemas.microsoft.com/office/powerpoint/2010/main" val="4281986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685800"/>
            <a:ext cx="7772400" cy="769938"/>
          </a:xfrm>
        </p:spPr>
        <p:txBody>
          <a:bodyPr/>
          <a:lstStyle/>
          <a:p>
            <a:pPr>
              <a:defRPr/>
            </a:pPr>
            <a:r>
              <a:rPr lang="en-US" b="1" dirty="0"/>
              <a:t>Reality Check</a:t>
            </a:r>
          </a:p>
        </p:txBody>
      </p:sp>
      <p:sp>
        <p:nvSpPr>
          <p:cNvPr id="59395" name="Rectangle 3"/>
          <p:cNvSpPr>
            <a:spLocks noGrp="1" noChangeArrowheads="1"/>
          </p:cNvSpPr>
          <p:nvPr>
            <p:ph type="body" idx="1"/>
          </p:nvPr>
        </p:nvSpPr>
        <p:spPr>
          <a:xfrm>
            <a:off x="914400" y="1371600"/>
            <a:ext cx="7620000" cy="4800600"/>
          </a:xfrm>
        </p:spPr>
        <p:txBody>
          <a:bodyPr/>
          <a:lstStyle/>
          <a:p>
            <a:pPr>
              <a:buFont typeface="Wingdings" panose="05000000000000000000" pitchFamily="2" charset="2"/>
              <a:buChar char="§"/>
            </a:pPr>
            <a:r>
              <a:rPr lang="en-US" sz="2400" dirty="0"/>
              <a:t>We easily see what to focus on using Part 1 of the SSG, “Growth Analysis”.</a:t>
            </a:r>
          </a:p>
          <a:p>
            <a:pPr lvl="1">
              <a:buFont typeface="Wingdings" panose="05000000000000000000" pitchFamily="2" charset="2"/>
              <a:buChar char="§"/>
            </a:pPr>
            <a:r>
              <a:rPr lang="en-US" sz="2400" dirty="0"/>
              <a:t>The SSG tells you which items on the Income Statement to focus on.</a:t>
            </a:r>
          </a:p>
          <a:p>
            <a:pPr lvl="1">
              <a:buFont typeface="Wingdings" panose="05000000000000000000" pitchFamily="2" charset="2"/>
              <a:buChar char="§"/>
            </a:pPr>
            <a:r>
              <a:rPr lang="en-US" sz="2400" dirty="0"/>
              <a:t>We can isolate what is changing by looking at each set of lines.</a:t>
            </a:r>
          </a:p>
          <a:p>
            <a:pPr lvl="1">
              <a:buFont typeface="Wingdings" panose="05000000000000000000" pitchFamily="2" charset="2"/>
              <a:buChar char="§"/>
            </a:pPr>
            <a:r>
              <a:rPr lang="en-US" sz="2400" dirty="0"/>
              <a:t>This points us to the items we need to study and understand and consider in projecting the future.</a:t>
            </a:r>
          </a:p>
          <a:p>
            <a:pPr lvl="2">
              <a:buFont typeface="Wingdings" panose="05000000000000000000" pitchFamily="2" charset="2"/>
              <a:buChar char="§"/>
            </a:pPr>
            <a:r>
              <a:rPr lang="en-US" sz="2000" dirty="0"/>
              <a:t>Try looking in the Annual Report at Management’s Discussion and Analysis (MD&amp;A).</a:t>
            </a:r>
          </a:p>
          <a:p>
            <a:pPr lvl="1">
              <a:buFont typeface="Wingdings" panose="05000000000000000000" pitchFamily="2" charset="2"/>
              <a:buChar char="§"/>
            </a:pPr>
            <a:r>
              <a:rPr lang="en-US" sz="2400" dirty="0"/>
              <a:t>We can then project our future </a:t>
            </a:r>
            <a:r>
              <a:rPr lang="en-US" sz="2400" b="1" dirty="0">
                <a:solidFill>
                  <a:srgbClr val="0000FF"/>
                </a:solidFill>
              </a:rPr>
              <a:t>EPS</a:t>
            </a:r>
            <a:r>
              <a:rPr lang="en-US" sz="2400" b="1" dirty="0">
                <a:solidFill>
                  <a:schemeClr val="accent2"/>
                </a:solidFill>
              </a:rPr>
              <a:t> </a:t>
            </a:r>
            <a:r>
              <a:rPr lang="en-US" sz="2400" dirty="0"/>
              <a:t>by evaluating each component of the preferred procedure.</a:t>
            </a:r>
            <a:endParaRPr lang="en-US" sz="2400" b="1" dirty="0"/>
          </a:p>
          <a:p>
            <a:pPr>
              <a:buFont typeface="Wingdings" panose="05000000000000000000" pitchFamily="2" charset="2"/>
              <a:buChar char="§"/>
            </a:pPr>
            <a:endParaRPr lang="en-US" sz="2400"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55</a:t>
            </a:fld>
            <a:endParaRPr lang="en-US" dirty="0"/>
          </a:p>
        </p:txBody>
      </p:sp>
    </p:spTree>
    <p:extLst>
      <p:ext uri="{BB962C8B-B14F-4D97-AF65-F5344CB8AC3E}">
        <p14:creationId xmlns:p14="http://schemas.microsoft.com/office/powerpoint/2010/main" val="162448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idx="4294967295"/>
          </p:nvPr>
        </p:nvSpPr>
        <p:spPr/>
        <p:txBody>
          <a:bodyPr/>
          <a:lstStyle/>
          <a:p>
            <a:pPr eaLnBrk="1" hangingPunct="1"/>
            <a:r>
              <a:rPr lang="en-US" altLang="en-US" b="1" dirty="0">
                <a:solidFill>
                  <a:srgbClr val="0000FF"/>
                </a:solidFill>
              </a:rPr>
              <a:t>EPS</a:t>
            </a:r>
            <a:r>
              <a:rPr lang="en-US" altLang="en-US" b="1" dirty="0"/>
              <a:t> Five Years in the Future</a:t>
            </a:r>
          </a:p>
        </p:txBody>
      </p:sp>
      <p:sp>
        <p:nvSpPr>
          <p:cNvPr id="50181" name="Oval 4"/>
          <p:cNvSpPr>
            <a:spLocks noChangeArrowheads="1"/>
          </p:cNvSpPr>
          <p:nvPr/>
        </p:nvSpPr>
        <p:spPr bwMode="auto">
          <a:xfrm>
            <a:off x="4419600" y="2743200"/>
            <a:ext cx="8382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2" name="Text Box 5"/>
          <p:cNvSpPr txBox="1">
            <a:spLocks noChangeArrowheads="1"/>
          </p:cNvSpPr>
          <p:nvPr/>
        </p:nvSpPr>
        <p:spPr bwMode="auto">
          <a:xfrm>
            <a:off x="7239000" y="3124200"/>
            <a:ext cx="2857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3" name="Oval 6"/>
          <p:cNvSpPr>
            <a:spLocks noChangeArrowheads="1"/>
          </p:cNvSpPr>
          <p:nvPr/>
        </p:nvSpPr>
        <p:spPr bwMode="auto">
          <a:xfrm>
            <a:off x="1219200" y="3124200"/>
            <a:ext cx="11430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4" name="Text Box 7"/>
          <p:cNvSpPr txBox="1">
            <a:spLocks noChangeArrowheads="1"/>
          </p:cNvSpPr>
          <p:nvPr/>
        </p:nvSpPr>
        <p:spPr bwMode="auto">
          <a:xfrm>
            <a:off x="7239000" y="3505200"/>
            <a:ext cx="2857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5" name="Oval 8"/>
          <p:cNvSpPr>
            <a:spLocks noChangeArrowheads="1"/>
          </p:cNvSpPr>
          <p:nvPr/>
        </p:nvSpPr>
        <p:spPr bwMode="auto">
          <a:xfrm>
            <a:off x="2895600" y="3505200"/>
            <a:ext cx="9906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6" name="Text Box 9"/>
          <p:cNvSpPr txBox="1">
            <a:spLocks noChangeArrowheads="1"/>
          </p:cNvSpPr>
          <p:nvPr/>
        </p:nvSpPr>
        <p:spPr bwMode="auto">
          <a:xfrm>
            <a:off x="6324600" y="4648200"/>
            <a:ext cx="381000" cy="5191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800" dirty="0">
                <a:solidFill>
                  <a:schemeClr val="hlink"/>
                </a:solidFill>
                <a:latin typeface="Times New Roman" pitchFamily="18" charset="0"/>
                <a:sym typeface="Symbol" pitchFamily="18" charset="2"/>
              </a:rPr>
              <a:t></a:t>
            </a:r>
          </a:p>
        </p:txBody>
      </p:sp>
      <p:sp>
        <p:nvSpPr>
          <p:cNvPr id="50187" name="Text Box 10"/>
          <p:cNvSpPr txBox="1">
            <a:spLocks noChangeArrowheads="1"/>
          </p:cNvSpPr>
          <p:nvPr/>
        </p:nvSpPr>
        <p:spPr bwMode="auto">
          <a:xfrm>
            <a:off x="6934200" y="4343400"/>
            <a:ext cx="3619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8" name="Text Box 11"/>
          <p:cNvSpPr txBox="1">
            <a:spLocks noChangeArrowheads="1"/>
          </p:cNvSpPr>
          <p:nvPr/>
        </p:nvSpPr>
        <p:spPr bwMode="auto">
          <a:xfrm>
            <a:off x="7467600" y="4724400"/>
            <a:ext cx="3619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9" name="Oval 12"/>
          <p:cNvSpPr>
            <a:spLocks noChangeArrowheads="1"/>
          </p:cNvSpPr>
          <p:nvPr/>
        </p:nvSpPr>
        <p:spPr bwMode="auto">
          <a:xfrm>
            <a:off x="7772400" y="4800600"/>
            <a:ext cx="609600" cy="3048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pic>
        <p:nvPicPr>
          <p:cNvPr id="501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382000" cy="34861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1" name="Oval 14"/>
          <p:cNvSpPr>
            <a:spLocks noChangeArrowheads="1"/>
          </p:cNvSpPr>
          <p:nvPr/>
        </p:nvSpPr>
        <p:spPr bwMode="auto">
          <a:xfrm>
            <a:off x="4419600" y="2743200"/>
            <a:ext cx="838200" cy="457200"/>
          </a:xfrm>
          <a:prstGeom prst="ellipse">
            <a:avLst/>
          </a:prstGeom>
          <a:solidFill>
            <a:schemeClr val="accent1">
              <a:alpha val="0"/>
            </a:schemeClr>
          </a:solidFill>
          <a:ln w="508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2" name="Text Box 15"/>
          <p:cNvSpPr txBox="1">
            <a:spLocks noChangeArrowheads="1"/>
          </p:cNvSpPr>
          <p:nvPr/>
        </p:nvSpPr>
        <p:spPr bwMode="auto">
          <a:xfrm>
            <a:off x="7239000" y="3048000"/>
            <a:ext cx="2857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3" name="Oval 16"/>
          <p:cNvSpPr>
            <a:spLocks noChangeArrowheads="1"/>
          </p:cNvSpPr>
          <p:nvPr/>
        </p:nvSpPr>
        <p:spPr bwMode="auto">
          <a:xfrm>
            <a:off x="1219200" y="3124200"/>
            <a:ext cx="11430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4" name="Text Box 17"/>
          <p:cNvSpPr txBox="1">
            <a:spLocks noChangeArrowheads="1"/>
          </p:cNvSpPr>
          <p:nvPr/>
        </p:nvSpPr>
        <p:spPr bwMode="auto">
          <a:xfrm>
            <a:off x="7239000" y="3429000"/>
            <a:ext cx="319088"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5" name="Oval 18"/>
          <p:cNvSpPr>
            <a:spLocks noChangeArrowheads="1"/>
          </p:cNvSpPr>
          <p:nvPr/>
        </p:nvSpPr>
        <p:spPr bwMode="auto">
          <a:xfrm>
            <a:off x="2895600" y="3505200"/>
            <a:ext cx="9906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6" name="Text Box 19"/>
          <p:cNvSpPr txBox="1">
            <a:spLocks noChangeArrowheads="1"/>
          </p:cNvSpPr>
          <p:nvPr/>
        </p:nvSpPr>
        <p:spPr bwMode="auto">
          <a:xfrm>
            <a:off x="6248400" y="4572000"/>
            <a:ext cx="381000" cy="6413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600" dirty="0">
                <a:solidFill>
                  <a:srgbClr val="7030A0"/>
                </a:solidFill>
                <a:latin typeface="Times New Roman" pitchFamily="18" charset="0"/>
                <a:sym typeface="Symbol" pitchFamily="18" charset="2"/>
              </a:rPr>
              <a:t></a:t>
            </a:r>
          </a:p>
        </p:txBody>
      </p:sp>
      <p:sp>
        <p:nvSpPr>
          <p:cNvPr id="50197" name="Text Box 20"/>
          <p:cNvSpPr txBox="1">
            <a:spLocks noChangeArrowheads="1"/>
          </p:cNvSpPr>
          <p:nvPr/>
        </p:nvSpPr>
        <p:spPr bwMode="auto">
          <a:xfrm>
            <a:off x="6934200" y="4191000"/>
            <a:ext cx="3619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9" name="Rectangle 8"/>
          <p:cNvSpPr/>
          <p:nvPr/>
        </p:nvSpPr>
        <p:spPr bwMode="auto">
          <a:xfrm>
            <a:off x="8686800" y="2572657"/>
            <a:ext cx="156029" cy="2836409"/>
          </a:xfrm>
          <a:prstGeom prst="rect">
            <a:avLst/>
          </a:prstGeom>
          <a:solidFill>
            <a:schemeClr val="bg1">
              <a:lumMod val="95000"/>
            </a:schemeClr>
          </a:solidFill>
          <a:ln w="444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54"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56</a:t>
            </a:fld>
            <a:endParaRPr lang="en-US" dirty="0"/>
          </a:p>
        </p:txBody>
      </p:sp>
      <p:sp>
        <p:nvSpPr>
          <p:cNvPr id="46" name="Oval 18"/>
          <p:cNvSpPr>
            <a:spLocks noChangeArrowheads="1"/>
          </p:cNvSpPr>
          <p:nvPr/>
        </p:nvSpPr>
        <p:spPr bwMode="auto">
          <a:xfrm>
            <a:off x="7458302" y="4313238"/>
            <a:ext cx="990600" cy="457200"/>
          </a:xfrm>
          <a:prstGeom prst="ellipse">
            <a:avLst/>
          </a:prstGeom>
          <a:solidFill>
            <a:schemeClr val="accent1">
              <a:alpha val="0"/>
            </a:schemeClr>
          </a:solidFill>
          <a:ln w="50800">
            <a:solidFill>
              <a:srgbClr val="9A75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solidFill>
                <a:srgbClr val="B88C00"/>
              </a:solidFill>
            </a:endParaRPr>
          </a:p>
        </p:txBody>
      </p:sp>
      <p:sp>
        <p:nvSpPr>
          <p:cNvPr id="47" name="Oval 18"/>
          <p:cNvSpPr>
            <a:spLocks noChangeArrowheads="1"/>
          </p:cNvSpPr>
          <p:nvPr/>
        </p:nvSpPr>
        <p:spPr bwMode="auto">
          <a:xfrm>
            <a:off x="1790700" y="4738007"/>
            <a:ext cx="9906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8" name="Oval 18"/>
          <p:cNvSpPr>
            <a:spLocks noChangeArrowheads="1"/>
          </p:cNvSpPr>
          <p:nvPr/>
        </p:nvSpPr>
        <p:spPr bwMode="auto">
          <a:xfrm>
            <a:off x="7458302" y="4710113"/>
            <a:ext cx="990600" cy="457200"/>
          </a:xfrm>
          <a:prstGeom prst="ellipse">
            <a:avLst/>
          </a:prstGeom>
          <a:solidFill>
            <a:schemeClr val="accent1">
              <a:alpha val="0"/>
            </a:schemeClr>
          </a:solidFill>
          <a:ln w="508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Tree>
    <p:extLst>
      <p:ext uri="{BB962C8B-B14F-4D97-AF65-F5344CB8AC3E}">
        <p14:creationId xmlns:p14="http://schemas.microsoft.com/office/powerpoint/2010/main" val="3910104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3"/>
          <p:cNvSpPr>
            <a:spLocks noGrp="1"/>
          </p:cNvSpPr>
          <p:nvPr>
            <p:ph idx="1"/>
          </p:nvPr>
        </p:nvSpPr>
        <p:spPr>
          <a:xfrm>
            <a:off x="304800" y="2514600"/>
            <a:ext cx="2667000" cy="2362200"/>
          </a:xfrm>
        </p:spPr>
        <p:txBody>
          <a:bodyPr/>
          <a:lstStyle/>
          <a:p>
            <a:pPr marL="0" indent="0">
              <a:buFontTx/>
              <a:buNone/>
            </a:pPr>
            <a:r>
              <a:rPr lang="en-US" sz="3200" dirty="0"/>
              <a:t>What are we trying to accomplish by using the SSG?</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57</a:t>
            </a:fld>
            <a:endParaRPr lang="en-US" dirty="0"/>
          </a:p>
        </p:txBody>
      </p:sp>
      <p:pic>
        <p:nvPicPr>
          <p:cNvPr id="6" name="Picture 2">
            <a:extLst>
              <a:ext uri="{FF2B5EF4-FFF2-40B4-BE49-F238E27FC236}">
                <a16:creationId xmlns:a16="http://schemas.microsoft.com/office/drawing/2014/main" id="{4E655F6F-7BED-4756-B807-440EC485C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685800"/>
            <a:ext cx="57531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6889637D-933C-41CE-AFE3-F8471056A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081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58</a:t>
            </a:fld>
            <a:endParaRPr lang="en-US" dirty="0"/>
          </a:p>
        </p:txBody>
      </p:sp>
      <p:pic>
        <p:nvPicPr>
          <p:cNvPr id="9" name="Picture 3">
            <a:extLst>
              <a:ext uri="{FF2B5EF4-FFF2-40B4-BE49-F238E27FC236}">
                <a16:creationId xmlns:a16="http://schemas.microsoft.com/office/drawing/2014/main" id="{1F263E25-679C-4506-B1C2-C95C3A259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228600"/>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45A52159-3CE4-4691-AA11-0FAD595E1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054100"/>
            <a:ext cx="7370212"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a:extLst>
              <a:ext uri="{FF2B5EF4-FFF2-40B4-BE49-F238E27FC236}">
                <a16:creationId xmlns:a16="http://schemas.microsoft.com/office/drawing/2014/main" id="{CD09BD71-741C-4C21-AF3A-692DEAB55961}"/>
              </a:ext>
            </a:extLst>
          </p:cNvPr>
          <p:cNvSpPr>
            <a:spLocks noGrp="1"/>
          </p:cNvSpPr>
          <p:nvPr>
            <p:ph idx="1"/>
          </p:nvPr>
        </p:nvSpPr>
        <p:spPr>
          <a:xfrm>
            <a:off x="3352800" y="4300538"/>
            <a:ext cx="5791200" cy="1947862"/>
          </a:xfrm>
          <a:solidFill>
            <a:schemeClr val="bg1"/>
          </a:solidFill>
          <a:ln w="38100">
            <a:solidFill>
              <a:srgbClr val="7030A0"/>
            </a:solidFill>
          </a:ln>
        </p:spPr>
        <p:txBody>
          <a:bodyPr/>
          <a:lstStyle/>
          <a:p>
            <a:pPr marL="0" indent="0">
              <a:buFontTx/>
              <a:buNone/>
              <a:defRPr/>
            </a:pPr>
            <a:r>
              <a:rPr lang="en-US" sz="2400" dirty="0">
                <a:solidFill>
                  <a:srgbClr val="7030A0"/>
                </a:solidFill>
              </a:rPr>
              <a:t>We are projecting </a:t>
            </a:r>
            <a:r>
              <a:rPr lang="en-US" sz="2400" b="1" dirty="0">
                <a:solidFill>
                  <a:srgbClr val="00CC00"/>
                </a:solidFill>
                <a:effectLst>
                  <a:outerShdw blurRad="38100" dist="38100" dir="2700000" algn="tl">
                    <a:srgbClr val="000000">
                      <a:alpha val="43137"/>
                    </a:srgbClr>
                  </a:outerShdw>
                </a:effectLst>
              </a:rPr>
              <a:t>Sales</a:t>
            </a:r>
            <a:r>
              <a:rPr lang="en-US" sz="2400" dirty="0">
                <a:solidFill>
                  <a:srgbClr val="00CC00"/>
                </a:solidFill>
              </a:rPr>
              <a:t> </a:t>
            </a:r>
            <a:r>
              <a:rPr lang="en-US" sz="2400" dirty="0">
                <a:solidFill>
                  <a:srgbClr val="7030A0"/>
                </a:solidFill>
              </a:rPr>
              <a:t>and </a:t>
            </a:r>
            <a:r>
              <a:rPr lang="en-US" sz="2400" b="1" dirty="0">
                <a:solidFill>
                  <a:srgbClr val="0000FF"/>
                </a:solidFill>
                <a:effectLst>
                  <a:outerShdw blurRad="38100" dist="38100" dir="2700000" algn="tl">
                    <a:srgbClr val="000000">
                      <a:alpha val="43137"/>
                    </a:srgbClr>
                  </a:outerShdw>
                </a:effectLst>
              </a:rPr>
              <a:t>Earnings Per Share</a:t>
            </a:r>
            <a:r>
              <a:rPr lang="en-US" sz="2400" b="1" dirty="0">
                <a:solidFill>
                  <a:srgbClr val="0070C0"/>
                </a:solidFill>
                <a:effectLst>
                  <a:outerShdw blurRad="38100" dist="38100" dir="2700000" algn="tl">
                    <a:srgbClr val="000000">
                      <a:alpha val="43137"/>
                    </a:srgbClr>
                  </a:outerShdw>
                </a:effectLst>
              </a:rPr>
              <a:t> </a:t>
            </a:r>
            <a:r>
              <a:rPr lang="en-US" sz="2400" dirty="0">
                <a:solidFill>
                  <a:srgbClr val="7030A0"/>
                </a:solidFill>
              </a:rPr>
              <a:t>5 years into the future!</a:t>
            </a:r>
          </a:p>
          <a:p>
            <a:pPr>
              <a:defRPr/>
            </a:pPr>
            <a:endParaRPr lang="en-US" sz="1200" dirty="0">
              <a:solidFill>
                <a:srgbClr val="7030A0"/>
              </a:solidFill>
            </a:endParaRPr>
          </a:p>
          <a:p>
            <a:pPr marL="0" indent="0">
              <a:buFontTx/>
              <a:buNone/>
              <a:defRPr/>
            </a:pPr>
            <a:r>
              <a:rPr lang="en-US" sz="2400" dirty="0">
                <a:solidFill>
                  <a:srgbClr val="7030A0"/>
                </a:solidFill>
              </a:rPr>
              <a:t>The top of our Income Statement (</a:t>
            </a:r>
            <a:r>
              <a:rPr lang="en-US" sz="2400" b="1" dirty="0">
                <a:solidFill>
                  <a:srgbClr val="00CC00"/>
                </a:solidFill>
                <a:effectLst>
                  <a:outerShdw blurRad="38100" dist="38100" dir="2700000" algn="tl">
                    <a:srgbClr val="000000">
                      <a:alpha val="43137"/>
                    </a:srgbClr>
                  </a:outerShdw>
                </a:effectLst>
              </a:rPr>
              <a:t>Sales</a:t>
            </a:r>
            <a:r>
              <a:rPr lang="en-US" sz="2400" dirty="0">
                <a:solidFill>
                  <a:srgbClr val="7030A0"/>
                </a:solidFill>
              </a:rPr>
              <a:t>) and the bottom (</a:t>
            </a:r>
            <a:r>
              <a:rPr lang="en-US" sz="2400" b="1" dirty="0">
                <a:solidFill>
                  <a:srgbClr val="0000FF"/>
                </a:solidFill>
                <a:effectLst>
                  <a:outerShdw blurRad="38100" dist="38100" dir="2700000" algn="tl">
                    <a:srgbClr val="000000">
                      <a:alpha val="43137"/>
                    </a:srgbClr>
                  </a:outerShdw>
                </a:effectLst>
              </a:rPr>
              <a:t>Earnings Per Share</a:t>
            </a:r>
            <a:r>
              <a:rPr lang="en-US" sz="2400" dirty="0">
                <a:solidFill>
                  <a:srgbClr val="7030A0"/>
                </a:solidFill>
              </a:rPr>
              <a:t>)</a:t>
            </a:r>
          </a:p>
        </p:txBody>
      </p:sp>
      <p:cxnSp>
        <p:nvCxnSpPr>
          <p:cNvPr id="12" name="Straight Arrow Connector 11">
            <a:extLst>
              <a:ext uri="{FF2B5EF4-FFF2-40B4-BE49-F238E27FC236}">
                <a16:creationId xmlns:a16="http://schemas.microsoft.com/office/drawing/2014/main" id="{92698F71-49D5-4C21-B157-DCD4CC5EF19A}"/>
              </a:ext>
            </a:extLst>
          </p:cNvPr>
          <p:cNvCxnSpPr/>
          <p:nvPr/>
        </p:nvCxnSpPr>
        <p:spPr>
          <a:xfrm flipV="1">
            <a:off x="4913376" y="3344862"/>
            <a:ext cx="2413000" cy="46038"/>
          </a:xfrm>
          <a:prstGeom prst="straightConnector1">
            <a:avLst/>
          </a:prstGeom>
          <a:ln>
            <a:solidFill>
              <a:srgbClr val="0000FF"/>
            </a:solidFill>
            <a:prstDash val="sysDot"/>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72F58658-D64C-4556-AC17-F913ACF80D0A}"/>
              </a:ext>
            </a:extLst>
          </p:cNvPr>
          <p:cNvCxnSpPr/>
          <p:nvPr/>
        </p:nvCxnSpPr>
        <p:spPr>
          <a:xfrm flipV="1">
            <a:off x="4876800" y="1219200"/>
            <a:ext cx="2400300" cy="190500"/>
          </a:xfrm>
          <a:prstGeom prst="straightConnector1">
            <a:avLst/>
          </a:prstGeom>
          <a:ln>
            <a:solidFill>
              <a:srgbClr val="00CC00"/>
            </a:solidFill>
            <a:prstDash val="sysDot"/>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139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59</a:t>
            </a:fld>
            <a:endParaRPr lang="en-US" dirty="0"/>
          </a:p>
        </p:txBody>
      </p:sp>
      <p:sp>
        <p:nvSpPr>
          <p:cNvPr id="3" name="TextBox 2"/>
          <p:cNvSpPr txBox="1"/>
          <p:nvPr/>
        </p:nvSpPr>
        <p:spPr>
          <a:xfrm>
            <a:off x="0" y="5715000"/>
            <a:ext cx="9144000" cy="584775"/>
          </a:xfrm>
          <a:prstGeom prst="rect">
            <a:avLst/>
          </a:prstGeom>
          <a:solidFill>
            <a:schemeClr val="bg1">
              <a:lumMod val="95000"/>
            </a:schemeClr>
          </a:solidFill>
        </p:spPr>
        <p:txBody>
          <a:bodyPr wrap="square" rtlCol="0">
            <a:spAutoFit/>
          </a:bodyPr>
          <a:lstStyle/>
          <a:p>
            <a:r>
              <a:rPr lang="en-US" sz="3200" dirty="0"/>
              <a:t>USING PREFERRED PROCEDURE – </a:t>
            </a:r>
            <a:r>
              <a:rPr lang="en-US" sz="3200" b="1" dirty="0">
                <a:solidFill>
                  <a:srgbClr val="7030A0"/>
                </a:solidFill>
                <a:effectLst>
                  <a:outerShdw blurRad="38100" dist="38100" dir="2700000" algn="tl">
                    <a:srgbClr val="000000">
                      <a:alpha val="43137"/>
                    </a:srgbClr>
                  </a:outerShdw>
                </a:effectLst>
              </a:rPr>
              <a:t>WE CAN </a:t>
            </a:r>
            <a:r>
              <a:rPr lang="en-US" sz="3200" dirty="0">
                <a:solidFill>
                  <a:srgbClr val="7030A0"/>
                </a:solidFill>
              </a:rPr>
              <a:t>!</a:t>
            </a:r>
          </a:p>
        </p:txBody>
      </p:sp>
      <p:pic>
        <p:nvPicPr>
          <p:cNvPr id="9" name="Picture 3">
            <a:extLst>
              <a:ext uri="{FF2B5EF4-FFF2-40B4-BE49-F238E27FC236}">
                <a16:creationId xmlns:a16="http://schemas.microsoft.com/office/drawing/2014/main" id="{D068CF7E-C8C7-42A6-9863-1297742DF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81000"/>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11CA490E-55C2-49FC-BBA8-179C2391E1BD}"/>
              </a:ext>
            </a:extLst>
          </p:cNvPr>
          <p:cNvCxnSpPr/>
          <p:nvPr/>
        </p:nvCxnSpPr>
        <p:spPr>
          <a:xfrm flipV="1">
            <a:off x="4876800" y="3497262"/>
            <a:ext cx="2413000" cy="46038"/>
          </a:xfrm>
          <a:prstGeom prst="straightConnector1">
            <a:avLst/>
          </a:prstGeom>
          <a:ln w="38100">
            <a:solidFill>
              <a:srgbClr val="0070C0"/>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839063-D55C-4ABD-9AC4-6A85C2AE6384}"/>
              </a:ext>
            </a:extLst>
          </p:cNvPr>
          <p:cNvCxnSpPr/>
          <p:nvPr/>
        </p:nvCxnSpPr>
        <p:spPr>
          <a:xfrm flipV="1">
            <a:off x="4876800" y="1427162"/>
            <a:ext cx="2400300" cy="190500"/>
          </a:xfrm>
          <a:prstGeom prst="straightConnector1">
            <a:avLst/>
          </a:prstGeom>
          <a:ln w="38100">
            <a:solidFill>
              <a:srgbClr val="00B050"/>
            </a:solidFill>
            <a:tailEnd type="arrow"/>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90B501FC-19D3-4F62-ADDC-30A987319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066800"/>
            <a:ext cx="7370212"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3">
            <a:extLst>
              <a:ext uri="{FF2B5EF4-FFF2-40B4-BE49-F238E27FC236}">
                <a16:creationId xmlns:a16="http://schemas.microsoft.com/office/drawing/2014/main" id="{01C49740-6DC2-4218-BFCC-AD2908EE2373}"/>
              </a:ext>
            </a:extLst>
          </p:cNvPr>
          <p:cNvSpPr>
            <a:spLocks noGrp="1"/>
          </p:cNvSpPr>
          <p:nvPr>
            <p:ph idx="1"/>
          </p:nvPr>
        </p:nvSpPr>
        <p:spPr>
          <a:xfrm>
            <a:off x="3581400" y="3937000"/>
            <a:ext cx="5583756" cy="1485900"/>
          </a:xfrm>
          <a:solidFill>
            <a:schemeClr val="bg1"/>
          </a:solidFill>
          <a:ln w="38100">
            <a:solidFill>
              <a:srgbClr val="7030A0"/>
            </a:solidFill>
          </a:ln>
        </p:spPr>
        <p:txBody>
          <a:bodyPr>
            <a:normAutofit/>
          </a:bodyPr>
          <a:lstStyle/>
          <a:p>
            <a:pPr marL="0" indent="0">
              <a:buFontTx/>
              <a:buNone/>
            </a:pPr>
            <a:r>
              <a:rPr lang="en-US" sz="2400" dirty="0">
                <a:solidFill>
                  <a:srgbClr val="7030A0"/>
                </a:solidFill>
              </a:rPr>
              <a:t>We want to determine what we expect our </a:t>
            </a:r>
            <a:r>
              <a:rPr lang="en-US" sz="2400" b="1" dirty="0">
                <a:solidFill>
                  <a:srgbClr val="7030A0"/>
                </a:solidFill>
                <a:effectLst>
                  <a:outerShdw blurRad="38100" dist="38100" dir="2700000" algn="tl">
                    <a:srgbClr val="000000">
                      <a:alpha val="43137"/>
                    </a:srgbClr>
                  </a:outerShdw>
                </a:effectLst>
              </a:rPr>
              <a:t>Income Statement </a:t>
            </a:r>
            <a:r>
              <a:rPr lang="en-US" sz="2400" dirty="0">
                <a:solidFill>
                  <a:srgbClr val="7030A0"/>
                </a:solidFill>
              </a:rPr>
              <a:t>to look like </a:t>
            </a:r>
            <a:r>
              <a:rPr lang="en-US" sz="2400" u="sng" dirty="0">
                <a:solidFill>
                  <a:srgbClr val="7030A0"/>
                </a:solidFill>
              </a:rPr>
              <a:t>5 years from now</a:t>
            </a:r>
            <a:r>
              <a:rPr lang="en-US" sz="2400" dirty="0">
                <a:solidFill>
                  <a:srgbClr val="7030A0"/>
                </a:solidFill>
              </a:rPr>
              <a:t>!!</a:t>
            </a:r>
          </a:p>
        </p:txBody>
      </p:sp>
    </p:spTree>
    <p:extLst>
      <p:ext uri="{BB962C8B-B14F-4D97-AF65-F5344CB8AC3E}">
        <p14:creationId xmlns:p14="http://schemas.microsoft.com/office/powerpoint/2010/main" val="152901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44525"/>
            <a:ext cx="8229600" cy="768350"/>
          </a:xfrm>
        </p:spPr>
        <p:txBody>
          <a:bodyPr/>
          <a:lstStyle/>
          <a:p>
            <a:pPr>
              <a:defRPr/>
            </a:pPr>
            <a:r>
              <a:rPr lang="en-US" b="1" dirty="0"/>
              <a:t>The Income Statement</a:t>
            </a:r>
          </a:p>
        </p:txBody>
      </p:sp>
      <p:sp>
        <p:nvSpPr>
          <p:cNvPr id="35843" name="Rectangle 3"/>
          <p:cNvSpPr>
            <a:spLocks noGrp="1" noChangeArrowheads="1"/>
          </p:cNvSpPr>
          <p:nvPr>
            <p:ph type="body" idx="1"/>
          </p:nvPr>
        </p:nvSpPr>
        <p:spPr>
          <a:xfrm>
            <a:off x="304800" y="1676400"/>
            <a:ext cx="8686800" cy="5181600"/>
          </a:xfrm>
        </p:spPr>
        <p:txBody>
          <a:bodyPr/>
          <a:lstStyle/>
          <a:p>
            <a:pPr marL="0" indent="0">
              <a:buNone/>
            </a:pPr>
            <a:endParaRPr lang="en-US" sz="2800" dirty="0"/>
          </a:p>
          <a:p>
            <a:pPr marL="0" indent="0" algn="ctr">
              <a:buNone/>
            </a:pPr>
            <a:r>
              <a:rPr lang="en-US" dirty="0"/>
              <a:t>The </a:t>
            </a:r>
            <a:r>
              <a:rPr lang="en-US" b="1" dirty="0">
                <a:solidFill>
                  <a:srgbClr val="7030A0"/>
                </a:solidFill>
              </a:rPr>
              <a:t>Income Statement </a:t>
            </a:r>
            <a:r>
              <a:rPr lang="en-US" dirty="0"/>
              <a:t>may also be referred to as </a:t>
            </a:r>
            <a:r>
              <a:rPr lang="en-US" b="1" i="1" dirty="0">
                <a:solidFill>
                  <a:srgbClr val="7030A0"/>
                </a:solidFill>
              </a:rPr>
              <a:t>Statement of Earnings </a:t>
            </a:r>
            <a:r>
              <a:rPr lang="en-US" dirty="0"/>
              <a:t>or </a:t>
            </a:r>
            <a:r>
              <a:rPr lang="en-US" b="1" i="1" dirty="0">
                <a:solidFill>
                  <a:srgbClr val="7030A0"/>
                </a:solidFill>
              </a:rPr>
              <a:t>Statement of Operations</a:t>
            </a:r>
            <a:r>
              <a:rPr lang="en-US" dirty="0"/>
              <a:t>.</a:t>
            </a:r>
          </a:p>
          <a:p>
            <a:pPr>
              <a:buFont typeface="Wingdings" panose="05000000000000000000" pitchFamily="2" charset="2"/>
              <a:buChar char="§"/>
            </a:pPr>
            <a:endParaRPr lang="en-US" sz="800" dirty="0"/>
          </a:p>
          <a:p>
            <a:pPr lvl="1"/>
            <a:endParaRPr lang="en-US" sz="2400" dirty="0"/>
          </a:p>
          <a:p>
            <a:pPr lvl="1"/>
            <a:endParaRPr lang="en-US"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a:t>
            </a:fld>
            <a:endParaRPr lang="en-US" dirty="0"/>
          </a:p>
        </p:txBody>
      </p:sp>
    </p:spTree>
    <p:extLst>
      <p:ext uri="{BB962C8B-B14F-4D97-AF65-F5344CB8AC3E}">
        <p14:creationId xmlns:p14="http://schemas.microsoft.com/office/powerpoint/2010/main" val="2976248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76275"/>
            <a:ext cx="8534400" cy="769938"/>
          </a:xfrm>
        </p:spPr>
        <p:txBody>
          <a:bodyPr/>
          <a:lstStyle/>
          <a:p>
            <a:pPr>
              <a:defRPr/>
            </a:pPr>
            <a:r>
              <a:rPr lang="en-US" b="1" dirty="0"/>
              <a:t>How Do We Use This?</a:t>
            </a:r>
          </a:p>
        </p:txBody>
      </p:sp>
      <p:sp>
        <p:nvSpPr>
          <p:cNvPr id="6" name="Content Placeholder 5"/>
          <p:cNvSpPr>
            <a:spLocks noGrp="1"/>
          </p:cNvSpPr>
          <p:nvPr>
            <p:ph idx="1"/>
          </p:nvPr>
        </p:nvSpPr>
        <p:spPr>
          <a:xfrm>
            <a:off x="533400" y="1447800"/>
            <a:ext cx="8229600" cy="4114800"/>
          </a:xfrm>
        </p:spPr>
        <p:txBody>
          <a:bodyPr/>
          <a:lstStyle/>
          <a:p>
            <a:pPr>
              <a:buFont typeface="Wingdings" panose="05000000000000000000" pitchFamily="2" charset="2"/>
              <a:buChar char="§"/>
              <a:defRPr/>
            </a:pPr>
            <a:r>
              <a:rPr lang="en-US" sz="2400" dirty="0"/>
              <a:t>We try to understand how the company has grown historically.</a:t>
            </a:r>
          </a:p>
          <a:p>
            <a:pPr>
              <a:buFont typeface="Wingdings" panose="05000000000000000000" pitchFamily="2" charset="2"/>
              <a:buChar char="§"/>
              <a:defRPr/>
            </a:pPr>
            <a:r>
              <a:rPr lang="en-US" sz="2400" dirty="0"/>
              <a:t>We try to understand where things have changed over time:</a:t>
            </a:r>
          </a:p>
          <a:p>
            <a:pPr lvl="1">
              <a:buFont typeface="Wingdings" panose="05000000000000000000" pitchFamily="2" charset="2"/>
              <a:buChar char="§"/>
              <a:defRPr/>
            </a:pPr>
            <a:r>
              <a:rPr lang="en-US" sz="2400" b="1" dirty="0">
                <a:solidFill>
                  <a:srgbClr val="00CC00"/>
                </a:solidFill>
                <a:effectLst>
                  <a:outerShdw blurRad="38100" dist="38100" dir="2700000" algn="tl">
                    <a:srgbClr val="000000">
                      <a:alpha val="43137"/>
                    </a:srgbClr>
                  </a:outerShdw>
                </a:effectLst>
              </a:rPr>
              <a:t>Sales</a:t>
            </a:r>
          </a:p>
          <a:p>
            <a:pPr lvl="1">
              <a:buFont typeface="Wingdings" panose="05000000000000000000" pitchFamily="2" charset="2"/>
              <a:buChar char="§"/>
              <a:defRPr/>
            </a:pPr>
            <a:r>
              <a:rPr lang="en-US" sz="2400" b="1" dirty="0">
                <a:solidFill>
                  <a:srgbClr val="7030A0"/>
                </a:solidFill>
                <a:effectLst>
                  <a:outerShdw blurRad="38100" dist="38100" dir="2700000" algn="tl">
                    <a:srgbClr val="000000">
                      <a:alpha val="43137"/>
                    </a:srgbClr>
                  </a:outerShdw>
                </a:effectLst>
              </a:rPr>
              <a:t>Expenses</a:t>
            </a:r>
          </a:p>
          <a:p>
            <a:pPr lvl="1">
              <a:buFont typeface="Wingdings" panose="05000000000000000000" pitchFamily="2" charset="2"/>
              <a:buChar char="§"/>
              <a:defRPr/>
            </a:pPr>
            <a:r>
              <a:rPr lang="en-US" sz="2400" dirty="0">
                <a:solidFill>
                  <a:srgbClr val="FF3399"/>
                </a:solidFill>
                <a:effectLst>
                  <a:outerShdw blurRad="38100" dist="38100" dir="2700000" algn="tl">
                    <a:srgbClr val="000000">
                      <a:alpha val="43137"/>
                    </a:srgbClr>
                  </a:outerShdw>
                </a:effectLst>
              </a:rPr>
              <a:t>Pre-Tax Profit </a:t>
            </a:r>
          </a:p>
          <a:p>
            <a:pPr>
              <a:buFont typeface="Wingdings" panose="05000000000000000000" pitchFamily="2" charset="2"/>
              <a:buChar char="§"/>
              <a:defRPr/>
            </a:pPr>
            <a:endParaRPr lang="en-US" sz="2400" dirty="0"/>
          </a:p>
          <a:p>
            <a:pPr>
              <a:buFont typeface="Wingdings" panose="05000000000000000000" pitchFamily="2" charset="2"/>
              <a:buChar char="§"/>
              <a:defRPr/>
            </a:pPr>
            <a:r>
              <a:rPr lang="en-US" sz="2400" dirty="0"/>
              <a:t>We use this information to help us project how the Income Statement might change over the next 5 years.</a:t>
            </a:r>
          </a:p>
        </p:txBody>
      </p:sp>
      <p:sp>
        <p:nvSpPr>
          <p:cNvPr id="2" name="TextBox 1"/>
          <p:cNvSpPr txBox="1"/>
          <p:nvPr/>
        </p:nvSpPr>
        <p:spPr>
          <a:xfrm>
            <a:off x="4717473" y="2971800"/>
            <a:ext cx="3308350" cy="1838965"/>
          </a:xfrm>
          <a:prstGeom prst="rect">
            <a:avLst/>
          </a:prstGeom>
          <a:noFill/>
        </p:spPr>
        <p:txBody>
          <a:bodyPr>
            <a:spAutoFit/>
          </a:bodyPr>
          <a:lstStyle/>
          <a:p>
            <a:pPr marL="342900" indent="-342900">
              <a:spcAft>
                <a:spcPts val="720"/>
              </a:spcAft>
              <a:buFont typeface="Wingdings" pitchFamily="2" charset="2"/>
              <a:buChar char="§"/>
              <a:defRPr/>
            </a:pPr>
            <a:r>
              <a:rPr lang="en-US" dirty="0">
                <a:solidFill>
                  <a:srgbClr val="7030A0"/>
                </a:solidFill>
                <a:effectLst>
                  <a:outerShdw blurRad="38100" dist="38100" dir="2700000" algn="tl">
                    <a:srgbClr val="000000">
                      <a:alpha val="43137"/>
                    </a:srgbClr>
                  </a:outerShdw>
                </a:effectLst>
              </a:rPr>
              <a:t>Taxes Paid</a:t>
            </a:r>
          </a:p>
          <a:p>
            <a:pPr marL="342900" indent="-342900">
              <a:spcAft>
                <a:spcPts val="720"/>
              </a:spcAft>
              <a:buFont typeface="Wingdings" pitchFamily="2" charset="2"/>
              <a:buChar char="§"/>
              <a:defRPr/>
            </a:pPr>
            <a:r>
              <a:rPr lang="en-US" b="1" dirty="0">
                <a:solidFill>
                  <a:srgbClr val="9A7500"/>
                </a:solidFill>
                <a:effectLst>
                  <a:outerShdw blurRad="38100" dist="38100" dir="2700000" algn="tl">
                    <a:srgbClr val="000000">
                      <a:alpha val="43137"/>
                    </a:srgbClr>
                  </a:outerShdw>
                </a:effectLst>
              </a:rPr>
              <a:t>Net Income</a:t>
            </a:r>
          </a:p>
          <a:p>
            <a:pPr marL="342900" indent="-342900">
              <a:spcAft>
                <a:spcPts val="720"/>
              </a:spcAft>
              <a:buFont typeface="Wingdings" pitchFamily="2" charset="2"/>
              <a:buChar char="§"/>
              <a:defRPr/>
            </a:pPr>
            <a:r>
              <a:rPr lang="en-US" dirty="0">
                <a:solidFill>
                  <a:srgbClr val="7030A0"/>
                </a:solidFill>
                <a:effectLst>
                  <a:outerShdw blurRad="38100" dist="38100" dir="2700000" algn="tl">
                    <a:srgbClr val="000000">
                      <a:alpha val="43137"/>
                    </a:srgbClr>
                  </a:outerShdw>
                </a:effectLst>
              </a:rPr>
              <a:t>Shares Outstanding</a:t>
            </a:r>
          </a:p>
          <a:p>
            <a:pPr marL="342900" indent="-342900">
              <a:spcAft>
                <a:spcPts val="720"/>
              </a:spcAft>
              <a:buFont typeface="Wingdings" pitchFamily="2" charset="2"/>
              <a:buChar char="§"/>
              <a:defRPr/>
            </a:pPr>
            <a:r>
              <a:rPr lang="en-US" dirty="0">
                <a:solidFill>
                  <a:srgbClr val="0000FF"/>
                </a:solidFill>
                <a:effectLst>
                  <a:outerShdw blurRad="38100" dist="38100" dir="2700000" algn="tl">
                    <a:srgbClr val="000000">
                      <a:alpha val="43137"/>
                    </a:srgbClr>
                  </a:outerShdw>
                </a:effectLst>
              </a:rPr>
              <a:t>Earnings Per share</a:t>
            </a:r>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60</a:t>
            </a:fld>
            <a:endParaRPr lang="en-US" dirty="0"/>
          </a:p>
        </p:txBody>
      </p:sp>
    </p:spTree>
    <p:extLst>
      <p:ext uri="{BB962C8B-B14F-4D97-AF65-F5344CB8AC3E}">
        <p14:creationId xmlns:p14="http://schemas.microsoft.com/office/powerpoint/2010/main" val="3501224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idx="4294967295"/>
          </p:nvPr>
        </p:nvSpPr>
        <p:spPr/>
        <p:txBody>
          <a:bodyPr/>
          <a:lstStyle/>
          <a:p>
            <a:pPr eaLnBrk="1" hangingPunct="1"/>
            <a:r>
              <a:rPr lang="en-US" altLang="en-US" b="1" dirty="0">
                <a:solidFill>
                  <a:srgbClr val="0000FF"/>
                </a:solidFill>
              </a:rPr>
              <a:t>EPS</a:t>
            </a:r>
            <a:r>
              <a:rPr lang="en-US" altLang="en-US" b="1" dirty="0"/>
              <a:t> Five Years in the Future</a:t>
            </a:r>
          </a:p>
        </p:txBody>
      </p:sp>
      <p:sp>
        <p:nvSpPr>
          <p:cNvPr id="50181" name="Oval 4"/>
          <p:cNvSpPr>
            <a:spLocks noChangeArrowheads="1"/>
          </p:cNvSpPr>
          <p:nvPr/>
        </p:nvSpPr>
        <p:spPr bwMode="auto">
          <a:xfrm>
            <a:off x="4610100" y="3579360"/>
            <a:ext cx="8382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2" name="Text Box 5"/>
          <p:cNvSpPr txBox="1">
            <a:spLocks noChangeArrowheads="1"/>
          </p:cNvSpPr>
          <p:nvPr/>
        </p:nvSpPr>
        <p:spPr bwMode="auto">
          <a:xfrm>
            <a:off x="7429500" y="3960360"/>
            <a:ext cx="2857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3" name="Oval 6"/>
          <p:cNvSpPr>
            <a:spLocks noChangeArrowheads="1"/>
          </p:cNvSpPr>
          <p:nvPr/>
        </p:nvSpPr>
        <p:spPr bwMode="auto">
          <a:xfrm>
            <a:off x="1409700" y="3960360"/>
            <a:ext cx="11430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4" name="Text Box 7"/>
          <p:cNvSpPr txBox="1">
            <a:spLocks noChangeArrowheads="1"/>
          </p:cNvSpPr>
          <p:nvPr/>
        </p:nvSpPr>
        <p:spPr bwMode="auto">
          <a:xfrm>
            <a:off x="7429500" y="4341360"/>
            <a:ext cx="2857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5" name="Oval 8"/>
          <p:cNvSpPr>
            <a:spLocks noChangeArrowheads="1"/>
          </p:cNvSpPr>
          <p:nvPr/>
        </p:nvSpPr>
        <p:spPr bwMode="auto">
          <a:xfrm>
            <a:off x="3086100" y="4341360"/>
            <a:ext cx="990600" cy="4572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86" name="Text Box 9"/>
          <p:cNvSpPr txBox="1">
            <a:spLocks noChangeArrowheads="1"/>
          </p:cNvSpPr>
          <p:nvPr/>
        </p:nvSpPr>
        <p:spPr bwMode="auto">
          <a:xfrm>
            <a:off x="6515100" y="5484360"/>
            <a:ext cx="381000" cy="5191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800" dirty="0">
                <a:solidFill>
                  <a:schemeClr val="hlink"/>
                </a:solidFill>
                <a:latin typeface="Times New Roman" pitchFamily="18" charset="0"/>
                <a:sym typeface="Symbol" pitchFamily="18" charset="2"/>
              </a:rPr>
              <a:t></a:t>
            </a:r>
          </a:p>
        </p:txBody>
      </p:sp>
      <p:sp>
        <p:nvSpPr>
          <p:cNvPr id="50187" name="Text Box 10"/>
          <p:cNvSpPr txBox="1">
            <a:spLocks noChangeArrowheads="1"/>
          </p:cNvSpPr>
          <p:nvPr/>
        </p:nvSpPr>
        <p:spPr bwMode="auto">
          <a:xfrm>
            <a:off x="7124700" y="5179560"/>
            <a:ext cx="3619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8" name="Text Box 11"/>
          <p:cNvSpPr txBox="1">
            <a:spLocks noChangeArrowheads="1"/>
          </p:cNvSpPr>
          <p:nvPr/>
        </p:nvSpPr>
        <p:spPr bwMode="auto">
          <a:xfrm>
            <a:off x="7658100" y="5560560"/>
            <a:ext cx="361950" cy="4572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2400" dirty="0">
                <a:solidFill>
                  <a:schemeClr val="hlink"/>
                </a:solidFill>
              </a:rPr>
              <a:t>=</a:t>
            </a:r>
          </a:p>
        </p:txBody>
      </p:sp>
      <p:sp>
        <p:nvSpPr>
          <p:cNvPr id="50189" name="Oval 12"/>
          <p:cNvSpPr>
            <a:spLocks noChangeArrowheads="1"/>
          </p:cNvSpPr>
          <p:nvPr/>
        </p:nvSpPr>
        <p:spPr bwMode="auto">
          <a:xfrm>
            <a:off x="7962900" y="5636760"/>
            <a:ext cx="609600" cy="304800"/>
          </a:xfrm>
          <a:prstGeom prst="ellipse">
            <a:avLst/>
          </a:prstGeom>
          <a:solidFill>
            <a:schemeClr val="accent1">
              <a:alpha val="0"/>
            </a:scheme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pic>
        <p:nvPicPr>
          <p:cNvPr id="501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41160"/>
            <a:ext cx="8382000" cy="34861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1" name="Oval 14"/>
          <p:cNvSpPr>
            <a:spLocks noChangeArrowheads="1"/>
          </p:cNvSpPr>
          <p:nvPr/>
        </p:nvSpPr>
        <p:spPr bwMode="auto">
          <a:xfrm>
            <a:off x="4610100" y="3579360"/>
            <a:ext cx="838200" cy="457200"/>
          </a:xfrm>
          <a:prstGeom prst="ellipse">
            <a:avLst/>
          </a:prstGeom>
          <a:solidFill>
            <a:schemeClr val="accent1">
              <a:alpha val="0"/>
            </a:schemeClr>
          </a:solidFill>
          <a:ln w="508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2" name="Text Box 15"/>
          <p:cNvSpPr txBox="1">
            <a:spLocks noChangeArrowheads="1"/>
          </p:cNvSpPr>
          <p:nvPr/>
        </p:nvSpPr>
        <p:spPr bwMode="auto">
          <a:xfrm>
            <a:off x="7429500" y="3884160"/>
            <a:ext cx="2857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3" name="Oval 16"/>
          <p:cNvSpPr>
            <a:spLocks noChangeArrowheads="1"/>
          </p:cNvSpPr>
          <p:nvPr/>
        </p:nvSpPr>
        <p:spPr bwMode="auto">
          <a:xfrm>
            <a:off x="1409700" y="3960360"/>
            <a:ext cx="11430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4" name="Text Box 17"/>
          <p:cNvSpPr txBox="1">
            <a:spLocks noChangeArrowheads="1"/>
          </p:cNvSpPr>
          <p:nvPr/>
        </p:nvSpPr>
        <p:spPr bwMode="auto">
          <a:xfrm>
            <a:off x="7429500" y="4265160"/>
            <a:ext cx="319088"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50195" name="Oval 18"/>
          <p:cNvSpPr>
            <a:spLocks noChangeArrowheads="1"/>
          </p:cNvSpPr>
          <p:nvPr/>
        </p:nvSpPr>
        <p:spPr bwMode="auto">
          <a:xfrm>
            <a:off x="3086100" y="4341360"/>
            <a:ext cx="9906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50196" name="Text Box 19"/>
          <p:cNvSpPr txBox="1">
            <a:spLocks noChangeArrowheads="1"/>
          </p:cNvSpPr>
          <p:nvPr/>
        </p:nvSpPr>
        <p:spPr bwMode="auto">
          <a:xfrm>
            <a:off x="6438900" y="5408160"/>
            <a:ext cx="381000" cy="6413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600" dirty="0">
                <a:solidFill>
                  <a:srgbClr val="7030A0"/>
                </a:solidFill>
                <a:latin typeface="Times New Roman" pitchFamily="18" charset="0"/>
                <a:sym typeface="Symbol" pitchFamily="18" charset="2"/>
              </a:rPr>
              <a:t></a:t>
            </a:r>
          </a:p>
        </p:txBody>
      </p:sp>
      <p:sp>
        <p:nvSpPr>
          <p:cNvPr id="50197" name="Text Box 20"/>
          <p:cNvSpPr txBox="1">
            <a:spLocks noChangeArrowheads="1"/>
          </p:cNvSpPr>
          <p:nvPr/>
        </p:nvSpPr>
        <p:spPr bwMode="auto">
          <a:xfrm>
            <a:off x="7124700" y="5027160"/>
            <a:ext cx="3619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9" name="Rectangle 8"/>
          <p:cNvSpPr/>
          <p:nvPr/>
        </p:nvSpPr>
        <p:spPr bwMode="auto">
          <a:xfrm>
            <a:off x="8877300" y="3408817"/>
            <a:ext cx="156029" cy="2836409"/>
          </a:xfrm>
          <a:prstGeom prst="rect">
            <a:avLst/>
          </a:prstGeom>
          <a:solidFill>
            <a:schemeClr val="bg1">
              <a:lumMod val="95000"/>
            </a:schemeClr>
          </a:solidFill>
          <a:ln w="444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54"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61</a:t>
            </a:fld>
            <a:endParaRPr lang="en-US" dirty="0"/>
          </a:p>
        </p:txBody>
      </p:sp>
      <p:sp>
        <p:nvSpPr>
          <p:cNvPr id="46" name="Oval 18"/>
          <p:cNvSpPr>
            <a:spLocks noChangeArrowheads="1"/>
          </p:cNvSpPr>
          <p:nvPr/>
        </p:nvSpPr>
        <p:spPr bwMode="auto">
          <a:xfrm>
            <a:off x="7648802" y="5149398"/>
            <a:ext cx="990600" cy="457200"/>
          </a:xfrm>
          <a:prstGeom prst="ellipse">
            <a:avLst/>
          </a:prstGeom>
          <a:solidFill>
            <a:schemeClr val="accent1">
              <a:alpha val="0"/>
            </a:schemeClr>
          </a:solidFill>
          <a:ln w="50800">
            <a:solidFill>
              <a:srgbClr val="9A75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solidFill>
                <a:srgbClr val="B88C00"/>
              </a:solidFill>
            </a:endParaRPr>
          </a:p>
        </p:txBody>
      </p:sp>
      <p:sp>
        <p:nvSpPr>
          <p:cNvPr id="47" name="Oval 18"/>
          <p:cNvSpPr>
            <a:spLocks noChangeArrowheads="1"/>
          </p:cNvSpPr>
          <p:nvPr/>
        </p:nvSpPr>
        <p:spPr bwMode="auto">
          <a:xfrm>
            <a:off x="1981200" y="5574167"/>
            <a:ext cx="990600" cy="457200"/>
          </a:xfrm>
          <a:prstGeom prst="ellipse">
            <a:avLst/>
          </a:prstGeom>
          <a:solidFill>
            <a:schemeClr val="accent1">
              <a:alpha val="0"/>
            </a:schemeClr>
          </a:solidFill>
          <a:ln w="508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48" name="Oval 18"/>
          <p:cNvSpPr>
            <a:spLocks noChangeArrowheads="1"/>
          </p:cNvSpPr>
          <p:nvPr/>
        </p:nvSpPr>
        <p:spPr bwMode="auto">
          <a:xfrm>
            <a:off x="7648802" y="5546273"/>
            <a:ext cx="990600" cy="457200"/>
          </a:xfrm>
          <a:prstGeom prst="ellipse">
            <a:avLst/>
          </a:prstGeom>
          <a:solidFill>
            <a:schemeClr val="accent1">
              <a:alpha val="0"/>
            </a:schemeClr>
          </a:solidFill>
          <a:ln w="508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dirty="0"/>
          </a:p>
        </p:txBody>
      </p:sp>
      <p:sp>
        <p:nvSpPr>
          <p:cNvPr id="26" name="TextBox 25"/>
          <p:cNvSpPr txBox="1"/>
          <p:nvPr/>
        </p:nvSpPr>
        <p:spPr>
          <a:xfrm>
            <a:off x="5733823" y="1447799"/>
            <a:ext cx="2886302" cy="1261884"/>
          </a:xfrm>
          <a:prstGeom prst="rect">
            <a:avLst/>
          </a:prstGeom>
          <a:solidFill>
            <a:schemeClr val="bg1"/>
          </a:solidFill>
        </p:spPr>
        <p:txBody>
          <a:bodyPr wrap="square" rtlCol="0">
            <a:spAutoFit/>
          </a:bodyPr>
          <a:lstStyle/>
          <a:p>
            <a:r>
              <a:rPr lang="en-US" dirty="0">
                <a:solidFill>
                  <a:srgbClr val="7030A0"/>
                </a:solidFill>
              </a:rPr>
              <a:t>Our expected </a:t>
            </a:r>
            <a:r>
              <a:rPr lang="en-US" dirty="0">
                <a:solidFill>
                  <a:srgbClr val="7030A0"/>
                </a:solidFill>
                <a:effectLst>
                  <a:outerShdw blurRad="38100" dist="38100" dir="2700000" algn="tl">
                    <a:srgbClr val="000000">
                      <a:alpha val="43137"/>
                    </a:srgbClr>
                  </a:outerShdw>
                </a:effectLst>
              </a:rPr>
              <a:t>Income Statement </a:t>
            </a:r>
            <a:r>
              <a:rPr lang="en-US" sz="2800" b="1" dirty="0">
                <a:solidFill>
                  <a:srgbClr val="7030A0"/>
                </a:solidFill>
              </a:rPr>
              <a:t>5</a:t>
            </a:r>
            <a:r>
              <a:rPr lang="en-US" dirty="0">
                <a:solidFill>
                  <a:srgbClr val="7030A0"/>
                </a:solidFill>
              </a:rPr>
              <a:t> years from now !</a:t>
            </a:r>
          </a:p>
        </p:txBody>
      </p:sp>
      <p:sp>
        <p:nvSpPr>
          <p:cNvPr id="3" name="Rectangle 2"/>
          <p:cNvSpPr/>
          <p:nvPr/>
        </p:nvSpPr>
        <p:spPr bwMode="auto">
          <a:xfrm>
            <a:off x="7467600" y="3505200"/>
            <a:ext cx="1304925" cy="2665866"/>
          </a:xfrm>
          <a:prstGeom prst="rect">
            <a:avLst/>
          </a:prstGeom>
          <a:noFill/>
          <a:ln w="444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4" name="Down Arrow 3"/>
          <p:cNvSpPr/>
          <p:nvPr/>
        </p:nvSpPr>
        <p:spPr bwMode="auto">
          <a:xfrm>
            <a:off x="7962900" y="2709683"/>
            <a:ext cx="571500" cy="795517"/>
          </a:xfrm>
          <a:prstGeom prst="downArrow">
            <a:avLst/>
          </a:prstGeom>
          <a:solidFill>
            <a:schemeClr val="bg1"/>
          </a:solidFill>
          <a:ln w="444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641936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p:txBody>
          <a:bodyPr/>
          <a:lstStyle/>
          <a:p>
            <a:pPr eaLnBrk="1" hangingPunct="1"/>
            <a:r>
              <a:rPr lang="en-US" altLang="en-US" b="1" dirty="0"/>
              <a:t>What Do You Do with</a:t>
            </a:r>
            <a:br>
              <a:rPr lang="en-US" altLang="en-US" b="1" dirty="0"/>
            </a:br>
            <a:r>
              <a:rPr lang="en-US" altLang="en-US" b="1" dirty="0"/>
              <a:t> Preferred Dividends ?</a:t>
            </a:r>
          </a:p>
        </p:txBody>
      </p:sp>
      <p:sp>
        <p:nvSpPr>
          <p:cNvPr id="54276" name="Rectangle 3"/>
          <p:cNvSpPr>
            <a:spLocks noGrp="1" noChangeArrowheads="1"/>
          </p:cNvSpPr>
          <p:nvPr>
            <p:ph type="body" idx="4294967295"/>
          </p:nvPr>
        </p:nvSpPr>
        <p:spPr>
          <a:xfrm>
            <a:off x="609600" y="1752600"/>
            <a:ext cx="8077200" cy="4648200"/>
          </a:xfrm>
        </p:spPr>
        <p:txBody>
          <a:bodyPr/>
          <a:lstStyle/>
          <a:p>
            <a:pPr eaLnBrk="1" hangingPunct="1">
              <a:buFont typeface="Wingdings" panose="05000000000000000000" pitchFamily="2" charset="2"/>
              <a:buChar char="§"/>
            </a:pPr>
            <a:r>
              <a:rPr lang="en-US" altLang="en-US" sz="2800" b="0" dirty="0"/>
              <a:t>Preferred dividends must be paid to preferred shareholders before common shareholders get paid.</a:t>
            </a:r>
          </a:p>
          <a:p>
            <a:pPr eaLnBrk="1" hangingPunct="1">
              <a:buFont typeface="Wingdings" panose="05000000000000000000" pitchFamily="2" charset="2"/>
              <a:buChar char="§"/>
            </a:pPr>
            <a:r>
              <a:rPr lang="en-US" altLang="en-US" sz="2800" b="0" dirty="0"/>
              <a:t>To common shareholders, it is the equivalent of an expense.</a:t>
            </a:r>
          </a:p>
          <a:p>
            <a:pPr eaLnBrk="1" hangingPunct="1">
              <a:buFont typeface="Wingdings" panose="05000000000000000000" pitchFamily="2" charset="2"/>
              <a:buChar char="§"/>
            </a:pPr>
            <a:r>
              <a:rPr lang="en-US" altLang="en-US" sz="2800" b="0" dirty="0"/>
              <a:t>Estimate the preferred dividends five years in the future and subtract them from earnings before dividing by shares outstanding.</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62</a:t>
            </a:fld>
            <a:endParaRPr lang="en-US" dirty="0"/>
          </a:p>
        </p:txBody>
      </p:sp>
    </p:spTree>
    <p:extLst>
      <p:ext uri="{BB962C8B-B14F-4D97-AF65-F5344CB8AC3E}">
        <p14:creationId xmlns:p14="http://schemas.microsoft.com/office/powerpoint/2010/main" val="3231667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p:txBody>
          <a:bodyPr/>
          <a:lstStyle/>
          <a:p>
            <a:pPr eaLnBrk="1" hangingPunct="1"/>
            <a:r>
              <a:rPr lang="en-US" altLang="en-US" b="1" dirty="0"/>
              <a:t>Summary</a:t>
            </a:r>
          </a:p>
        </p:txBody>
      </p:sp>
      <p:sp>
        <p:nvSpPr>
          <p:cNvPr id="55300" name="Rectangle 3"/>
          <p:cNvSpPr>
            <a:spLocks noGrp="1" noChangeArrowheads="1"/>
          </p:cNvSpPr>
          <p:nvPr>
            <p:ph type="body" idx="4294967295"/>
          </p:nvPr>
        </p:nvSpPr>
        <p:spPr>
          <a:xfrm>
            <a:off x="1143000" y="1600200"/>
            <a:ext cx="7391400" cy="4343400"/>
          </a:xfrm>
        </p:spPr>
        <p:txBody>
          <a:bodyPr/>
          <a:lstStyle/>
          <a:p>
            <a:pPr eaLnBrk="1" hangingPunct="1">
              <a:buFontTx/>
              <a:buNone/>
            </a:pPr>
            <a:r>
              <a:rPr lang="en-US" altLang="en-US" b="0" dirty="0"/>
              <a:t>In this hour we’ve touched on:</a:t>
            </a:r>
          </a:p>
          <a:p>
            <a:pPr eaLnBrk="1" hangingPunct="1"/>
            <a:r>
              <a:rPr lang="en-US" altLang="en-US" sz="2800" b="0" dirty="0"/>
              <a:t>What preferred procedure is.</a:t>
            </a:r>
          </a:p>
          <a:p>
            <a:pPr eaLnBrk="1" hangingPunct="1"/>
            <a:r>
              <a:rPr lang="en-US" altLang="en-US" sz="2800" b="0" dirty="0"/>
              <a:t>The relationship of the Income Statement, the SSG and preferred procedure.</a:t>
            </a:r>
          </a:p>
          <a:p>
            <a:pPr eaLnBrk="1" hangingPunct="1"/>
            <a:r>
              <a:rPr lang="en-US" altLang="en-US" sz="2800" b="0" dirty="0"/>
              <a:t>Why we should use preferred procedure.</a:t>
            </a:r>
          </a:p>
          <a:p>
            <a:pPr eaLnBrk="1" hangingPunct="1"/>
            <a:r>
              <a:rPr lang="en-US" altLang="en-US" sz="2800" dirty="0"/>
              <a:t>Understanding the relationship between the lines on the SSG graph.</a:t>
            </a:r>
          </a:p>
          <a:p>
            <a:pPr eaLnBrk="1" hangingPunct="1"/>
            <a:r>
              <a:rPr lang="en-US" altLang="en-US" sz="2800" b="0" dirty="0"/>
              <a:t>Working with preferred dividends.</a:t>
            </a:r>
            <a:endParaRPr lang="en-US" altLang="en-US" sz="2400" b="0"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63</a:t>
            </a:fld>
            <a:endParaRPr lang="en-US" dirty="0"/>
          </a:p>
        </p:txBody>
      </p:sp>
    </p:spTree>
    <p:extLst>
      <p:ext uri="{BB962C8B-B14F-4D97-AF65-F5344CB8AC3E}">
        <p14:creationId xmlns:p14="http://schemas.microsoft.com/office/powerpoint/2010/main" val="2638730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685800"/>
            <a:ext cx="7772400" cy="769938"/>
          </a:xfrm>
        </p:spPr>
        <p:txBody>
          <a:bodyPr/>
          <a:lstStyle/>
          <a:p>
            <a:pPr>
              <a:defRPr/>
            </a:pPr>
            <a:r>
              <a:rPr lang="en-US" b="1" dirty="0"/>
              <a:t>Special Thanks</a:t>
            </a:r>
          </a:p>
        </p:txBody>
      </p:sp>
      <p:sp>
        <p:nvSpPr>
          <p:cNvPr id="66563" name="Rectangle 3"/>
          <p:cNvSpPr>
            <a:spLocks noGrp="1" noChangeArrowheads="1"/>
          </p:cNvSpPr>
          <p:nvPr>
            <p:ph type="body" idx="1"/>
          </p:nvPr>
        </p:nvSpPr>
        <p:spPr>
          <a:xfrm>
            <a:off x="914400" y="1981200"/>
            <a:ext cx="7696200" cy="3886200"/>
          </a:xfrm>
        </p:spPr>
        <p:txBody>
          <a:bodyPr/>
          <a:lstStyle/>
          <a:p>
            <a:pPr>
              <a:buFont typeface="Wingdings" pitchFamily="2" charset="2"/>
              <a:buNone/>
            </a:pPr>
            <a:r>
              <a:rPr lang="en-US" dirty="0"/>
              <a:t>   </a:t>
            </a:r>
            <a:endParaRPr lang="en-US" sz="2400" dirty="0"/>
          </a:p>
        </p:txBody>
      </p:sp>
      <p:sp>
        <p:nvSpPr>
          <p:cNvPr id="66564" name="TextBox 4"/>
          <p:cNvSpPr txBox="1">
            <a:spLocks noChangeArrowheads="1"/>
          </p:cNvSpPr>
          <p:nvPr/>
        </p:nvSpPr>
        <p:spPr bwMode="auto">
          <a:xfrm>
            <a:off x="762000" y="1484641"/>
            <a:ext cx="7086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r>
              <a:rPr lang="en-US" i="1" dirty="0">
                <a:solidFill>
                  <a:srgbClr val="000099"/>
                </a:solidFill>
              </a:rPr>
              <a:t>Ron Bruyn, Director, Orange County Chapter</a:t>
            </a:r>
          </a:p>
          <a:p>
            <a:pPr algn="ctr" eaLnBrk="1" hangingPunct="1"/>
            <a:r>
              <a:rPr lang="en-US" i="1" dirty="0">
                <a:solidFill>
                  <a:srgbClr val="000099"/>
                </a:solidFill>
              </a:rPr>
              <a:t>Linda Glein, Director, Puget Sound Chapter</a:t>
            </a:r>
          </a:p>
          <a:p>
            <a:pPr algn="ctr" eaLnBrk="1" hangingPunct="1"/>
            <a:r>
              <a:rPr lang="en-US" i="1" dirty="0">
                <a:solidFill>
                  <a:srgbClr val="000099"/>
                </a:solidFill>
              </a:rPr>
              <a:t>Claire Struthers, Director, Heartland Chapter</a:t>
            </a:r>
          </a:p>
          <a:p>
            <a:pPr algn="ctr" eaLnBrk="1" hangingPunct="1"/>
            <a:r>
              <a:rPr lang="en-US" i="1" dirty="0">
                <a:solidFill>
                  <a:srgbClr val="000099"/>
                </a:solidFill>
              </a:rPr>
              <a:t>Joe Smith, New Jersey</a:t>
            </a: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r>
              <a:rPr lang="en-US" i="1" dirty="0">
                <a:solidFill>
                  <a:srgbClr val="000099"/>
                </a:solidFill>
              </a:rPr>
              <a:t>These are all special people whose work contributed to this session and who passed their knowledge of BetterInvesting methodology to me.</a:t>
            </a:r>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64</a:t>
            </a:fld>
            <a:endParaRPr lang="en-US" dirty="0"/>
          </a:p>
        </p:txBody>
      </p:sp>
      <p:pic>
        <p:nvPicPr>
          <p:cNvPr id="10" name="Picture 9" descr="A picture containing person&#10;&#10;Description automatically generated">
            <a:extLst>
              <a:ext uri="{FF2B5EF4-FFF2-40B4-BE49-F238E27FC236}">
                <a16:creationId xmlns:a16="http://schemas.microsoft.com/office/drawing/2014/main" id="{DB0D98B9-0063-4D4B-9D91-1D05D27C3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528" y="2743200"/>
            <a:ext cx="4133872" cy="4406526"/>
          </a:xfrm>
          <a:prstGeom prst="rect">
            <a:avLst/>
          </a:prstGeom>
        </p:spPr>
      </p:pic>
      <p:pic>
        <p:nvPicPr>
          <p:cNvPr id="4" name="Picture 3" descr="A picture containing light, sitting, table, traffic&#10;&#10;Description automatically generated">
            <a:extLst>
              <a:ext uri="{FF2B5EF4-FFF2-40B4-BE49-F238E27FC236}">
                <a16:creationId xmlns:a16="http://schemas.microsoft.com/office/drawing/2014/main" id="{C77CAA23-02D5-46A8-8EB4-958C0D214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743200"/>
            <a:ext cx="3949500" cy="2717750"/>
          </a:xfrm>
          <a:prstGeom prst="rect">
            <a:avLst/>
          </a:prstGeom>
        </p:spPr>
      </p:pic>
    </p:spTree>
    <p:extLst>
      <p:ext uri="{BB962C8B-B14F-4D97-AF65-F5344CB8AC3E}">
        <p14:creationId xmlns:p14="http://schemas.microsoft.com/office/powerpoint/2010/main" val="3946533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152400"/>
            <a:ext cx="8229600" cy="1630362"/>
          </a:xfrm>
        </p:spPr>
        <p:txBody>
          <a:bodyPr/>
          <a:lstStyle/>
          <a:p>
            <a:r>
              <a:rPr lang="en-US" dirty="0"/>
              <a:t>Make A Difference In </a:t>
            </a:r>
            <a:br>
              <a:rPr lang="en-US" dirty="0"/>
            </a:br>
            <a:r>
              <a:rPr lang="en-US" dirty="0"/>
              <a:t>Someone’s Life</a:t>
            </a:r>
          </a:p>
        </p:txBody>
      </p:sp>
      <p:sp>
        <p:nvSpPr>
          <p:cNvPr id="11" name="Rectangle 3"/>
          <p:cNvSpPr txBox="1">
            <a:spLocks noChangeArrowheads="1"/>
          </p:cNvSpPr>
          <p:nvPr/>
        </p:nvSpPr>
        <p:spPr bwMode="auto">
          <a:xfrm>
            <a:off x="457200" y="1554162"/>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00"/>
              </a:spcBef>
              <a:buFont typeface="Wingdings" pitchFamily="2" charset="2"/>
              <a:buNone/>
            </a:pPr>
            <a:r>
              <a:rPr lang="en-US" dirty="0"/>
              <a:t>If you have benefited from</a:t>
            </a:r>
          </a:p>
          <a:p>
            <a:pPr algn="ctr">
              <a:spcBef>
                <a:spcPts val="600"/>
              </a:spcBef>
              <a:buFont typeface="Wingdings" pitchFamily="2" charset="2"/>
              <a:buNone/>
            </a:pPr>
            <a:r>
              <a:rPr lang="en-US" sz="2800" b="1" dirty="0">
                <a:cs typeface="Arial" pitchFamily="34" charset="0"/>
              </a:rPr>
              <a:t>BETTERINVESTING,</a:t>
            </a:r>
            <a:endParaRPr lang="en-US" sz="2800" b="1" dirty="0"/>
          </a:p>
          <a:p>
            <a:pPr algn="ctr">
              <a:spcBef>
                <a:spcPts val="600"/>
              </a:spcBef>
              <a:buFont typeface="Wingdings" pitchFamily="2" charset="2"/>
              <a:buNone/>
            </a:pPr>
            <a:r>
              <a:rPr lang="en-US" dirty="0"/>
              <a:t>please pick up some</a:t>
            </a:r>
          </a:p>
          <a:p>
            <a:pPr algn="ctr">
              <a:spcBef>
                <a:spcPts val="600"/>
              </a:spcBef>
              <a:buFont typeface="Wingdings" pitchFamily="2" charset="2"/>
              <a:buNone/>
            </a:pPr>
            <a:r>
              <a:rPr lang="en-US" sz="2800" b="1" dirty="0">
                <a:cs typeface="Arial" pitchFamily="34" charset="0"/>
              </a:rPr>
              <a:t>BETTERINVESTING</a:t>
            </a:r>
            <a:endParaRPr lang="en-US" sz="2800" dirty="0"/>
          </a:p>
          <a:p>
            <a:pPr algn="ctr">
              <a:spcBef>
                <a:spcPts val="600"/>
              </a:spcBef>
              <a:buFont typeface="Wingdings" pitchFamily="2" charset="2"/>
              <a:buNone/>
            </a:pPr>
            <a:r>
              <a:rPr lang="en-US" dirty="0"/>
              <a:t>materials</a:t>
            </a:r>
          </a:p>
          <a:p>
            <a:pPr algn="ctr">
              <a:spcBef>
                <a:spcPts val="600"/>
              </a:spcBef>
              <a:buFont typeface="Wingdings" pitchFamily="2" charset="2"/>
              <a:buNone/>
            </a:pPr>
            <a:r>
              <a:rPr lang="en-US" b="1" dirty="0"/>
              <a:t>and introduce others to this dynamic investment education opportunity!</a:t>
            </a:r>
          </a:p>
        </p:txBody>
      </p:sp>
      <p:sp>
        <p:nvSpPr>
          <p:cNvPr id="12" name="Line 6"/>
          <p:cNvSpPr>
            <a:spLocks noChangeShapeType="1"/>
          </p:cNvSpPr>
          <p:nvPr/>
        </p:nvSpPr>
        <p:spPr bwMode="auto">
          <a:xfrm>
            <a:off x="457200" y="1573212"/>
            <a:ext cx="792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5600"/>
            <a:ext cx="1857549" cy="1397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2486025"/>
            <a:ext cx="4381500" cy="8667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730" y="3480984"/>
            <a:ext cx="1605870" cy="1496232"/>
          </a:xfrm>
          <a:prstGeom prst="rect">
            <a:avLst/>
          </a:prstGeom>
        </p:spPr>
      </p:pic>
      <p:sp>
        <p:nvSpPr>
          <p:cNvPr id="9"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65</a:t>
            </a:fld>
            <a:endParaRPr lang="en-US" dirty="0"/>
          </a:p>
        </p:txBody>
      </p:sp>
      <p:sp>
        <p:nvSpPr>
          <p:cNvPr id="2" name="Rectangle 1"/>
          <p:cNvSpPr/>
          <p:nvPr/>
        </p:nvSpPr>
        <p:spPr>
          <a:xfrm>
            <a:off x="1828800" y="5334000"/>
            <a:ext cx="56388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rPr>
              <a:t>Pay it forward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609600"/>
            <a:ext cx="8229600" cy="1325563"/>
          </a:xfrm>
        </p:spPr>
        <p:txBody>
          <a:bodyPr/>
          <a:lstStyle/>
          <a:p>
            <a:r>
              <a:rPr lang="en-US" b="1" dirty="0"/>
              <a:t>Questions or Comments?</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66</a:t>
            </a:fld>
            <a:endParaRPr lang="en-US" dirty="0"/>
          </a:p>
        </p:txBody>
      </p:sp>
      <p:sp>
        <p:nvSpPr>
          <p:cNvPr id="8" name="TextBox 7">
            <a:extLst>
              <a:ext uri="{FF2B5EF4-FFF2-40B4-BE49-F238E27FC236}">
                <a16:creationId xmlns:a16="http://schemas.microsoft.com/office/drawing/2014/main" id="{02F1D7B1-8812-4321-A18D-858E5B877372}"/>
              </a:ext>
            </a:extLst>
          </p:cNvPr>
          <p:cNvSpPr txBox="1"/>
          <p:nvPr/>
        </p:nvSpPr>
        <p:spPr>
          <a:xfrm>
            <a:off x="4755960" y="4848761"/>
            <a:ext cx="3930840" cy="1323439"/>
          </a:xfrm>
          <a:prstGeom prst="rect">
            <a:avLst/>
          </a:prstGeom>
          <a:noFill/>
        </p:spPr>
        <p:txBody>
          <a:bodyPr wrap="square" rtlCol="0">
            <a:spAutoFit/>
          </a:bodyPr>
          <a:lstStyle/>
          <a:p>
            <a:pPr algn="ctr"/>
            <a:r>
              <a:rPr lang="en-US" sz="4000" b="1" dirty="0">
                <a:solidFill>
                  <a:srgbClr val="7030A0"/>
                </a:solidFill>
                <a:hlinkClick r:id="rId3">
                  <a:extLst>
                    <a:ext uri="{A12FA001-AC4F-418D-AE19-62706E023703}">
                      <ahyp:hlinkClr xmlns:ahyp="http://schemas.microsoft.com/office/drawing/2018/hyperlinkcolor" val="tx"/>
                    </a:ext>
                  </a:extLst>
                </a:hlinkClick>
              </a:rPr>
              <a:t>ah@cpabe.com</a:t>
            </a:r>
            <a:endParaRPr lang="en-US" sz="4000" b="1" dirty="0">
              <a:solidFill>
                <a:srgbClr val="7030A0"/>
              </a:solidFill>
            </a:endParaRPr>
          </a:p>
          <a:p>
            <a:pPr algn="ctr"/>
            <a:r>
              <a:rPr lang="en-US" sz="4000" b="1" i="1" dirty="0">
                <a:solidFill>
                  <a:srgbClr val="7030A0"/>
                </a:solidFill>
                <a:effectLst>
                  <a:outerShdw blurRad="38100" dist="38100" dir="2700000" algn="tl">
                    <a:srgbClr val="000000">
                      <a:alpha val="43137"/>
                    </a:srgbClr>
                  </a:outerShdw>
                </a:effectLst>
              </a:rPr>
              <a:t>Avi Horwitz</a:t>
            </a:r>
          </a:p>
        </p:txBody>
      </p:sp>
      <p:pic>
        <p:nvPicPr>
          <p:cNvPr id="3" name="Picture 2" descr="A picture containing dark, sitting, holding, light&#10;&#10;Description automatically generated">
            <a:extLst>
              <a:ext uri="{FF2B5EF4-FFF2-40B4-BE49-F238E27FC236}">
                <a16:creationId xmlns:a16="http://schemas.microsoft.com/office/drawing/2014/main" id="{BCDBE128-F82C-4B7E-848F-9E6C37700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146" y="1676400"/>
            <a:ext cx="3806190" cy="5486400"/>
          </a:xfrm>
          <a:prstGeom prst="rect">
            <a:avLst/>
          </a:prstGeom>
        </p:spPr>
      </p:pic>
      <p:sp>
        <p:nvSpPr>
          <p:cNvPr id="4" name="Rectangle 3">
            <a:extLst>
              <a:ext uri="{FF2B5EF4-FFF2-40B4-BE49-F238E27FC236}">
                <a16:creationId xmlns:a16="http://schemas.microsoft.com/office/drawing/2014/main" id="{23D452BE-2484-4594-A664-DA6EEBC604E7}"/>
              </a:ext>
            </a:extLst>
          </p:cNvPr>
          <p:cNvSpPr/>
          <p:nvPr/>
        </p:nvSpPr>
        <p:spPr>
          <a:xfrm>
            <a:off x="1179576" y="2965387"/>
            <a:ext cx="730199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0099FF"/>
                </a:solidFill>
                <a:effectLst/>
              </a:rPr>
              <a:t>ah             cpabe.com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44525"/>
            <a:ext cx="8229600" cy="768350"/>
          </a:xfrm>
        </p:spPr>
        <p:txBody>
          <a:bodyPr/>
          <a:lstStyle/>
          <a:p>
            <a:pPr>
              <a:defRPr/>
            </a:pPr>
            <a:r>
              <a:rPr lang="en-US" b="1" dirty="0"/>
              <a:t>The Income Statement</a:t>
            </a:r>
          </a:p>
        </p:txBody>
      </p:sp>
      <p:sp>
        <p:nvSpPr>
          <p:cNvPr id="35843" name="Rectangle 3"/>
          <p:cNvSpPr>
            <a:spLocks noGrp="1" noChangeArrowheads="1"/>
          </p:cNvSpPr>
          <p:nvPr>
            <p:ph type="body" idx="1"/>
          </p:nvPr>
        </p:nvSpPr>
        <p:spPr>
          <a:xfrm>
            <a:off x="304800" y="1676400"/>
            <a:ext cx="8686800" cy="5181600"/>
          </a:xfrm>
        </p:spPr>
        <p:txBody>
          <a:bodyPr/>
          <a:lstStyle/>
          <a:p>
            <a:pPr>
              <a:buFont typeface="Wingdings" panose="05000000000000000000" pitchFamily="2" charset="2"/>
              <a:buChar char="§"/>
            </a:pPr>
            <a:endParaRPr lang="en-US" sz="800" dirty="0"/>
          </a:p>
          <a:p>
            <a:pPr>
              <a:buFont typeface="Wingdings" panose="05000000000000000000" pitchFamily="2" charset="2"/>
              <a:buChar char="§"/>
            </a:pPr>
            <a:r>
              <a:rPr lang="en-US" sz="2800" dirty="0"/>
              <a:t>Gives one important perspective on the health of a business -- its</a:t>
            </a:r>
            <a:r>
              <a:rPr lang="en-US" sz="2800" dirty="0">
                <a:solidFill>
                  <a:schemeClr val="folHlink"/>
                </a:solidFill>
              </a:rPr>
              <a:t> </a:t>
            </a:r>
            <a:r>
              <a:rPr lang="en-US" sz="2800" i="1" dirty="0">
                <a:effectLst>
                  <a:outerShdw blurRad="38100" dist="38100" dir="2700000" algn="tl">
                    <a:srgbClr val="000000">
                      <a:alpha val="43137"/>
                    </a:srgbClr>
                  </a:outerShdw>
                </a:effectLst>
              </a:rPr>
              <a:t>profitability</a:t>
            </a:r>
            <a:r>
              <a:rPr lang="en-US" sz="2800" dirty="0"/>
              <a:t>.</a:t>
            </a:r>
            <a:r>
              <a:rPr lang="en-US" sz="2800" b="1" dirty="0">
                <a:solidFill>
                  <a:srgbClr val="000099"/>
                </a:solidFill>
              </a:rPr>
              <a:t> </a:t>
            </a:r>
          </a:p>
          <a:p>
            <a:pPr>
              <a:buFont typeface="Wingdings" panose="05000000000000000000" pitchFamily="2" charset="2"/>
              <a:buChar char="§"/>
            </a:pPr>
            <a:endParaRPr lang="en-US" sz="800" b="1" dirty="0">
              <a:solidFill>
                <a:srgbClr val="000099"/>
              </a:solidFill>
            </a:endParaRPr>
          </a:p>
          <a:p>
            <a:pPr>
              <a:buFont typeface="Wingdings" panose="05000000000000000000" pitchFamily="2" charset="2"/>
              <a:buChar char="§"/>
            </a:pPr>
            <a:r>
              <a:rPr lang="en-US" sz="2800" dirty="0"/>
              <a:t>Measures a company’s performance </a:t>
            </a:r>
            <a:r>
              <a:rPr lang="en-US" sz="2800" i="1" dirty="0">
                <a:effectLst>
                  <a:outerShdw blurRad="38100" dist="38100" dir="2700000" algn="tl">
                    <a:srgbClr val="000000">
                      <a:alpha val="43137"/>
                    </a:srgbClr>
                  </a:outerShdw>
                </a:effectLst>
              </a:rPr>
              <a:t>over a specified period of time</a:t>
            </a:r>
            <a:r>
              <a:rPr lang="en-US" sz="2800" dirty="0"/>
              <a:t>.  For example:</a:t>
            </a:r>
          </a:p>
          <a:p>
            <a:pPr lvl="1">
              <a:buFont typeface="Wingdings" panose="05000000000000000000" pitchFamily="2" charset="2"/>
              <a:buChar char="§"/>
            </a:pPr>
            <a:r>
              <a:rPr lang="en-US" sz="2800" dirty="0"/>
              <a:t>Annual: Fifty-two weeks ended Sept. 24, 2011</a:t>
            </a:r>
          </a:p>
          <a:p>
            <a:pPr lvl="1">
              <a:buFont typeface="Wingdings" panose="05000000000000000000" pitchFamily="2" charset="2"/>
              <a:buChar char="§"/>
            </a:pPr>
            <a:r>
              <a:rPr lang="en-US" sz="2800" dirty="0"/>
              <a:t>Quarter: Thirteen weeks ended March 24, 2012</a:t>
            </a:r>
          </a:p>
          <a:p>
            <a:pPr lvl="1"/>
            <a:endParaRPr lang="en-US" sz="2400" dirty="0"/>
          </a:p>
          <a:p>
            <a:pPr lvl="1"/>
            <a:endParaRPr lang="en-US"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7</a:t>
            </a:fld>
            <a:endParaRPr lang="en-US" dirty="0"/>
          </a:p>
        </p:txBody>
      </p:sp>
    </p:spTree>
    <p:extLst>
      <p:ext uri="{BB962C8B-B14F-4D97-AF65-F5344CB8AC3E}">
        <p14:creationId xmlns:p14="http://schemas.microsoft.com/office/powerpoint/2010/main" val="362624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46125"/>
            <a:ext cx="7772400" cy="768350"/>
          </a:xfrm>
        </p:spPr>
        <p:txBody>
          <a:bodyPr/>
          <a:lstStyle/>
          <a:p>
            <a:pPr>
              <a:defRPr/>
            </a:pPr>
            <a:r>
              <a:rPr lang="en-US" b="1" dirty="0"/>
              <a:t>The Income Statement</a:t>
            </a:r>
          </a:p>
        </p:txBody>
      </p:sp>
      <p:sp>
        <p:nvSpPr>
          <p:cNvPr id="34819" name="Rectangle 3"/>
          <p:cNvSpPr>
            <a:spLocks noGrp="1" noChangeArrowheads="1"/>
          </p:cNvSpPr>
          <p:nvPr>
            <p:ph type="body" idx="1"/>
          </p:nvPr>
        </p:nvSpPr>
        <p:spPr>
          <a:xfrm>
            <a:off x="457200" y="1676400"/>
            <a:ext cx="8153400" cy="4343400"/>
          </a:xfrm>
        </p:spPr>
        <p:txBody>
          <a:bodyPr/>
          <a:lstStyle/>
          <a:p>
            <a:pPr marL="0" indent="0">
              <a:lnSpc>
                <a:spcPct val="90000"/>
              </a:lnSpc>
              <a:buNone/>
              <a:defRPr/>
            </a:pPr>
            <a:r>
              <a:rPr lang="en-US" sz="2800" dirty="0"/>
              <a:t>Provides information on:</a:t>
            </a:r>
          </a:p>
          <a:p>
            <a:pPr lvl="1">
              <a:lnSpc>
                <a:spcPct val="90000"/>
              </a:lnSpc>
              <a:buFont typeface="Wingdings" panose="05000000000000000000" pitchFamily="2" charset="2"/>
              <a:buChar char="§"/>
              <a:defRPr/>
            </a:pPr>
            <a:r>
              <a:rPr lang="en-US" sz="2800" dirty="0"/>
              <a:t>How a company performed, where it is heading, and what future cash flow or profitability might be.</a:t>
            </a:r>
            <a:endParaRPr lang="en-US" sz="2800" b="1" dirty="0">
              <a:solidFill>
                <a:srgbClr val="000099"/>
              </a:solidFill>
            </a:endParaRPr>
          </a:p>
          <a:p>
            <a:pPr lvl="1">
              <a:lnSpc>
                <a:spcPct val="90000"/>
              </a:lnSpc>
              <a:buFont typeface="Wingdings" panose="05000000000000000000" pitchFamily="2" charset="2"/>
              <a:buChar char="§"/>
              <a:defRPr/>
            </a:pPr>
            <a:r>
              <a:rPr lang="en-US" sz="2800" dirty="0"/>
              <a:t>Ability of managers to make sales, control expenses, and thereby earn a profit.</a:t>
            </a:r>
          </a:p>
          <a:p>
            <a:pPr lvl="1">
              <a:lnSpc>
                <a:spcPct val="90000"/>
              </a:lnSpc>
              <a:buFont typeface="Wingdings" panose="05000000000000000000" pitchFamily="2" charset="2"/>
              <a:buChar char="§"/>
              <a:defRPr/>
            </a:pPr>
            <a:r>
              <a:rPr lang="en-US" sz="2800" dirty="0"/>
              <a:t>Growth trends in </a:t>
            </a:r>
            <a:r>
              <a:rPr lang="en-US" sz="2800" b="1" dirty="0">
                <a:solidFill>
                  <a:srgbClr val="00CC00"/>
                </a:solidFill>
                <a:effectLst>
                  <a:outerShdw blurRad="38100" dist="38100" dir="2700000" algn="tl">
                    <a:srgbClr val="000000">
                      <a:alpha val="43137"/>
                    </a:srgbClr>
                  </a:outerShdw>
                </a:effectLst>
              </a:rPr>
              <a:t>Sales</a:t>
            </a:r>
            <a:r>
              <a:rPr lang="en-US" sz="2800" dirty="0"/>
              <a:t> and </a:t>
            </a:r>
            <a:r>
              <a:rPr lang="en-US" sz="2800" b="1" dirty="0">
                <a:solidFill>
                  <a:srgbClr val="9A7500"/>
                </a:solidFill>
                <a:effectLst>
                  <a:outerShdw blurRad="38100" dist="38100" dir="2700000" algn="tl">
                    <a:srgbClr val="000000">
                      <a:alpha val="43137"/>
                    </a:srgbClr>
                  </a:outerShdw>
                </a:effectLst>
              </a:rPr>
              <a:t>Net Income</a:t>
            </a:r>
            <a:r>
              <a:rPr lang="en-US" sz="2800" dirty="0"/>
              <a:t>,</a:t>
            </a:r>
            <a:r>
              <a:rPr lang="en-US" sz="2800" b="1" dirty="0">
                <a:solidFill>
                  <a:srgbClr val="B88C00"/>
                </a:solidFill>
                <a:effectLst>
                  <a:outerShdw blurRad="38100" dist="38100" dir="2700000" algn="tl">
                    <a:srgbClr val="000000">
                      <a:alpha val="43137"/>
                    </a:srgbClr>
                  </a:outerShdw>
                </a:effectLst>
              </a:rPr>
              <a:t> </a:t>
            </a:r>
            <a:r>
              <a:rPr lang="en-US" sz="2800" dirty="0"/>
              <a:t>which are particularly important to watch.</a:t>
            </a:r>
          </a:p>
          <a:p>
            <a:pPr lvl="1">
              <a:lnSpc>
                <a:spcPct val="90000"/>
              </a:lnSpc>
              <a:buFont typeface="Wingdings" panose="05000000000000000000" pitchFamily="2" charset="2"/>
              <a:buChar char="§"/>
              <a:defRPr/>
            </a:pPr>
            <a:endParaRPr lang="en-US" sz="2800" dirty="0"/>
          </a:p>
          <a:p>
            <a:pPr>
              <a:lnSpc>
                <a:spcPct val="90000"/>
              </a:lnSpc>
              <a:buFont typeface="Wingdings" panose="05000000000000000000" pitchFamily="2" charset="2"/>
              <a:buChar char="§"/>
              <a:defRPr/>
            </a:pPr>
            <a:endParaRPr lang="en-US" sz="2800"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8</a:t>
            </a:fld>
            <a:endParaRPr lang="en-US" dirty="0"/>
          </a:p>
        </p:txBody>
      </p:sp>
    </p:spTree>
    <p:extLst>
      <p:ext uri="{BB962C8B-B14F-4D97-AF65-F5344CB8AC3E}">
        <p14:creationId xmlns:p14="http://schemas.microsoft.com/office/powerpoint/2010/main" val="242302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769938"/>
          </a:xfrm>
        </p:spPr>
        <p:txBody>
          <a:bodyPr/>
          <a:lstStyle/>
          <a:p>
            <a:pPr>
              <a:defRPr/>
            </a:pPr>
            <a:r>
              <a:rPr lang="en-US" b="1" dirty="0"/>
              <a:t>The Income Statement </a:t>
            </a:r>
          </a:p>
        </p:txBody>
      </p:sp>
      <p:sp>
        <p:nvSpPr>
          <p:cNvPr id="3" name="Content Placeholder 2"/>
          <p:cNvSpPr>
            <a:spLocks noGrp="1"/>
          </p:cNvSpPr>
          <p:nvPr>
            <p:ph idx="1"/>
          </p:nvPr>
        </p:nvSpPr>
        <p:spPr>
          <a:xfrm>
            <a:off x="685800" y="1752600"/>
            <a:ext cx="7010400" cy="3962400"/>
          </a:xfrm>
        </p:spPr>
        <p:txBody>
          <a:bodyPr/>
          <a:lstStyle/>
          <a:p>
            <a:pPr>
              <a:buFont typeface="Wingdings" panose="05000000000000000000" pitchFamily="2" charset="2"/>
              <a:buChar char="§"/>
              <a:defRPr/>
            </a:pPr>
            <a:r>
              <a:rPr lang="en-US" sz="2800" dirty="0"/>
              <a:t>I’ve done my homework and researched the company.</a:t>
            </a:r>
          </a:p>
          <a:p>
            <a:pPr>
              <a:buFont typeface="Wingdings" panose="05000000000000000000" pitchFamily="2" charset="2"/>
              <a:buChar char="§"/>
              <a:defRPr/>
            </a:pPr>
            <a:r>
              <a:rPr lang="en-US" sz="2800" dirty="0"/>
              <a:t>I’ve collected data.</a:t>
            </a:r>
          </a:p>
          <a:p>
            <a:pPr>
              <a:buFont typeface="Wingdings" panose="05000000000000000000" pitchFamily="2" charset="2"/>
              <a:buChar char="§"/>
              <a:defRPr/>
            </a:pPr>
            <a:r>
              <a:rPr lang="en-US" sz="2800" dirty="0"/>
              <a:t>I have 10 years of Income Statements?  What do I do with them??</a:t>
            </a:r>
          </a:p>
          <a:p>
            <a:pPr>
              <a:defRPr/>
            </a:pPr>
            <a:endParaRPr lang="en-US" sz="800" dirty="0"/>
          </a:p>
          <a:p>
            <a:pPr marL="0" indent="0">
              <a:buFontTx/>
              <a:buNone/>
              <a:defRPr/>
            </a:pPr>
            <a:r>
              <a:rPr lang="en-US" sz="3200" b="1" i="1" dirty="0">
                <a:solidFill>
                  <a:srgbClr val="7030A0"/>
                </a:solidFill>
                <a:effectLst>
                  <a:outerShdw blurRad="38100" dist="38100" dir="2700000" algn="tl">
                    <a:srgbClr val="000000">
                      <a:alpha val="43137"/>
                    </a:srgbClr>
                  </a:outerShdw>
                </a:effectLst>
              </a:rPr>
              <a:t>What is the best way to study my   10 years of Income Statements?</a:t>
            </a:r>
          </a:p>
        </p:txBody>
      </p:sp>
      <p:pic>
        <p:nvPicPr>
          <p:cNvPr id="5" name="Picture 4" descr="PE070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100" y="4321629"/>
            <a:ext cx="2120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9</a:t>
            </a:fld>
            <a:endParaRPr lang="en-US" dirty="0"/>
          </a:p>
        </p:txBody>
      </p:sp>
    </p:spTree>
    <p:extLst>
      <p:ext uri="{BB962C8B-B14F-4D97-AF65-F5344CB8AC3E}">
        <p14:creationId xmlns:p14="http://schemas.microsoft.com/office/powerpoint/2010/main" val="46224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5982</TotalTime>
  <Words>11096</Words>
  <Application>Microsoft Office PowerPoint</Application>
  <PresentationFormat>On-screen Show (4:3)</PresentationFormat>
  <Paragraphs>877</Paragraphs>
  <Slides>66</Slides>
  <Notes>66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Arial</vt:lpstr>
      <vt:lpstr>Arial Black</vt:lpstr>
      <vt:lpstr>Calibri</vt:lpstr>
      <vt:lpstr>Times New Roman</vt:lpstr>
      <vt:lpstr>Wingdings</vt:lpstr>
      <vt:lpstr>Default Design</vt:lpstr>
      <vt:lpstr>Bitmap Image</vt:lpstr>
      <vt:lpstr>Preferred Procedure Simplified</vt:lpstr>
      <vt:lpstr>Disclaimer</vt:lpstr>
      <vt:lpstr>Disclaimer</vt:lpstr>
      <vt:lpstr>Objectives</vt:lpstr>
      <vt:lpstr>Preferred Procedure</vt:lpstr>
      <vt:lpstr>The Income Statement</vt:lpstr>
      <vt:lpstr>The Income Statement</vt:lpstr>
      <vt:lpstr>The Income Statement</vt:lpstr>
      <vt:lpstr>The Income Statement </vt:lpstr>
      <vt:lpstr>PowerPoint Presentation</vt:lpstr>
      <vt:lpstr>PowerPoint Presentation</vt:lpstr>
      <vt:lpstr>PowerPoint Presentation</vt:lpstr>
      <vt:lpstr>PowerPoint Presentation</vt:lpstr>
      <vt:lpstr>PowerPoint Presentation</vt:lpstr>
      <vt:lpstr>PowerPoint Presentation</vt:lpstr>
      <vt:lpstr>Why Use Preferred Procedure?</vt:lpstr>
      <vt:lpstr>Why Use Preferred Procedure</vt:lpstr>
      <vt:lpstr>Sales</vt:lpstr>
      <vt:lpstr>Pre-Tax Profit</vt:lpstr>
      <vt:lpstr>Tax Rate</vt:lpstr>
      <vt:lpstr>Preferred Dividends</vt:lpstr>
      <vt:lpstr>Shares Outstanding</vt:lpstr>
      <vt:lpstr>EPS Five Years in the Future</vt:lpstr>
      <vt:lpstr>Questions?</vt:lpstr>
      <vt:lpstr>Let’s Take A closer Look</vt:lpstr>
      <vt:lpstr>PowerPoint Presentation</vt:lpstr>
      <vt:lpstr>PowerPoint Presentation</vt:lpstr>
      <vt:lpstr>PowerPoint Presentation</vt:lpstr>
      <vt:lpstr>It’s Simple</vt:lpstr>
      <vt:lpstr>The Non-Operating Section</vt:lpstr>
      <vt:lpstr>PowerPoint Presentation</vt:lpstr>
      <vt:lpstr>PowerPoint Presentation</vt:lpstr>
      <vt:lpstr>Income Before Income Taxes</vt:lpstr>
      <vt:lpstr>PowerPoint Presentation</vt:lpstr>
      <vt:lpstr>What is Happening?</vt:lpstr>
      <vt:lpstr>Let’s Look a Little Closer  (Option 1) </vt:lpstr>
      <vt:lpstr>Let’s Look a Little Closer  (Option 2) </vt:lpstr>
      <vt:lpstr>Let’s Look a Little Closer  (Option 3) </vt:lpstr>
      <vt:lpstr>Questions?</vt:lpstr>
      <vt:lpstr>PowerPoint Presentation</vt:lpstr>
      <vt:lpstr>PowerPoint Presentation</vt:lpstr>
      <vt:lpstr>What is Happening?</vt:lpstr>
      <vt:lpstr>Let’s Look a Little Closer</vt:lpstr>
      <vt:lpstr>PowerPoint Presentation</vt:lpstr>
      <vt:lpstr>PowerPoint Presentation</vt:lpstr>
      <vt:lpstr>What is Happening?</vt:lpstr>
      <vt:lpstr>Why Two Different  Earnings Per Share?</vt:lpstr>
      <vt:lpstr>Dilution</vt:lpstr>
      <vt:lpstr>Why Do We Care?</vt:lpstr>
      <vt:lpstr>Why Do We Care?</vt:lpstr>
      <vt:lpstr>Why Do We Care?</vt:lpstr>
      <vt:lpstr>Which Weighted Average Shares?</vt:lpstr>
      <vt:lpstr>Questions?</vt:lpstr>
      <vt:lpstr>PowerPoint Presentation</vt:lpstr>
      <vt:lpstr>Reality Check</vt:lpstr>
      <vt:lpstr>EPS Five Years in the Future</vt:lpstr>
      <vt:lpstr>PowerPoint Presentation</vt:lpstr>
      <vt:lpstr>PowerPoint Presentation</vt:lpstr>
      <vt:lpstr>PowerPoint Presentation</vt:lpstr>
      <vt:lpstr>How Do We Use This?</vt:lpstr>
      <vt:lpstr>EPS Five Years in the Future</vt:lpstr>
      <vt:lpstr>What Do You Do with  Preferred Dividends ?</vt:lpstr>
      <vt:lpstr>Summary</vt:lpstr>
      <vt:lpstr>Special Thanks</vt:lpstr>
      <vt:lpstr>Make A Difference In  Someone’s Life</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Procedure Simplified</dc:title>
  <dc:creator>Avi Horwitz</dc:creator>
  <cp:lastModifiedBy>Avi Horwitz</cp:lastModifiedBy>
  <cp:revision>134</cp:revision>
  <cp:lastPrinted>2020-07-19T21:46:02Z</cp:lastPrinted>
  <dcterms:created xsi:type="dcterms:W3CDTF">2020-07-05T01:32:53Z</dcterms:created>
  <dcterms:modified xsi:type="dcterms:W3CDTF">2020-12-07T21:19:24Z</dcterms:modified>
</cp:coreProperties>
</file>