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4"/>
  </p:sldMasterIdLst>
  <p:notesMasterIdLst>
    <p:notesMasterId r:id="rId37"/>
  </p:notesMasterIdLst>
  <p:handoutMasterIdLst>
    <p:handoutMasterId r:id="rId38"/>
  </p:handoutMasterIdLst>
  <p:sldIdLst>
    <p:sldId id="386" r:id="rId5"/>
    <p:sldId id="374" r:id="rId6"/>
    <p:sldId id="385" r:id="rId7"/>
    <p:sldId id="420" r:id="rId8"/>
    <p:sldId id="387" r:id="rId9"/>
    <p:sldId id="421" r:id="rId10"/>
    <p:sldId id="388" r:id="rId11"/>
    <p:sldId id="389" r:id="rId12"/>
    <p:sldId id="390" r:id="rId13"/>
    <p:sldId id="391" r:id="rId14"/>
    <p:sldId id="392" r:id="rId15"/>
    <p:sldId id="393" r:id="rId16"/>
    <p:sldId id="396" r:id="rId17"/>
    <p:sldId id="397" r:id="rId18"/>
    <p:sldId id="398" r:id="rId19"/>
    <p:sldId id="401" r:id="rId20"/>
    <p:sldId id="403" r:id="rId21"/>
    <p:sldId id="404" r:id="rId22"/>
    <p:sldId id="400" r:id="rId23"/>
    <p:sldId id="407" r:id="rId24"/>
    <p:sldId id="411" r:id="rId25"/>
    <p:sldId id="412" r:id="rId26"/>
    <p:sldId id="413" r:id="rId27"/>
    <p:sldId id="414" r:id="rId28"/>
    <p:sldId id="415" r:id="rId29"/>
    <p:sldId id="416" r:id="rId30"/>
    <p:sldId id="417" r:id="rId31"/>
    <p:sldId id="422" r:id="rId32"/>
    <p:sldId id="423" r:id="rId33"/>
    <p:sldId id="424" r:id="rId34"/>
    <p:sldId id="380" r:id="rId35"/>
    <p:sldId id="378" r:id="rId36"/>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C8D455-05D8-884D-B74B-C04C84A9771D}">
          <p14:sldIdLst>
            <p14:sldId id="386"/>
            <p14:sldId id="374"/>
            <p14:sldId id="385"/>
            <p14:sldId id="420"/>
            <p14:sldId id="387"/>
            <p14:sldId id="421"/>
            <p14:sldId id="388"/>
            <p14:sldId id="389"/>
            <p14:sldId id="390"/>
            <p14:sldId id="391"/>
            <p14:sldId id="392"/>
            <p14:sldId id="393"/>
            <p14:sldId id="396"/>
            <p14:sldId id="397"/>
            <p14:sldId id="398"/>
            <p14:sldId id="401"/>
            <p14:sldId id="403"/>
            <p14:sldId id="404"/>
            <p14:sldId id="400"/>
            <p14:sldId id="407"/>
            <p14:sldId id="411"/>
            <p14:sldId id="412"/>
            <p14:sldId id="413"/>
            <p14:sldId id="414"/>
            <p14:sldId id="415"/>
            <p14:sldId id="416"/>
            <p14:sldId id="417"/>
            <p14:sldId id="422"/>
            <p14:sldId id="423"/>
            <p14:sldId id="424"/>
            <p14:sldId id="380"/>
            <p14:sldId id="37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Farrell" initials="JF" lastIdx="1" clrIdx="0">
    <p:extLst>
      <p:ext uri="{19B8F6BF-5375-455C-9EA6-DF929625EA0E}">
        <p15:presenceInfo xmlns:p15="http://schemas.microsoft.com/office/powerpoint/2012/main" userId="51b3dec3f7e652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F6E"/>
    <a:srgbClr val="415D75"/>
    <a:srgbClr val="1B3D6D"/>
    <a:srgbClr val="3A5771"/>
    <a:srgbClr val="003468"/>
    <a:srgbClr val="49A942"/>
    <a:srgbClr val="00579E"/>
    <a:srgbClr val="013B6E"/>
    <a:srgbClr val="00458A"/>
    <a:srgbClr val="006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0" autoAdjust="0"/>
    <p:restoredTop sz="96617" autoAdjust="0"/>
  </p:normalViewPr>
  <p:slideViewPr>
    <p:cSldViewPr>
      <p:cViewPr varScale="1">
        <p:scale>
          <a:sx n="120" d="100"/>
          <a:sy n="120" d="100"/>
        </p:scale>
        <p:origin x="16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07" d="100"/>
          <a:sy n="107" d="100"/>
        </p:scale>
        <p:origin x="1488" y="75"/>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2" y="1"/>
            <a:ext cx="9388475" cy="56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t" anchorCtr="0" compatLnSpc="1">
            <a:prstTxWarp prst="textNoShape">
              <a:avLst/>
            </a:prstTxWarp>
          </a:bodyPr>
          <a:lstStyle>
            <a:lvl1pPr algn="ctr">
              <a:defRPr sz="1300"/>
            </a:lvl1pPr>
          </a:lstStyle>
          <a:p>
            <a:r>
              <a:rPr lang="en-US" dirty="0"/>
              <a:t>The Case for Stocks With Growing Dividends</a:t>
            </a:r>
          </a:p>
          <a:p>
            <a:r>
              <a:rPr lang="en-US" sz="1100" dirty="0"/>
              <a:t>Craig </a:t>
            </a:r>
            <a:r>
              <a:rPr lang="en-US" sz="1100" dirty="0" err="1"/>
              <a:t>Braemer</a:t>
            </a:r>
            <a:endParaRPr lang="en-US" sz="1100" dirty="0"/>
          </a:p>
        </p:txBody>
      </p:sp>
      <p:sp>
        <p:nvSpPr>
          <p:cNvPr id="7" name="Rectangle 4"/>
          <p:cNvSpPr>
            <a:spLocks noGrp="1" noChangeArrowheads="1"/>
          </p:cNvSpPr>
          <p:nvPr>
            <p:ph type="ftr" sz="quarter" idx="2"/>
          </p:nvPr>
        </p:nvSpPr>
        <p:spPr bwMode="auto">
          <a:xfrm>
            <a:off x="2" y="6510332"/>
            <a:ext cx="9388475" cy="3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b" anchorCtr="0" compatLnSpc="1">
            <a:prstTxWarp prst="textNoShape">
              <a:avLst/>
            </a:prstTxWarp>
          </a:bodyPr>
          <a:lstStyle>
            <a:lvl1pPr algn="ctr">
              <a:defRPr sz="1100"/>
            </a:lvl1pPr>
          </a:lstStyle>
          <a:p>
            <a:r>
              <a:rPr lang="en-US" dirty="0"/>
              <a:t>www.BetterInvesting.org </a:t>
            </a:r>
          </a:p>
        </p:txBody>
      </p:sp>
      <p:sp>
        <p:nvSpPr>
          <p:cNvPr id="8" name="Rectangle 5"/>
          <p:cNvSpPr>
            <a:spLocks noGrp="1" noChangeArrowheads="1"/>
          </p:cNvSpPr>
          <p:nvPr>
            <p:ph type="sldNum" sz="quarter" idx="3"/>
          </p:nvPr>
        </p:nvSpPr>
        <p:spPr bwMode="auto">
          <a:xfrm>
            <a:off x="8087194" y="6510982"/>
            <a:ext cx="1301282" cy="3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78" tIns="49240" rIns="98478" bIns="49240"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339" cy="355124"/>
          </a:xfrm>
          <a:prstGeom prst="rect">
            <a:avLst/>
          </a:prstGeom>
        </p:spPr>
        <p:txBody>
          <a:bodyPr vert="horz" lIns="94224" tIns="47112" rIns="94224" bIns="47112" rtlCol="0"/>
          <a:lstStyle>
            <a:lvl1pPr algn="l">
              <a:defRPr sz="1200"/>
            </a:lvl1pPr>
          </a:lstStyle>
          <a:p>
            <a:endParaRPr lang="en-US" dirty="0"/>
          </a:p>
        </p:txBody>
      </p:sp>
      <p:sp>
        <p:nvSpPr>
          <p:cNvPr id="3" name="Date Placeholder 2"/>
          <p:cNvSpPr>
            <a:spLocks noGrp="1"/>
          </p:cNvSpPr>
          <p:nvPr>
            <p:ph type="dt" idx="1"/>
          </p:nvPr>
        </p:nvSpPr>
        <p:spPr>
          <a:xfrm>
            <a:off x="5317965" y="0"/>
            <a:ext cx="4068339" cy="355124"/>
          </a:xfrm>
          <a:prstGeom prst="rect">
            <a:avLst/>
          </a:prstGeom>
        </p:spPr>
        <p:txBody>
          <a:bodyPr vert="horz" lIns="94224" tIns="47112" rIns="94224" bIns="47112" rtlCol="0"/>
          <a:lstStyle>
            <a:lvl1pPr algn="r">
              <a:defRPr sz="1200"/>
            </a:lvl1pPr>
          </a:lstStyle>
          <a:p>
            <a:fld id="{E52113C5-E00A-4258-B6C8-79E2386AC8A6}" type="datetimeFigureOut">
              <a:rPr lang="en-US" smtClean="0"/>
              <a:t>11/13/2022</a:t>
            </a:fld>
            <a:endParaRPr lang="en-US" dirty="0"/>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4" tIns="47112" rIns="94224" bIns="47112" rtlCol="0" anchor="ctr"/>
          <a:lstStyle/>
          <a:p>
            <a:endParaRPr lang="en-US" dirty="0"/>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46119"/>
            <a:ext cx="4068339" cy="355124"/>
          </a:xfrm>
          <a:prstGeom prst="rect">
            <a:avLst/>
          </a:prstGeom>
        </p:spPr>
        <p:txBody>
          <a:bodyPr vert="horz" lIns="94224" tIns="47112" rIns="94224" bIns="47112" rtlCol="0" anchor="b"/>
          <a:lstStyle>
            <a:lvl1pPr algn="l">
              <a:defRPr sz="1200"/>
            </a:lvl1pPr>
          </a:lstStyle>
          <a:p>
            <a:r>
              <a:rPr lang="en-US" dirty="0"/>
              <a:t>www.BetterInvesting.org </a:t>
            </a:r>
          </a:p>
        </p:txBody>
      </p:sp>
      <p:sp>
        <p:nvSpPr>
          <p:cNvPr id="7" name="Slide Number Placeholder 6"/>
          <p:cNvSpPr>
            <a:spLocks noGrp="1"/>
          </p:cNvSpPr>
          <p:nvPr>
            <p:ph type="sldNum" sz="quarter" idx="5"/>
          </p:nvPr>
        </p:nvSpPr>
        <p:spPr>
          <a:xfrm>
            <a:off x="5317965" y="6746119"/>
            <a:ext cx="4068339" cy="355124"/>
          </a:xfrm>
          <a:prstGeom prst="rect">
            <a:avLst/>
          </a:prstGeom>
        </p:spPr>
        <p:txBody>
          <a:bodyPr vert="horz" lIns="94224" tIns="47112" rIns="94224" bIns="47112"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www.BetterInvesting.org </a:t>
            </a:r>
          </a:p>
        </p:txBody>
      </p:sp>
      <p:sp>
        <p:nvSpPr>
          <p:cNvPr id="5" name="Slide Number Placeholder 4"/>
          <p:cNvSpPr>
            <a:spLocks noGrp="1"/>
          </p:cNvSpPr>
          <p:nvPr>
            <p:ph type="sldNum" sz="quarter" idx="5"/>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409466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a:t>Financial strength helps paying dividends.  </a:t>
            </a:r>
            <a:r>
              <a:rPr lang="en-US" dirty="0"/>
              <a:t>Debt to total capital – 33% or lower.</a:t>
            </a:r>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24</a:t>
            </a:fld>
            <a:endParaRPr lang="en-US" dirty="0"/>
          </a:p>
        </p:txBody>
      </p:sp>
    </p:spTree>
    <p:extLst>
      <p:ext uri="{BB962C8B-B14F-4D97-AF65-F5344CB8AC3E}">
        <p14:creationId xmlns:p14="http://schemas.microsoft.com/office/powerpoint/2010/main" val="286968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He wants growing dividend stocks.</a:t>
            </a:r>
          </a:p>
          <a:p>
            <a:r>
              <a:rPr lang="en-US" dirty="0"/>
              <a:t>Now that I am older, I like the quarterly cash flow and the growth of that cash flow.</a:t>
            </a:r>
          </a:p>
          <a:p>
            <a:endParaRPr lang="en-US" dirty="0"/>
          </a:p>
          <a:p>
            <a:r>
              <a:rPr lang="en-US" dirty="0"/>
              <a:t>I liked this slide from a fund company.</a:t>
            </a:r>
          </a:p>
        </p:txBody>
      </p:sp>
      <p:sp>
        <p:nvSpPr>
          <p:cNvPr id="4" name="Slide Number Placeholder 3"/>
          <p:cNvSpPr>
            <a:spLocks noGrp="1"/>
          </p:cNvSpPr>
          <p:nvPr>
            <p:ph type="sldNum" sz="quarter" idx="10"/>
          </p:nvPr>
        </p:nvSpPr>
        <p:spPr/>
        <p:txBody>
          <a:bodyPr/>
          <a:lstStyle/>
          <a:p>
            <a:fld id="{06C7C490-ABA9-49D0-B6FF-641E28120704}" type="slidenum">
              <a:rPr lang="en-US" smtClean="0"/>
              <a:pPr/>
              <a:t>25</a:t>
            </a:fld>
            <a:endParaRPr lang="en-US" dirty="0"/>
          </a:p>
        </p:txBody>
      </p:sp>
    </p:spTree>
    <p:extLst>
      <p:ext uri="{BB962C8B-B14F-4D97-AF65-F5344CB8AC3E}">
        <p14:creationId xmlns:p14="http://schemas.microsoft.com/office/powerpoint/2010/main" val="117249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be other good things to read here.  Good website for dividend work.</a:t>
            </a:r>
          </a:p>
        </p:txBody>
      </p:sp>
      <p:sp>
        <p:nvSpPr>
          <p:cNvPr id="4" name="Footer Placeholder 3"/>
          <p:cNvSpPr>
            <a:spLocks noGrp="1"/>
          </p:cNvSpPr>
          <p:nvPr>
            <p:ph type="ftr" sz="quarter" idx="10"/>
          </p:nvPr>
        </p:nvSpPr>
        <p:spPr/>
        <p:txBody>
          <a:bodyPr/>
          <a:lstStyle/>
          <a:p>
            <a:r>
              <a:rPr lang="en-US"/>
              <a:t>www.BetterInvesting.org </a:t>
            </a:r>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28</a:t>
            </a:fld>
            <a:endParaRPr lang="en-US" dirty="0"/>
          </a:p>
        </p:txBody>
      </p:sp>
    </p:spTree>
    <p:extLst>
      <p:ext uri="{BB962C8B-B14F-4D97-AF65-F5344CB8AC3E}">
        <p14:creationId xmlns:p14="http://schemas.microsoft.com/office/powerpoint/2010/main" val="105132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focus on Contenders and Challengers for new LT ideas</a:t>
            </a:r>
            <a:r>
              <a:rPr lang="en-US" baseline="0" dirty="0"/>
              <a:t> that might have lots of growth opportunities.</a:t>
            </a:r>
            <a:endParaRPr lang="en-US" dirty="0"/>
          </a:p>
        </p:txBody>
      </p:sp>
      <p:sp>
        <p:nvSpPr>
          <p:cNvPr id="4" name="Footer Placeholder 3"/>
          <p:cNvSpPr>
            <a:spLocks noGrp="1"/>
          </p:cNvSpPr>
          <p:nvPr>
            <p:ph type="ftr" sz="quarter" idx="10"/>
          </p:nvPr>
        </p:nvSpPr>
        <p:spPr/>
        <p:txBody>
          <a:bodyPr/>
          <a:lstStyle/>
          <a:p>
            <a:r>
              <a:rPr lang="en-US"/>
              <a:t>www.BetterInvesting.org </a:t>
            </a:r>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29</a:t>
            </a:fld>
            <a:endParaRPr lang="en-US" dirty="0"/>
          </a:p>
        </p:txBody>
      </p:sp>
    </p:spTree>
    <p:extLst>
      <p:ext uri="{BB962C8B-B14F-4D97-AF65-F5344CB8AC3E}">
        <p14:creationId xmlns:p14="http://schemas.microsoft.com/office/powerpoint/2010/main" val="148537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Dividend growers and initiators is a subcategory </a:t>
            </a:r>
          </a:p>
          <a:p>
            <a:r>
              <a:rPr lang="en-US" dirty="0"/>
              <a:t>drawn from the dividend payers group and include </a:t>
            </a:r>
          </a:p>
          <a:p>
            <a:r>
              <a:rPr lang="en-US" dirty="0"/>
              <a:t>only those companies that increased their dividend </a:t>
            </a:r>
          </a:p>
          <a:p>
            <a:r>
              <a:rPr lang="en-US" dirty="0"/>
              <a:t>during the preceding 12-month period.</a:t>
            </a:r>
          </a:p>
        </p:txBody>
      </p:sp>
      <p:sp>
        <p:nvSpPr>
          <p:cNvPr id="4" name="Footer Placeholder 3"/>
          <p:cNvSpPr>
            <a:spLocks noGrp="1"/>
          </p:cNvSpPr>
          <p:nvPr>
            <p:ph type="ftr" sz="quarter" idx="10"/>
          </p:nvPr>
        </p:nvSpPr>
        <p:spPr/>
        <p:txBody>
          <a:bodyPr/>
          <a:lstStyle/>
          <a:p>
            <a:r>
              <a:rPr lang="en-US"/>
              <a:t>www.BetterInvesting.org </a:t>
            </a:r>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4</a:t>
            </a:fld>
            <a:endParaRPr lang="en-US" dirty="0"/>
          </a:p>
        </p:txBody>
      </p:sp>
    </p:spTree>
    <p:extLst>
      <p:ext uri="{BB962C8B-B14F-4D97-AF65-F5344CB8AC3E}">
        <p14:creationId xmlns:p14="http://schemas.microsoft.com/office/powerpoint/2010/main" val="234984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72495">
              <a:defRPr/>
            </a:pPr>
            <a:r>
              <a:rPr lang="en-US" altLang="en-US" sz="2200" dirty="0"/>
              <a:t>less risk with dividend </a:t>
            </a:r>
            <a:r>
              <a:rPr lang="en-US" altLang="en-US" sz="2200" dirty="0" err="1"/>
              <a:t>payors</a:t>
            </a:r>
            <a:endParaRPr lang="en-US" altLang="en-US" sz="2200" dirty="0"/>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7</a:t>
            </a:fld>
            <a:endParaRPr lang="en-US" dirty="0"/>
          </a:p>
        </p:txBody>
      </p:sp>
    </p:spTree>
    <p:extLst>
      <p:ext uri="{BB962C8B-B14F-4D97-AF65-F5344CB8AC3E}">
        <p14:creationId xmlns:p14="http://schemas.microsoft.com/office/powerpoint/2010/main" val="324503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C7C490-ABA9-49D0-B6FF-641E28120704}" type="slidenum">
              <a:rPr lang="en-US" smtClean="0"/>
              <a:pPr/>
              <a:t>8</a:t>
            </a:fld>
            <a:endParaRPr lang="en-US" dirty="0"/>
          </a:p>
        </p:txBody>
      </p:sp>
    </p:spTree>
    <p:extLst>
      <p:ext uri="{BB962C8B-B14F-4D97-AF65-F5344CB8AC3E}">
        <p14:creationId xmlns:p14="http://schemas.microsoft.com/office/powerpoint/2010/main" val="298040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Key Dividend</a:t>
            </a:r>
            <a:r>
              <a:rPr lang="en-US" baseline="0" dirty="0"/>
              <a:t> Ratio</a:t>
            </a:r>
          </a:p>
          <a:p>
            <a:r>
              <a:rPr lang="en-US" dirty="0"/>
              <a:t>High payout ratios might lead to dividend cuts.</a:t>
            </a:r>
          </a:p>
          <a:p>
            <a:pPr eaLnBrk="1" hangingPunct="1">
              <a:defRPr/>
            </a:pPr>
            <a:r>
              <a:rPr lang="en-US" altLang="en-US" dirty="0"/>
              <a:t>Growing earnings can lead to growing dividends.</a:t>
            </a:r>
          </a:p>
          <a:p>
            <a:pPr eaLnBrk="1" hangingPunct="1">
              <a:defRPr/>
            </a:pPr>
            <a:r>
              <a:rPr lang="en-US" altLang="en-US" dirty="0"/>
              <a:t>Portions of SSG focus on dividend analysis.</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13</a:t>
            </a:fld>
            <a:endParaRPr lang="en-US" dirty="0"/>
          </a:p>
        </p:txBody>
      </p:sp>
    </p:spTree>
    <p:extLst>
      <p:ext uri="{BB962C8B-B14F-4D97-AF65-F5344CB8AC3E}">
        <p14:creationId xmlns:p14="http://schemas.microsoft.com/office/powerpoint/2010/main" val="284492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Value Line</a:t>
            </a:r>
          </a:p>
        </p:txBody>
      </p:sp>
      <p:sp>
        <p:nvSpPr>
          <p:cNvPr id="4" name="Slide Number Placeholder 3"/>
          <p:cNvSpPr>
            <a:spLocks noGrp="1"/>
          </p:cNvSpPr>
          <p:nvPr>
            <p:ph type="sldNum" sz="quarter" idx="10"/>
          </p:nvPr>
        </p:nvSpPr>
        <p:spPr/>
        <p:txBody>
          <a:bodyPr/>
          <a:lstStyle/>
          <a:p>
            <a:fld id="{4D607DF2-17BE-4C2C-AFE5-F620D71543FC}" type="slidenum">
              <a:rPr lang="en-US" smtClean="0"/>
              <a:t>14</a:t>
            </a:fld>
            <a:endParaRPr lang="en-US" dirty="0"/>
          </a:p>
        </p:txBody>
      </p:sp>
    </p:spTree>
    <p:extLst>
      <p:ext uri="{BB962C8B-B14F-4D97-AF65-F5344CB8AC3E}">
        <p14:creationId xmlns:p14="http://schemas.microsoft.com/office/powerpoint/2010/main" val="416356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Dividend chart</a:t>
            </a:r>
            <a:r>
              <a:rPr lang="en-US" baseline="0" dirty="0"/>
              <a:t> only in SSG Plus</a:t>
            </a:r>
          </a:p>
          <a:p>
            <a:endParaRPr lang="en-US" dirty="0"/>
          </a:p>
        </p:txBody>
      </p:sp>
      <p:sp>
        <p:nvSpPr>
          <p:cNvPr id="4" name="Slide Number Placeholder 3"/>
          <p:cNvSpPr>
            <a:spLocks noGrp="1"/>
          </p:cNvSpPr>
          <p:nvPr>
            <p:ph type="sldNum" sz="quarter" idx="10"/>
          </p:nvPr>
        </p:nvSpPr>
        <p:spPr/>
        <p:txBody>
          <a:bodyPr/>
          <a:lstStyle/>
          <a:p>
            <a:fld id="{69C87B1C-6947-41D1-82D4-E235CB8B8571}" type="slidenum">
              <a:rPr lang="en-US" smtClean="0"/>
              <a:t>17</a:t>
            </a:fld>
            <a:endParaRPr lang="en-US" dirty="0"/>
          </a:p>
        </p:txBody>
      </p:sp>
    </p:spTree>
    <p:extLst>
      <p:ext uri="{BB962C8B-B14F-4D97-AF65-F5344CB8AC3E}">
        <p14:creationId xmlns:p14="http://schemas.microsoft.com/office/powerpoint/2010/main" val="288370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Dividends tend to grow annually</a:t>
            </a:r>
            <a:r>
              <a:rPr lang="en-US" baseline="0" dirty="0"/>
              <a:t> at the index level.</a:t>
            </a:r>
            <a:endParaRPr lang="en-US" dirty="0"/>
          </a:p>
        </p:txBody>
      </p:sp>
      <p:sp>
        <p:nvSpPr>
          <p:cNvPr id="4" name="Footer Placeholder 3"/>
          <p:cNvSpPr>
            <a:spLocks noGrp="1"/>
          </p:cNvSpPr>
          <p:nvPr>
            <p:ph type="ftr" sz="quarter" idx="10"/>
          </p:nvPr>
        </p:nvSpPr>
        <p:spPr/>
        <p:txBody>
          <a:bodyPr/>
          <a:lstStyle/>
          <a:p>
            <a:r>
              <a:rPr lang="en-US"/>
              <a:t>www.BetterInvesting.org </a:t>
            </a:r>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21</a:t>
            </a:fld>
            <a:endParaRPr lang="en-US" dirty="0"/>
          </a:p>
        </p:txBody>
      </p:sp>
    </p:spTree>
    <p:extLst>
      <p:ext uri="{BB962C8B-B14F-4D97-AF65-F5344CB8AC3E}">
        <p14:creationId xmlns:p14="http://schemas.microsoft.com/office/powerpoint/2010/main" val="125133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He wants growing dividend stocks.</a:t>
            </a:r>
          </a:p>
        </p:txBody>
      </p:sp>
      <p:sp>
        <p:nvSpPr>
          <p:cNvPr id="4" name="Slide Number Placeholder 3"/>
          <p:cNvSpPr>
            <a:spLocks noGrp="1"/>
          </p:cNvSpPr>
          <p:nvPr>
            <p:ph type="sldNum" sz="quarter" idx="10"/>
          </p:nvPr>
        </p:nvSpPr>
        <p:spPr/>
        <p:txBody>
          <a:bodyPr/>
          <a:lstStyle/>
          <a:p>
            <a:fld id="{06C7C490-ABA9-49D0-B6FF-641E28120704}" type="slidenum">
              <a:rPr lang="en-US" smtClean="0"/>
              <a:pPr/>
              <a:t>22</a:t>
            </a:fld>
            <a:endParaRPr lang="en-US" dirty="0"/>
          </a:p>
        </p:txBody>
      </p:sp>
    </p:spTree>
    <p:extLst>
      <p:ext uri="{BB962C8B-B14F-4D97-AF65-F5344CB8AC3E}">
        <p14:creationId xmlns:p14="http://schemas.microsoft.com/office/powerpoint/2010/main" val="117249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87236" y="4036561"/>
            <a:ext cx="8763000" cy="557381"/>
          </a:xfrm>
        </p:spPr>
        <p:txBody>
          <a:bodyPr>
            <a:noAutofit/>
          </a:bodyPr>
          <a:lstStyle>
            <a:lvl1pPr marL="0" indent="0" algn="ctr">
              <a:buNone/>
              <a:defRPr sz="3600" b="1" baseline="0">
                <a:solidFill>
                  <a:schemeClr val="tx1"/>
                </a:solidFill>
              </a:defRPr>
            </a:lvl1pPr>
          </a:lstStyle>
          <a:p>
            <a:pPr lvl="0"/>
            <a:r>
              <a:rPr lang="en-US" dirty="0"/>
              <a:t>Presenter Name</a:t>
            </a:r>
          </a:p>
        </p:txBody>
      </p:sp>
      <p:sp>
        <p:nvSpPr>
          <p:cNvPr id="2" name="Title 1"/>
          <p:cNvSpPr>
            <a:spLocks noGrp="1"/>
          </p:cNvSpPr>
          <p:nvPr>
            <p:ph type="title" hasCustomPrompt="1"/>
          </p:nvPr>
        </p:nvSpPr>
        <p:spPr>
          <a:xfrm>
            <a:off x="-17124" y="160841"/>
            <a:ext cx="9144000" cy="1167911"/>
          </a:xfrm>
        </p:spPr>
        <p:txBody>
          <a:bodyPr>
            <a:normAutofit/>
          </a:bodyPr>
          <a:lstStyle>
            <a:lvl1pPr algn="ctr">
              <a:defRPr sz="4000">
                <a:solidFill>
                  <a:srgbClr val="1B3F6E"/>
                </a:solidFill>
              </a:defRPr>
            </a:lvl1pPr>
          </a:lstStyle>
          <a:p>
            <a:r>
              <a:rPr lang="en-US" dirty="0"/>
              <a:t>Presentation Title</a:t>
            </a:r>
          </a:p>
        </p:txBody>
      </p:sp>
      <p:sp>
        <p:nvSpPr>
          <p:cNvPr id="7" name="Slide Number Placeholder 6">
            <a:extLst>
              <a:ext uri="{FF2B5EF4-FFF2-40B4-BE49-F238E27FC236}">
                <a16:creationId xmlns:a16="http://schemas.microsoft.com/office/drawing/2014/main" id="{1BED5BEB-DA3B-B742-94CF-E5DAE19B3A34}"/>
              </a:ext>
            </a:extLst>
          </p:cNvPr>
          <p:cNvSpPr>
            <a:spLocks noGrp="1"/>
          </p:cNvSpPr>
          <p:nvPr>
            <p:ph type="sldNum" sz="quarter" idx="10"/>
          </p:nvPr>
        </p:nvSpPr>
        <p:spPr/>
        <p:txBody>
          <a:bodyPr/>
          <a:lstStyle/>
          <a:p>
            <a:pPr algn="ctr"/>
            <a:fld id="{B7C7DEAE-B1FF-4F0D-9790-23B38FF51CAA}" type="slidenum">
              <a:rPr lang="en-US" smtClean="0"/>
              <a:pPr/>
              <a:t>‹#›</a:t>
            </a:fld>
            <a:endParaRPr lang="en-US" dirty="0"/>
          </a:p>
        </p:txBody>
      </p:sp>
      <p:sp>
        <p:nvSpPr>
          <p:cNvPr id="5" name="Title 7">
            <a:extLst>
              <a:ext uri="{FF2B5EF4-FFF2-40B4-BE49-F238E27FC236}">
                <a16:creationId xmlns:a16="http://schemas.microsoft.com/office/drawing/2014/main" id="{B680E5D9-D95F-42A7-BBC4-69EC33BFE206}"/>
              </a:ext>
            </a:extLst>
          </p:cNvPr>
          <p:cNvSpPr txBox="1">
            <a:spLocks/>
          </p:cNvSpPr>
          <p:nvPr userDrawn="1"/>
        </p:nvSpPr>
        <p:spPr>
          <a:xfrm>
            <a:off x="0" y="105183"/>
            <a:ext cx="9144000" cy="1373187"/>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2800" b="1" kern="1200" spc="-53" baseline="0">
                <a:solidFill>
                  <a:srgbClr val="013B6E"/>
                </a:solidFill>
                <a:latin typeface="+mj-lt"/>
                <a:ea typeface="+mj-ea"/>
                <a:cs typeface="+mj-cs"/>
              </a:defRPr>
            </a:lvl1pPr>
          </a:lstStyle>
          <a:p>
            <a:pPr algn="ctr"/>
            <a:endParaRPr lang="en-US" sz="4000" dirty="0"/>
          </a:p>
        </p:txBody>
      </p:sp>
      <p:cxnSp>
        <p:nvCxnSpPr>
          <p:cNvPr id="10" name="Straight Connector 9">
            <a:extLst>
              <a:ext uri="{FF2B5EF4-FFF2-40B4-BE49-F238E27FC236}">
                <a16:creationId xmlns:a16="http://schemas.microsoft.com/office/drawing/2014/main" id="{DFAB197F-C1D6-AB4A-8089-D066E21C76BB}"/>
              </a:ext>
            </a:extLst>
          </p:cNvPr>
          <p:cNvCxnSpPr>
            <a:cxnSpLocks/>
          </p:cNvCxnSpPr>
          <p:nvPr userDrawn="1"/>
        </p:nvCxnSpPr>
        <p:spPr>
          <a:xfrm>
            <a:off x="1600200" y="1828800"/>
            <a:ext cx="5791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3" hasCustomPrompt="1"/>
          </p:nvPr>
        </p:nvSpPr>
        <p:spPr>
          <a:xfrm>
            <a:off x="203503" y="4648200"/>
            <a:ext cx="8763000" cy="457200"/>
          </a:xfrm>
        </p:spPr>
        <p:txBody>
          <a:bodyPr>
            <a:noAutofit/>
          </a:bodyPr>
          <a:lstStyle>
            <a:lvl1pPr marL="0" indent="0" algn="ctr">
              <a:buNone/>
              <a:defRPr sz="2800" baseline="0">
                <a:solidFill>
                  <a:schemeClr val="tx1"/>
                </a:solidFill>
              </a:defRPr>
            </a:lvl1pPr>
          </a:lstStyle>
          <a:p>
            <a:pPr lvl="0"/>
            <a:r>
              <a:rPr lang="en-US" dirty="0"/>
              <a:t>Presenter Title</a:t>
            </a:r>
          </a:p>
        </p:txBody>
      </p:sp>
      <p:sp>
        <p:nvSpPr>
          <p:cNvPr id="11" name="Title 11">
            <a:extLst>
              <a:ext uri="{FF2B5EF4-FFF2-40B4-BE49-F238E27FC236}">
                <a16:creationId xmlns:a16="http://schemas.microsoft.com/office/drawing/2014/main" id="{62753BC8-FAB7-14AB-A7F1-7C39F4B62E97}"/>
              </a:ext>
            </a:extLst>
          </p:cNvPr>
          <p:cNvSpPr txBox="1">
            <a:spLocks/>
          </p:cNvSpPr>
          <p:nvPr userDrawn="1"/>
        </p:nvSpPr>
        <p:spPr>
          <a:xfrm>
            <a:off x="263436" y="2348725"/>
            <a:ext cx="8610600" cy="1167911"/>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4000" b="1" kern="1200" spc="-53" baseline="0">
                <a:solidFill>
                  <a:srgbClr val="1B3F6E"/>
                </a:solidFill>
                <a:latin typeface="+mj-lt"/>
                <a:ea typeface="+mj-ea"/>
                <a:cs typeface="+mj-cs"/>
              </a:defRPr>
            </a:lvl1pPr>
          </a:lstStyle>
          <a:p>
            <a:r>
              <a:rPr lang="en-US" sz="4400" dirty="0">
                <a:solidFill>
                  <a:schemeClr val="tx1"/>
                </a:solidFill>
                <a:latin typeface="Cambria"/>
                <a:ea typeface="Cambria"/>
              </a:rPr>
              <a:t>2022 BetterInvesting Online Chapter Member Mentoring Workshop</a:t>
            </a:r>
          </a:p>
        </p:txBody>
      </p:sp>
    </p:spTree>
    <p:extLst>
      <p:ext uri="{BB962C8B-B14F-4D97-AF65-F5344CB8AC3E}">
        <p14:creationId xmlns:p14="http://schemas.microsoft.com/office/powerpoint/2010/main" val="398684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6A7C9A-074B-C346-BA21-499C4B1B4394}"/>
              </a:ext>
            </a:extLst>
          </p:cNvPr>
          <p:cNvSpPr/>
          <p:nvPr userDrawn="1"/>
        </p:nvSpPr>
        <p:spPr>
          <a:xfrm>
            <a:off x="412173" y="712711"/>
            <a:ext cx="8127622" cy="447814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mn-lt"/>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buFont typeface="Arial" panose="020B0604020202020204" pitchFamily="34" charset="0"/>
              <a:buChar char="•"/>
            </a:pPr>
            <a:r>
              <a:rPr lang="en-US" sz="1500" kern="1200" dirty="0">
                <a:solidFill>
                  <a:schemeClr val="tx1"/>
                </a:solidFill>
                <a:effectLst/>
                <a:latin typeface="+mn-lt"/>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1500" dirty="0">
                <a:solidFill>
                  <a:schemeClr val="tx1"/>
                </a:solidFill>
                <a:effectLst/>
              </a:rPr>
              <a:t> </a:t>
            </a:r>
            <a:r>
              <a:rPr lang="en-US" sz="1500" kern="1200" dirty="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mn-lt"/>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kern="1200" dirty="0">
                <a:solidFill>
                  <a:schemeClr val="tx1"/>
                </a:solidFill>
                <a:effectLst/>
                <a:latin typeface="+mn-lt"/>
                <a:ea typeface="+mn-ea"/>
                <a:cs typeface="+mn-cs"/>
              </a:rPr>
              <a:t>We may be recording this session for our future use. </a:t>
            </a:r>
            <a:endParaRPr lang="en-US" sz="1500" dirty="0">
              <a:solidFill>
                <a:schemeClr val="tx1"/>
              </a:solidFill>
              <a:latin typeface="+mn-lt"/>
            </a:endParaRPr>
          </a:p>
        </p:txBody>
      </p:sp>
      <p:sp>
        <p:nvSpPr>
          <p:cNvPr id="5" name="Slide Number Placeholder 4">
            <a:extLst>
              <a:ext uri="{FF2B5EF4-FFF2-40B4-BE49-F238E27FC236}">
                <a16:creationId xmlns:a16="http://schemas.microsoft.com/office/drawing/2014/main" id="{F7D26308-166A-544D-B64E-1126B628B40E}"/>
              </a:ext>
            </a:extLst>
          </p:cNvPr>
          <p:cNvSpPr>
            <a:spLocks noGrp="1"/>
          </p:cNvSpPr>
          <p:nvPr>
            <p:ph type="sldNum" sz="quarter" idx="12"/>
          </p:nvPr>
        </p:nvSpPr>
        <p:spPr/>
        <p:txBody>
          <a:bodyPr/>
          <a:lstStyle>
            <a:lvl1pPr>
              <a:defRPr b="1"/>
            </a:lvl1pPr>
          </a:lstStyle>
          <a:p>
            <a:fld id="{B7C7DEAE-B1FF-4F0D-9790-23B38FF51CAA}" type="slidenum">
              <a:rPr lang="en-US" smtClean="0"/>
              <a:pPr/>
              <a:t>‹#›</a:t>
            </a:fld>
            <a:endParaRPr lang="en-US" sz="1350" dirty="0"/>
          </a:p>
        </p:txBody>
      </p:sp>
      <p:cxnSp>
        <p:nvCxnSpPr>
          <p:cNvPr id="7" name="Straight Connector 6">
            <a:extLst>
              <a:ext uri="{FF2B5EF4-FFF2-40B4-BE49-F238E27FC236}">
                <a16:creationId xmlns:a16="http://schemas.microsoft.com/office/drawing/2014/main" id="{DDF095E5-812D-044B-8475-78D012EDA222}"/>
              </a:ext>
            </a:extLst>
          </p:cNvPr>
          <p:cNvCxnSpPr>
            <a:cxnSpLocks/>
          </p:cNvCxnSpPr>
          <p:nvPr userDrawn="1"/>
        </p:nvCxnSpPr>
        <p:spPr>
          <a:xfrm>
            <a:off x="3633654" y="712711"/>
            <a:ext cx="1752600" cy="0"/>
          </a:xfrm>
          <a:prstGeom prst="line">
            <a:avLst/>
          </a:prstGeom>
          <a:ln w="38100">
            <a:solidFill>
              <a:srgbClr val="49A94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F98F31E-AE73-0045-A70A-B33E711747A7}"/>
              </a:ext>
            </a:extLst>
          </p:cNvPr>
          <p:cNvSpPr txBox="1"/>
          <p:nvPr userDrawn="1"/>
        </p:nvSpPr>
        <p:spPr>
          <a:xfrm>
            <a:off x="2189984" y="115669"/>
            <a:ext cx="4572000" cy="646331"/>
          </a:xfrm>
          <a:prstGeom prst="rect">
            <a:avLst/>
          </a:prstGeom>
          <a:noFill/>
        </p:spPr>
        <p:txBody>
          <a:bodyPr wrap="square" rtlCol="0">
            <a:spAutoFit/>
          </a:bodyPr>
          <a:lstStyle/>
          <a:p>
            <a:pPr algn="ctr"/>
            <a:r>
              <a:rPr lang="en-US" sz="3600" b="1" dirty="0">
                <a:solidFill>
                  <a:srgbClr val="1B3F6E"/>
                </a:solidFill>
                <a:latin typeface="+mj-lt"/>
              </a:rPr>
              <a:t>Disclaimer</a:t>
            </a:r>
          </a:p>
        </p:txBody>
      </p:sp>
      <p:sp>
        <p:nvSpPr>
          <p:cNvPr id="9" name="TextBox 8">
            <a:extLst>
              <a:ext uri="{FF2B5EF4-FFF2-40B4-BE49-F238E27FC236}">
                <a16:creationId xmlns:a16="http://schemas.microsoft.com/office/drawing/2014/main" id="{8D898568-794E-B64A-8B28-785A975EC9E4}"/>
              </a:ext>
            </a:extLst>
          </p:cNvPr>
          <p:cNvSpPr txBox="1"/>
          <p:nvPr userDrawn="1"/>
        </p:nvSpPr>
        <p:spPr>
          <a:xfrm>
            <a:off x="0" y="5789804"/>
            <a:ext cx="9144000" cy="430887"/>
          </a:xfrm>
          <a:prstGeom prst="rect">
            <a:avLst/>
          </a:prstGeom>
          <a:noFill/>
        </p:spPr>
        <p:txBody>
          <a:bodyPr wrap="square" rtlCol="0" anchor="ctr">
            <a:spAutoFit/>
          </a:bodyPr>
          <a:lstStyle/>
          <a:p>
            <a:pPr algn="ctr"/>
            <a:r>
              <a:rPr lang="en-US" sz="1100" dirty="0">
                <a:solidFill>
                  <a:schemeClr val="bg1">
                    <a:lumMod val="10000"/>
                  </a:schemeClr>
                </a:solidFill>
              </a:rPr>
              <a:t>National Association of Investors™, BetterInvesting™ and the BetterInvesting™ Icon are trademarks/registered trademarks. </a:t>
            </a:r>
          </a:p>
          <a:p>
            <a:pPr algn="ctr"/>
            <a:r>
              <a:rPr lang="en-US" sz="1100" dirty="0">
                <a:solidFill>
                  <a:schemeClr val="bg1">
                    <a:lumMod val="10000"/>
                  </a:schemeClr>
                </a:solidFill>
              </a:rPr>
              <a:t>All rights reserved. </a:t>
            </a:r>
            <a:r>
              <a:rPr lang="en-US" sz="1100" b="0" i="0" kern="1200" dirty="0">
                <a:solidFill>
                  <a:schemeClr val="bg1">
                    <a:lumMod val="10000"/>
                  </a:schemeClr>
                </a:solidFill>
                <a:effectLst/>
                <a:latin typeface="+mn-lt"/>
                <a:ea typeface="+mn-ea"/>
                <a:cs typeface="+mn-cs"/>
              </a:rPr>
              <a:t>© 2022 BetterInvesting</a:t>
            </a:r>
            <a:r>
              <a:rPr lang="en-US" sz="1100" dirty="0">
                <a:solidFill>
                  <a:schemeClr val="bg1">
                    <a:lumMod val="10000"/>
                  </a:schemeClr>
                </a:solidFill>
              </a:rPr>
              <a:t>™</a:t>
            </a:r>
            <a:r>
              <a:rPr lang="en-US" sz="1100" b="0" i="0" kern="1200" dirty="0">
                <a:solidFill>
                  <a:schemeClr val="bg1">
                    <a:lumMod val="10000"/>
                  </a:schemeClr>
                </a:solidFill>
                <a:effectLst/>
                <a:latin typeface="+mn-lt"/>
                <a:ea typeface="+mn-ea"/>
                <a:cs typeface="+mn-cs"/>
              </a:rPr>
              <a:t>.</a:t>
            </a:r>
            <a:r>
              <a:rPr lang="en-US" sz="1100" dirty="0">
                <a:solidFill>
                  <a:schemeClr val="bg1">
                    <a:lumMod val="10000"/>
                  </a:schemeClr>
                </a:solidFill>
              </a:rPr>
              <a:t>  </a:t>
            </a:r>
          </a:p>
        </p:txBody>
      </p:sp>
    </p:spTree>
    <p:extLst>
      <p:ext uri="{BB962C8B-B14F-4D97-AF65-F5344CB8AC3E}">
        <p14:creationId xmlns:p14="http://schemas.microsoft.com/office/powerpoint/2010/main" val="108297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Chart ">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E60A6BC-421E-234F-8A78-EBBC92478882}"/>
              </a:ext>
            </a:extLst>
          </p:cNvPr>
          <p:cNvSpPr>
            <a:spLocks noGrp="1"/>
          </p:cNvSpPr>
          <p:nvPr>
            <p:ph type="sldNum" sz="quarter" idx="12"/>
          </p:nvPr>
        </p:nvSpPr>
        <p:spPr/>
        <p:txBody>
          <a:bodyPr/>
          <a:lstStyle>
            <a:lvl1pPr>
              <a:defRPr b="1"/>
            </a:lvl1pPr>
          </a:lstStyle>
          <a:p>
            <a:fld id="{B7C7DEAE-B1FF-4F0D-9790-23B38FF51CAA}" type="slidenum">
              <a:rPr lang="en-US" smtClean="0"/>
              <a:pPr/>
              <a:t>‹#›</a:t>
            </a:fld>
            <a:endParaRPr lang="en-US" sz="1350" dirty="0"/>
          </a:p>
        </p:txBody>
      </p:sp>
      <p:sp>
        <p:nvSpPr>
          <p:cNvPr id="6" name="Text Placeholder 5">
            <a:extLst>
              <a:ext uri="{FF2B5EF4-FFF2-40B4-BE49-F238E27FC236}">
                <a16:creationId xmlns:a16="http://schemas.microsoft.com/office/drawing/2014/main" id="{D1CC8666-F07D-9847-80E7-64B6EF8B07DE}"/>
              </a:ext>
            </a:extLst>
          </p:cNvPr>
          <p:cNvSpPr>
            <a:spLocks noGrp="1"/>
          </p:cNvSpPr>
          <p:nvPr>
            <p:ph type="body" sz="quarter" idx="13"/>
          </p:nvPr>
        </p:nvSpPr>
        <p:spPr>
          <a:xfrm>
            <a:off x="628650" y="1295400"/>
            <a:ext cx="394335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2">
            <a:extLst>
              <a:ext uri="{FF2B5EF4-FFF2-40B4-BE49-F238E27FC236}">
                <a16:creationId xmlns:a16="http://schemas.microsoft.com/office/drawing/2014/main" id="{5A5F1675-787B-5241-8EB9-2B6CE69235B2}"/>
              </a:ext>
            </a:extLst>
          </p:cNvPr>
          <p:cNvSpPr>
            <a:spLocks noGrp="1"/>
          </p:cNvSpPr>
          <p:nvPr>
            <p:ph type="title"/>
          </p:nvPr>
        </p:nvSpPr>
        <p:spPr>
          <a:xfrm>
            <a:off x="628650" y="304800"/>
            <a:ext cx="7886700" cy="838200"/>
          </a:xfrm>
        </p:spPr>
        <p:txBody>
          <a:bodyPr/>
          <a:lstStyle>
            <a:lvl1pPr>
              <a:defRPr>
                <a:solidFill>
                  <a:srgbClr val="1B3F6E"/>
                </a:solidFill>
              </a:defRPr>
            </a:lvl1pPr>
          </a:lstStyle>
          <a:p>
            <a:r>
              <a:rPr lang="en-US" dirty="0"/>
              <a:t>Click to edit Master title style</a:t>
            </a:r>
          </a:p>
        </p:txBody>
      </p:sp>
    </p:spTree>
    <p:extLst>
      <p:ext uri="{BB962C8B-B14F-4D97-AF65-F5344CB8AC3E}">
        <p14:creationId xmlns:p14="http://schemas.microsoft.com/office/powerpoint/2010/main" val="15708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Up Content w/lin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E60A6BC-421E-234F-8A78-EBBC92478882}"/>
              </a:ext>
            </a:extLst>
          </p:cNvPr>
          <p:cNvSpPr>
            <a:spLocks noGrp="1"/>
          </p:cNvSpPr>
          <p:nvPr>
            <p:ph type="sldNum" sz="quarter" idx="12"/>
          </p:nvPr>
        </p:nvSpPr>
        <p:spPr/>
        <p:txBody>
          <a:bodyPr/>
          <a:lstStyle>
            <a:lvl1pPr>
              <a:defRPr b="1"/>
            </a:lvl1pPr>
          </a:lstStyle>
          <a:p>
            <a:fld id="{B7C7DEAE-B1FF-4F0D-9790-23B38FF51CAA}" type="slidenum">
              <a:rPr lang="en-US" smtClean="0"/>
              <a:pPr/>
              <a:t>‹#›</a:t>
            </a:fld>
            <a:endParaRPr lang="en-US" sz="1350" dirty="0"/>
          </a:p>
        </p:txBody>
      </p:sp>
      <p:sp>
        <p:nvSpPr>
          <p:cNvPr id="6" name="Text Placeholder 5">
            <a:extLst>
              <a:ext uri="{FF2B5EF4-FFF2-40B4-BE49-F238E27FC236}">
                <a16:creationId xmlns:a16="http://schemas.microsoft.com/office/drawing/2014/main" id="{D1CC8666-F07D-9847-80E7-64B6EF8B07DE}"/>
              </a:ext>
            </a:extLst>
          </p:cNvPr>
          <p:cNvSpPr>
            <a:spLocks noGrp="1"/>
          </p:cNvSpPr>
          <p:nvPr>
            <p:ph type="body" sz="quarter" idx="13"/>
          </p:nvPr>
        </p:nvSpPr>
        <p:spPr>
          <a:xfrm>
            <a:off x="628650" y="1295400"/>
            <a:ext cx="3846733"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5EF46A93-22A2-4E4D-A5CF-2F6C57696CE5}"/>
              </a:ext>
            </a:extLst>
          </p:cNvPr>
          <p:cNvSpPr>
            <a:spLocks noGrp="1"/>
          </p:cNvSpPr>
          <p:nvPr>
            <p:ph type="body" sz="quarter" idx="14"/>
          </p:nvPr>
        </p:nvSpPr>
        <p:spPr>
          <a:xfrm>
            <a:off x="4763866" y="1295400"/>
            <a:ext cx="3846734"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824BEC08-7511-AD48-86B5-7F0EECA6770C}"/>
              </a:ext>
            </a:extLst>
          </p:cNvPr>
          <p:cNvCxnSpPr>
            <a:cxnSpLocks/>
          </p:cNvCxnSpPr>
          <p:nvPr userDrawn="1"/>
        </p:nvCxnSpPr>
        <p:spPr>
          <a:xfrm flipH="1">
            <a:off x="4619111" y="1175827"/>
            <a:ext cx="514" cy="48439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EC8352C3-8125-7B47-9650-3A065625A786}"/>
              </a:ext>
            </a:extLst>
          </p:cNvPr>
          <p:cNvSpPr>
            <a:spLocks noGrp="1"/>
          </p:cNvSpPr>
          <p:nvPr>
            <p:ph type="title"/>
          </p:nvPr>
        </p:nvSpPr>
        <p:spPr>
          <a:xfrm>
            <a:off x="628650" y="304800"/>
            <a:ext cx="7886700" cy="838200"/>
          </a:xfrm>
        </p:spPr>
        <p:txBody>
          <a:bodyPr/>
          <a:lstStyle>
            <a:lvl1pPr>
              <a:defRPr>
                <a:solidFill>
                  <a:srgbClr val="1B3F6E"/>
                </a:solidFill>
              </a:defRPr>
            </a:lvl1pPr>
          </a:lstStyle>
          <a:p>
            <a:r>
              <a:rPr lang="en-US" dirty="0"/>
              <a:t>Click to edit Master title style</a:t>
            </a:r>
          </a:p>
        </p:txBody>
      </p:sp>
    </p:spTree>
    <p:extLst>
      <p:ext uri="{BB962C8B-B14F-4D97-AF65-F5344CB8AC3E}">
        <p14:creationId xmlns:p14="http://schemas.microsoft.com/office/powerpoint/2010/main" val="15149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Main Session Slide ">
    <p:bg>
      <p:bgRef idx="1001">
        <a:schemeClr val="bg1"/>
      </p:bgRef>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38E276E9-8F50-C84F-9891-60C6978D9654}"/>
              </a:ext>
            </a:extLst>
          </p:cNvPr>
          <p:cNvSpPr txBox="1"/>
          <p:nvPr userDrawn="1"/>
        </p:nvSpPr>
        <p:spPr>
          <a:xfrm>
            <a:off x="0" y="2609176"/>
            <a:ext cx="9144000" cy="707886"/>
          </a:xfrm>
          <a:prstGeom prst="rect">
            <a:avLst/>
          </a:prstGeom>
          <a:noFill/>
        </p:spPr>
        <p:txBody>
          <a:bodyPr wrap="square" rtlCol="0">
            <a:spAutoFit/>
          </a:bodyPr>
          <a:lstStyle/>
          <a:p>
            <a:pPr algn="ctr"/>
            <a:r>
              <a:rPr lang="en-US" sz="4000" b="1" dirty="0">
                <a:solidFill>
                  <a:srgbClr val="002060"/>
                </a:solidFill>
                <a:latin typeface="+mj-lt"/>
              </a:rPr>
              <a:t>Question or Comments?</a:t>
            </a:r>
          </a:p>
        </p:txBody>
      </p:sp>
      <p:cxnSp>
        <p:nvCxnSpPr>
          <p:cNvPr id="8" name="Straight Connector 7">
            <a:extLst>
              <a:ext uri="{FF2B5EF4-FFF2-40B4-BE49-F238E27FC236}">
                <a16:creationId xmlns:a16="http://schemas.microsoft.com/office/drawing/2014/main" id="{4D33A3CD-2750-FC4A-A0AB-3D22B1698C7C}"/>
              </a:ext>
            </a:extLst>
          </p:cNvPr>
          <p:cNvCxnSpPr>
            <a:cxnSpLocks/>
          </p:cNvCxnSpPr>
          <p:nvPr userDrawn="1"/>
        </p:nvCxnSpPr>
        <p:spPr>
          <a:xfrm>
            <a:off x="1752600" y="2362200"/>
            <a:ext cx="5791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B30FC69-68A6-1A40-8FE5-8F9D90DB1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6350"/>
            <a:ext cx="518626" cy="694003"/>
          </a:xfrm>
          <a:prstGeom prst="rect">
            <a:avLst/>
          </a:prstGeom>
        </p:spPr>
      </p:pic>
      <p:pic>
        <p:nvPicPr>
          <p:cNvPr id="12" name="Picture 11">
            <a:extLst>
              <a:ext uri="{FF2B5EF4-FFF2-40B4-BE49-F238E27FC236}">
                <a16:creationId xmlns:a16="http://schemas.microsoft.com/office/drawing/2014/main" id="{09DFC1B2-B796-4742-8F8E-FBF8EA53C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14128"/>
            <a:ext cx="9144000" cy="493606"/>
          </a:xfrm>
          <a:prstGeom prst="rect">
            <a:avLst/>
          </a:prstGeom>
        </p:spPr>
      </p:pic>
      <p:sp>
        <p:nvSpPr>
          <p:cNvPr id="11" name="TextBox 10">
            <a:extLst>
              <a:ext uri="{FF2B5EF4-FFF2-40B4-BE49-F238E27FC236}">
                <a16:creationId xmlns:a16="http://schemas.microsoft.com/office/drawing/2014/main" id="{EC5EA113-D70C-294C-8D3E-235658B83BD8}"/>
              </a:ext>
            </a:extLst>
          </p:cNvPr>
          <p:cNvSpPr txBox="1"/>
          <p:nvPr userDrawn="1"/>
        </p:nvSpPr>
        <p:spPr>
          <a:xfrm>
            <a:off x="-76200" y="6491654"/>
            <a:ext cx="9220200" cy="307777"/>
          </a:xfrm>
          <a:prstGeom prst="rect">
            <a:avLst/>
          </a:prstGeom>
          <a:noFill/>
        </p:spPr>
        <p:txBody>
          <a:bodyPr wrap="square" rtlCol="0">
            <a:spAutoFit/>
          </a:bodyPr>
          <a:lstStyle/>
          <a:p>
            <a:pPr algn="ctr"/>
            <a:r>
              <a:rPr lang="en-US" sz="1400" spc="300" dirty="0">
                <a:solidFill>
                  <a:schemeClr val="bg1"/>
                </a:solidFill>
                <a:latin typeface="+mn-lt"/>
              </a:rPr>
              <a:t>www.</a:t>
            </a:r>
            <a:r>
              <a:rPr lang="en-US" sz="1400" b="1" spc="300" dirty="0">
                <a:solidFill>
                  <a:schemeClr val="bg1"/>
                </a:solidFill>
                <a:latin typeface="+mj-lt"/>
              </a:rPr>
              <a:t>BetterInvesting</a:t>
            </a:r>
            <a:r>
              <a:rPr lang="en-US" sz="1400" spc="300" dirty="0">
                <a:solidFill>
                  <a:schemeClr val="bg1"/>
                </a:solidFill>
                <a:latin typeface="+mn-lt"/>
              </a:rPr>
              <a:t>.org</a:t>
            </a:r>
          </a:p>
        </p:txBody>
      </p:sp>
      <p:pic>
        <p:nvPicPr>
          <p:cNvPr id="13" name="Picture 12">
            <a:extLst>
              <a:ext uri="{FF2B5EF4-FFF2-40B4-BE49-F238E27FC236}">
                <a16:creationId xmlns:a16="http://schemas.microsoft.com/office/drawing/2014/main" id="{8D36F218-033A-1D4C-8FC9-ABA32D6E2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74" y="6324600"/>
            <a:ext cx="518626" cy="694003"/>
          </a:xfrm>
          <a:prstGeom prst="rect">
            <a:avLst/>
          </a:prstGeom>
        </p:spPr>
      </p:pic>
    </p:spTree>
    <p:extLst>
      <p:ext uri="{BB962C8B-B14F-4D97-AF65-F5344CB8AC3E}">
        <p14:creationId xmlns:p14="http://schemas.microsoft.com/office/powerpoint/2010/main" val="30882132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hare the Knowlege ">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5C6E81-0D5B-434E-9CCA-B9CA0B44A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724" y="3581401"/>
            <a:ext cx="7686551" cy="2989215"/>
          </a:xfrm>
          <a:prstGeom prst="rect">
            <a:avLst/>
          </a:prstGeom>
        </p:spPr>
      </p:pic>
      <p:pic>
        <p:nvPicPr>
          <p:cNvPr id="7" name="Picture 6">
            <a:extLst>
              <a:ext uri="{FF2B5EF4-FFF2-40B4-BE49-F238E27FC236}">
                <a16:creationId xmlns:a16="http://schemas.microsoft.com/office/drawing/2014/main" id="{12E3E0E3-D4ED-5043-90CC-2D2CDAA91F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24" y="287386"/>
            <a:ext cx="7686551" cy="2989214"/>
          </a:xfrm>
          <a:prstGeom prst="rect">
            <a:avLst/>
          </a:prstGeom>
        </p:spPr>
      </p:pic>
    </p:spTree>
    <p:extLst>
      <p:ext uri="{BB962C8B-B14F-4D97-AF65-F5344CB8AC3E}">
        <p14:creationId xmlns:p14="http://schemas.microsoft.com/office/powerpoint/2010/main" val="264980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E60A6BC-421E-234F-8A78-EBBC92478882}"/>
              </a:ext>
            </a:extLst>
          </p:cNvPr>
          <p:cNvSpPr>
            <a:spLocks noGrp="1"/>
          </p:cNvSpPr>
          <p:nvPr>
            <p:ph type="sldNum" sz="quarter" idx="12"/>
          </p:nvPr>
        </p:nvSpPr>
        <p:spPr/>
        <p:txBody>
          <a:bodyPr/>
          <a:lstStyle/>
          <a:p>
            <a:fld id="{B7C7DEAE-B1FF-4F0D-9790-23B38FF51CAA}" type="slidenum">
              <a:rPr lang="en-US" smtClean="0"/>
              <a:pPr/>
              <a:t>‹#›</a:t>
            </a:fld>
            <a:endParaRPr lang="en-US" sz="1350" dirty="0"/>
          </a:p>
        </p:txBody>
      </p:sp>
      <p:sp>
        <p:nvSpPr>
          <p:cNvPr id="6" name="Text Placeholder 5">
            <a:extLst>
              <a:ext uri="{FF2B5EF4-FFF2-40B4-BE49-F238E27FC236}">
                <a16:creationId xmlns:a16="http://schemas.microsoft.com/office/drawing/2014/main" id="{D1CC8666-F07D-9847-80E7-64B6EF8B07DE}"/>
              </a:ext>
            </a:extLst>
          </p:cNvPr>
          <p:cNvSpPr>
            <a:spLocks noGrp="1"/>
          </p:cNvSpPr>
          <p:nvPr>
            <p:ph type="body" sz="quarter" idx="13"/>
          </p:nvPr>
        </p:nvSpPr>
        <p:spPr>
          <a:xfrm>
            <a:off x="628650" y="1295400"/>
            <a:ext cx="798195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428AA394-4DE2-2D4A-9D84-1B41FE614FD3}"/>
              </a:ext>
            </a:extLst>
          </p:cNvPr>
          <p:cNvSpPr>
            <a:spLocks noGrp="1"/>
          </p:cNvSpPr>
          <p:nvPr>
            <p:ph type="title"/>
          </p:nvPr>
        </p:nvSpPr>
        <p:spPr>
          <a:xfrm>
            <a:off x="628650" y="304800"/>
            <a:ext cx="7886700" cy="838200"/>
          </a:xfrm>
        </p:spPr>
        <p:txBody>
          <a:bodyPr/>
          <a:lstStyle/>
          <a:p>
            <a:r>
              <a:rPr lang="en-US"/>
              <a:t>Click to edit Master title style</a:t>
            </a:r>
          </a:p>
        </p:txBody>
      </p:sp>
    </p:spTree>
    <p:extLst>
      <p:ext uri="{BB962C8B-B14F-4D97-AF65-F5344CB8AC3E}">
        <p14:creationId xmlns:p14="http://schemas.microsoft.com/office/powerpoint/2010/main" val="58346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7FB46B-1ABE-5F4C-B9B4-5EC066AE46D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424798"/>
            <a:ext cx="9144000" cy="493606"/>
          </a:xfrm>
          <a:prstGeom prst="rect">
            <a:avLst/>
          </a:prstGeom>
        </p:spPr>
      </p:pic>
      <p:sp>
        <p:nvSpPr>
          <p:cNvPr id="3" name="Text Placeholder 2"/>
          <p:cNvSpPr>
            <a:spLocks noGrp="1"/>
          </p:cNvSpPr>
          <p:nvPr>
            <p:ph type="body" idx="1"/>
          </p:nvPr>
        </p:nvSpPr>
        <p:spPr>
          <a:xfrm>
            <a:off x="615473" y="1302302"/>
            <a:ext cx="7886700" cy="5022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bwMode="white">
          <a:xfrm>
            <a:off x="8428327" y="6538912"/>
            <a:ext cx="485051" cy="292314"/>
          </a:xfrm>
          <a:prstGeom prst="rect">
            <a:avLst/>
          </a:prstGeom>
        </p:spPr>
        <p:txBody>
          <a:bodyPr vert="horz" lIns="91440" tIns="45720" rIns="91440" bIns="45720" rtlCol="0" anchor="ctr"/>
          <a:lstStyle>
            <a:lvl1pPr algn="ctr">
              <a:defRPr sz="1500" b="1">
                <a:solidFill>
                  <a:srgbClr val="FFFFFF"/>
                </a:solidFill>
              </a:defRPr>
            </a:lvl1pPr>
          </a:lstStyle>
          <a:p>
            <a:fld id="{B7C7DEAE-B1FF-4F0D-9790-23B38FF51CAA}" type="slidenum">
              <a:rPr lang="en-US" smtClean="0"/>
              <a:pPr/>
              <a:t>‹#›</a:t>
            </a:fld>
            <a:endParaRPr lang="en-US" dirty="0"/>
          </a:p>
        </p:txBody>
      </p:sp>
      <p:pic>
        <p:nvPicPr>
          <p:cNvPr id="12" name="Picture 11">
            <a:extLst>
              <a:ext uri="{FF2B5EF4-FFF2-40B4-BE49-F238E27FC236}">
                <a16:creationId xmlns:a16="http://schemas.microsoft.com/office/drawing/2014/main" id="{6F7058A8-41EB-2541-8F97-E6304647F09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0974" y="6324600"/>
            <a:ext cx="518626" cy="694003"/>
          </a:xfrm>
          <a:prstGeom prst="rect">
            <a:avLst/>
          </a:prstGeom>
        </p:spPr>
      </p:pic>
      <p:sp>
        <p:nvSpPr>
          <p:cNvPr id="7" name="Title Placeholder 6">
            <a:extLst>
              <a:ext uri="{FF2B5EF4-FFF2-40B4-BE49-F238E27FC236}">
                <a16:creationId xmlns:a16="http://schemas.microsoft.com/office/drawing/2014/main" id="{733E37E0-57C3-3C4A-AC04-48FC936FF7C3}"/>
              </a:ext>
            </a:extLst>
          </p:cNvPr>
          <p:cNvSpPr>
            <a:spLocks noGrp="1"/>
          </p:cNvSpPr>
          <p:nvPr>
            <p:ph type="title"/>
          </p:nvPr>
        </p:nvSpPr>
        <p:spPr>
          <a:xfrm>
            <a:off x="628650" y="277284"/>
            <a:ext cx="7886700" cy="838200"/>
          </a:xfrm>
          <a:prstGeom prst="rect">
            <a:avLst/>
          </a:prstGeom>
        </p:spPr>
        <p:txBody>
          <a:bodyPr vert="horz" lIns="91440" tIns="45720" rIns="91440" bIns="45720" rtlCol="0" anchor="ctr">
            <a:normAutofit/>
          </a:bodyPr>
          <a:lstStyle/>
          <a:p>
            <a:r>
              <a:rPr lang="en-US" dirty="0"/>
              <a:t>Click to edit Master title style</a:t>
            </a:r>
          </a:p>
        </p:txBody>
      </p:sp>
      <p:sp>
        <p:nvSpPr>
          <p:cNvPr id="16" name="Footer Placeholder 10">
            <a:extLst>
              <a:ext uri="{FF2B5EF4-FFF2-40B4-BE49-F238E27FC236}">
                <a16:creationId xmlns:a16="http://schemas.microsoft.com/office/drawing/2014/main" id="{2354009D-224F-584E-911A-3A2369B651AB}"/>
              </a:ext>
            </a:extLst>
          </p:cNvPr>
          <p:cNvSpPr txBox="1">
            <a:spLocks/>
          </p:cNvSpPr>
          <p:nvPr userDrawn="1"/>
        </p:nvSpPr>
        <p:spPr>
          <a:xfrm>
            <a:off x="-15240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10">
            <a:extLst>
              <a:ext uri="{FF2B5EF4-FFF2-40B4-BE49-F238E27FC236}">
                <a16:creationId xmlns:a16="http://schemas.microsoft.com/office/drawing/2014/main" id="{EE15DD5D-C506-EB41-B944-E277FF67306B}"/>
              </a:ext>
            </a:extLst>
          </p:cNvPr>
          <p:cNvSpPr txBox="1">
            <a:spLocks/>
          </p:cNvSpPr>
          <p:nvPr userDrawn="1"/>
        </p:nvSpPr>
        <p:spPr>
          <a:xfrm>
            <a:off x="-1274" y="6492875"/>
            <a:ext cx="912019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BetterInvesting Online Chapter Member Mentoring Workshop – November 16, 2022</a:t>
            </a:r>
          </a:p>
        </p:txBody>
      </p:sp>
    </p:spTree>
  </p:cSld>
  <p:clrMap bg1="lt1" tx1="dk1" bg2="lt2" tx2="dk2" accent1="accent1" accent2="accent2" accent3="accent3" accent4="accent4" accent5="accent5" accent6="accent6" hlink="hlink" folHlink="folHlink"/>
  <p:sldLayoutIdLst>
    <p:sldLayoutId id="2147484222" r:id="rId1"/>
    <p:sldLayoutId id="2147484212" r:id="rId2"/>
    <p:sldLayoutId id="2147484215" r:id="rId3"/>
    <p:sldLayoutId id="2147484217" r:id="rId4"/>
    <p:sldLayoutId id="2147484221" r:id="rId5"/>
    <p:sldLayoutId id="2147484223" r:id="rId6"/>
    <p:sldLayoutId id="2147484226" r:id="rId7"/>
  </p:sldLayoutIdLst>
  <p:hf hdr="0" ftr="0" dt="0"/>
  <p:txStyles>
    <p:titleStyle>
      <a:lvl1pPr algn="l" defTabSz="685800" rtl="0" eaLnBrk="1" latinLnBrk="0" hangingPunct="1">
        <a:spcBef>
          <a:spcPct val="0"/>
        </a:spcBef>
        <a:buNone/>
        <a:defRPr sz="3600" b="1" kern="1200" spc="-53" baseline="0">
          <a:solidFill>
            <a:srgbClr val="1B3F6E"/>
          </a:solidFill>
          <a:latin typeface="+mj-lt"/>
          <a:ea typeface="+mj-ea"/>
          <a:cs typeface="+mj-cs"/>
        </a:defRPr>
      </a:lvl1pPr>
    </p:titleStyle>
    <p:bodyStyle>
      <a:lvl1pPr marL="137160" indent="-137160" algn="l" defTabSz="685800" rtl="0" eaLnBrk="1" latinLnBrk="0" hangingPunct="1">
        <a:spcBef>
          <a:spcPts val="600"/>
        </a:spcBef>
        <a:buClrTx/>
        <a:buSzPct val="85000"/>
        <a:buFont typeface="Arial" pitchFamily="34" charset="0"/>
        <a:buChar char="•"/>
        <a:defRPr sz="2100" kern="1200">
          <a:solidFill>
            <a:schemeClr val="tx1"/>
          </a:solidFill>
          <a:latin typeface="+mn-lt"/>
          <a:ea typeface="+mn-ea"/>
          <a:cs typeface="+mn-cs"/>
        </a:defRPr>
      </a:lvl1pPr>
      <a:lvl2pPr marL="342900" indent="-137160" algn="l" defTabSz="685800" rtl="0" eaLnBrk="1" latinLnBrk="0" hangingPunct="1">
        <a:spcBef>
          <a:spcPts val="563"/>
        </a:spcBef>
        <a:buClrTx/>
        <a:buSzPct val="85000"/>
        <a:buFont typeface="Arial" pitchFamily="34" charset="0"/>
        <a:buChar char="•"/>
        <a:defRPr sz="1800" kern="1200">
          <a:solidFill>
            <a:schemeClr val="tx1"/>
          </a:solidFill>
          <a:latin typeface="+mn-lt"/>
          <a:ea typeface="+mn-ea"/>
          <a:cs typeface="+mn-cs"/>
        </a:defRPr>
      </a:lvl2pPr>
      <a:lvl3pPr marL="548640" indent="-137160" algn="l" defTabSz="685800" rtl="0" eaLnBrk="1" latinLnBrk="0" hangingPunct="1">
        <a:spcBef>
          <a:spcPts val="525"/>
        </a:spcBef>
        <a:buClrTx/>
        <a:buSzPct val="90000"/>
        <a:buFont typeface="Arial" pitchFamily="34" charset="0"/>
        <a:buChar char="•"/>
        <a:defRPr sz="1800" kern="1200">
          <a:solidFill>
            <a:schemeClr val="tx1"/>
          </a:solidFill>
          <a:latin typeface="+mn-lt"/>
          <a:ea typeface="+mn-ea"/>
          <a:cs typeface="+mn-cs"/>
        </a:defRPr>
      </a:lvl3pPr>
      <a:lvl4pPr marL="754380" indent="-137160" algn="l" defTabSz="685800" rtl="0" eaLnBrk="1" latinLnBrk="0" hangingPunct="1">
        <a:spcBef>
          <a:spcPct val="20000"/>
        </a:spcBef>
        <a:buClrTx/>
        <a:buFont typeface="Arial" pitchFamily="34" charset="0"/>
        <a:buChar char="•"/>
        <a:defRPr sz="1350" kern="1200">
          <a:solidFill>
            <a:schemeClr val="tx1"/>
          </a:solidFill>
          <a:latin typeface="+mn-lt"/>
          <a:ea typeface="+mn-ea"/>
          <a:cs typeface="+mn-cs"/>
        </a:defRPr>
      </a:lvl4pPr>
      <a:lvl5pPr marL="891540" indent="-102870" algn="l" defTabSz="685800" rtl="0" eaLnBrk="1" latinLnBrk="0" hangingPunct="1">
        <a:spcBef>
          <a:spcPct val="20000"/>
        </a:spcBef>
        <a:buClrTx/>
        <a:buSzPct val="100000"/>
        <a:buFont typeface="Arial" pitchFamily="34" charset="0"/>
        <a:buChar char="•"/>
        <a:defRPr sz="12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181264" y="4191000"/>
            <a:ext cx="8763000" cy="557381"/>
          </a:xfrm>
        </p:spPr>
        <p:txBody>
          <a:bodyPr/>
          <a:lstStyle/>
          <a:p>
            <a:pPr algn="ctr"/>
            <a:r>
              <a:rPr lang="en-US" sz="3600" dirty="0">
                <a:latin typeface="Cambria" panose="02040503050406030204" pitchFamily="18" charset="0"/>
                <a:ea typeface="Cambria" panose="02040503050406030204" pitchFamily="18" charset="0"/>
              </a:rPr>
              <a:t>Craig Braemer CFP® CFA®</a:t>
            </a:r>
          </a:p>
        </p:txBody>
      </p:sp>
      <p:sp>
        <p:nvSpPr>
          <p:cNvPr id="12" name="Title 11"/>
          <p:cNvSpPr>
            <a:spLocks noGrp="1"/>
          </p:cNvSpPr>
          <p:nvPr>
            <p:ph type="title"/>
          </p:nvPr>
        </p:nvSpPr>
        <p:spPr>
          <a:xfrm>
            <a:off x="-9236" y="228600"/>
            <a:ext cx="9144000" cy="1167911"/>
          </a:xfrm>
        </p:spPr>
        <p:txBody>
          <a:bodyPr>
            <a:noAutofit/>
          </a:bodyPr>
          <a:lstStyle/>
          <a:p>
            <a:r>
              <a:rPr lang="en-US" sz="4400" dirty="0">
                <a:latin typeface="Cambria" panose="02040503050406030204" pitchFamily="18" charset="0"/>
                <a:ea typeface="Cambria" panose="02040503050406030204" pitchFamily="18" charset="0"/>
              </a:rPr>
              <a:t>The Case for Stocks with </a:t>
            </a:r>
            <a:br>
              <a:rPr lang="en-US" sz="4400" dirty="0">
                <a:latin typeface="Cambria" panose="02040503050406030204" pitchFamily="18" charset="0"/>
                <a:ea typeface="Cambria" panose="02040503050406030204" pitchFamily="18" charset="0"/>
              </a:rPr>
            </a:br>
            <a:r>
              <a:rPr lang="en-US" sz="4400" dirty="0">
                <a:latin typeface="Cambria" panose="02040503050406030204" pitchFamily="18" charset="0"/>
                <a:ea typeface="Cambria" panose="02040503050406030204" pitchFamily="18" charset="0"/>
              </a:rPr>
              <a:t>Growing Dividends</a:t>
            </a:r>
            <a:endParaRPr lang="en-US" sz="4400" dirty="0"/>
          </a:p>
        </p:txBody>
      </p:sp>
      <p:sp>
        <p:nvSpPr>
          <p:cNvPr id="15" name="Text Placeholder 14"/>
          <p:cNvSpPr>
            <a:spLocks noGrp="1"/>
          </p:cNvSpPr>
          <p:nvPr>
            <p:ph type="body" sz="quarter" idx="13"/>
          </p:nvPr>
        </p:nvSpPr>
        <p:spPr>
          <a:xfrm>
            <a:off x="190500" y="4953000"/>
            <a:ext cx="8763000" cy="457200"/>
          </a:xfrm>
        </p:spPr>
        <p:txBody>
          <a:bodyPr/>
          <a:lstStyle/>
          <a:p>
            <a:pPr algn="ctr"/>
            <a:r>
              <a:rPr lang="en-US" sz="2800" dirty="0">
                <a:latin typeface="Cambria" panose="02040503050406030204" pitchFamily="18" charset="0"/>
                <a:ea typeface="Cambria" panose="02040503050406030204" pitchFamily="18" charset="0"/>
              </a:rPr>
              <a:t>Director, San Francisco Chapter</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61750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Dividend Concepts</a:t>
            </a:r>
          </a:p>
        </p:txBody>
      </p:sp>
      <p:sp>
        <p:nvSpPr>
          <p:cNvPr id="6148" name="Rectangle 3"/>
          <p:cNvSpPr>
            <a:spLocks noGrp="1" noChangeArrowheads="1"/>
          </p:cNvSpPr>
          <p:nvPr>
            <p:ph type="body" idx="4294967295"/>
          </p:nvPr>
        </p:nvSpPr>
        <p:spPr>
          <a:xfrm>
            <a:off x="457200" y="1447800"/>
            <a:ext cx="8305800" cy="4876800"/>
          </a:xfrm>
          <a:prstGeom prst="rect">
            <a:avLst/>
          </a:prstGeom>
        </p:spPr>
        <p:txBody>
          <a:bodyPr>
            <a:normAutofit/>
          </a:bodyPr>
          <a:lstStyle/>
          <a:p>
            <a:r>
              <a:rPr lang="en-US" altLang="en-US" sz="2500" dirty="0"/>
              <a:t>What is a dividend? </a:t>
            </a:r>
            <a:r>
              <a:rPr lang="en-US" altLang="en-US" sz="2500" b="1" dirty="0"/>
              <a:t>It is the portion of the company’s earnings paid to shareholders.  </a:t>
            </a:r>
          </a:p>
          <a:p>
            <a:r>
              <a:rPr lang="en-US" altLang="en-US" sz="2500" dirty="0"/>
              <a:t>Higher dividend yielding stocks typically grow slower.  </a:t>
            </a:r>
          </a:p>
          <a:p>
            <a:r>
              <a:rPr lang="en-US" altLang="en-US" sz="2500" dirty="0"/>
              <a:t>Growing dividend stocks can start with a low yield and grow each year for possibly a long time. </a:t>
            </a:r>
          </a:p>
          <a:p>
            <a:r>
              <a:rPr lang="en-US" altLang="en-US" sz="2500" dirty="0"/>
              <a:t>All sizes of stocks can pay dividends.</a:t>
            </a:r>
          </a:p>
          <a:p>
            <a:r>
              <a:rPr lang="en-US" altLang="en-US" sz="2500" dirty="0"/>
              <a:t>Predictable income source. </a:t>
            </a:r>
          </a:p>
          <a:p>
            <a:r>
              <a:rPr lang="en-US" altLang="en-US" sz="2500" dirty="0"/>
              <a:t>Dividends help buffer market volatility and inflation.</a:t>
            </a:r>
          </a:p>
          <a:p>
            <a:endParaRPr lang="en-US" altLang="en-US" sz="1000" dirty="0"/>
          </a:p>
          <a:p>
            <a:pPr marL="0" indent="0" algn="ctr">
              <a:buNone/>
            </a:pPr>
            <a:r>
              <a:rPr lang="en-US" altLang="en-US" sz="2400" b="1" u="sng" dirty="0"/>
              <a:t>If you can get a growing dividend and appreciating stock price, you win two ways.</a:t>
            </a:r>
          </a:p>
        </p:txBody>
      </p:sp>
      <p:sp>
        <p:nvSpPr>
          <p:cNvPr id="6" name="Slide Number Placeholder 5"/>
          <p:cNvSpPr>
            <a:spLocks noGrp="1"/>
          </p:cNvSpPr>
          <p:nvPr>
            <p:ph type="sldNum" sz="quarter" idx="12"/>
          </p:nvPr>
        </p:nvSpPr>
        <p:spPr/>
        <p:txBody>
          <a:bodyPr/>
          <a:lstStyle/>
          <a:p>
            <a:fld id="{B7C7DEAE-B1FF-4F0D-9790-23B38FF51CAA}" type="slidenum">
              <a:rPr lang="en-US" smtClean="0"/>
              <a:t>10</a:t>
            </a:fld>
            <a:endParaRPr lang="en-US" dirty="0"/>
          </a:p>
        </p:txBody>
      </p:sp>
    </p:spTree>
    <p:extLst>
      <p:ext uri="{BB962C8B-B14F-4D97-AF65-F5344CB8AC3E}">
        <p14:creationId xmlns:p14="http://schemas.microsoft.com/office/powerpoint/2010/main" val="193771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normAutofit/>
          </a:bodyPr>
          <a:lstStyle/>
          <a:p>
            <a:r>
              <a:rPr lang="en-US" sz="4000" dirty="0"/>
              <a:t>How is a Dividend Decided? </a:t>
            </a:r>
          </a:p>
        </p:txBody>
      </p:sp>
      <p:sp>
        <p:nvSpPr>
          <p:cNvPr id="7172" name="Rectangle 3"/>
          <p:cNvSpPr>
            <a:spLocks noGrp="1" noChangeArrowheads="1"/>
          </p:cNvSpPr>
          <p:nvPr>
            <p:ph type="body" idx="4294967295"/>
          </p:nvPr>
        </p:nvSpPr>
        <p:spPr>
          <a:xfrm>
            <a:off x="457200" y="1600200"/>
            <a:ext cx="8229600" cy="5029200"/>
          </a:xfrm>
          <a:prstGeom prst="rect">
            <a:avLst/>
          </a:prstGeom>
        </p:spPr>
        <p:txBody>
          <a:bodyPr>
            <a:normAutofit/>
          </a:bodyPr>
          <a:lstStyle/>
          <a:p>
            <a:r>
              <a:rPr lang="en-US" altLang="en-US" sz="2400" dirty="0"/>
              <a:t>Dividends are declared at the discretion of its Board of Directors (</a:t>
            </a:r>
            <a:r>
              <a:rPr lang="en-US" altLang="en-US" sz="2400" dirty="0" err="1"/>
              <a:t>BoD</a:t>
            </a:r>
            <a:r>
              <a:rPr lang="en-US" altLang="en-US" sz="2400" dirty="0"/>
              <a:t>).  Typically, quarterly.</a:t>
            </a:r>
          </a:p>
          <a:p>
            <a:endParaRPr lang="en-US" altLang="en-US" sz="1000" dirty="0"/>
          </a:p>
          <a:p>
            <a:r>
              <a:rPr lang="en-US" altLang="en-US" sz="2400" dirty="0"/>
              <a:t>They (</a:t>
            </a:r>
            <a:r>
              <a:rPr lang="en-US" altLang="en-US" sz="2400" dirty="0" err="1"/>
              <a:t>BoD</a:t>
            </a:r>
            <a:r>
              <a:rPr lang="en-US" altLang="en-US" sz="2400" dirty="0"/>
              <a:t>) take into account business activity, cash generation and the capital needs of the business to determine a dividend amount.</a:t>
            </a:r>
          </a:p>
          <a:p>
            <a:endParaRPr lang="en-US" altLang="en-US" sz="1000" dirty="0"/>
          </a:p>
          <a:p>
            <a:r>
              <a:rPr lang="en-US" altLang="en-US" sz="2400" dirty="0"/>
              <a:t>Historical payouts and dividend increases  are big considerations by the </a:t>
            </a:r>
            <a:r>
              <a:rPr lang="en-US" altLang="en-US" sz="2400" dirty="0" err="1"/>
              <a:t>BoD</a:t>
            </a:r>
            <a:r>
              <a:rPr lang="en-US" altLang="en-US" sz="2400" dirty="0"/>
              <a:t>. </a:t>
            </a:r>
          </a:p>
          <a:p>
            <a:endParaRPr lang="en-US" altLang="en-US" sz="1000" dirty="0"/>
          </a:p>
          <a:p>
            <a:r>
              <a:rPr lang="en-US" altLang="en-US" sz="2400" dirty="0"/>
              <a:t>Cash flow statement is useful with dividends.  Balance sheet would be next.</a:t>
            </a:r>
          </a:p>
        </p:txBody>
      </p:sp>
      <p:sp>
        <p:nvSpPr>
          <p:cNvPr id="6" name="Slide Number Placeholder 5"/>
          <p:cNvSpPr>
            <a:spLocks noGrp="1"/>
          </p:cNvSpPr>
          <p:nvPr>
            <p:ph type="sldNum" sz="quarter" idx="12"/>
          </p:nvPr>
        </p:nvSpPr>
        <p:spPr/>
        <p:txBody>
          <a:bodyPr/>
          <a:lstStyle/>
          <a:p>
            <a:fld id="{B7C7DEAE-B1FF-4F0D-9790-23B38FF51CAA}" type="slidenum">
              <a:rPr lang="en-US" smtClean="0"/>
              <a:t>11</a:t>
            </a:fld>
            <a:endParaRPr lang="en-US" dirty="0"/>
          </a:p>
        </p:txBody>
      </p:sp>
    </p:spTree>
    <p:extLst>
      <p:ext uri="{BB962C8B-B14F-4D97-AF65-F5344CB8AC3E}">
        <p14:creationId xmlns:p14="http://schemas.microsoft.com/office/powerpoint/2010/main" val="271514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3600" dirty="0"/>
              <a:t>Why Doesn’t Everyone Pay a Dividend?  </a:t>
            </a:r>
          </a:p>
        </p:txBody>
      </p:sp>
      <p:sp>
        <p:nvSpPr>
          <p:cNvPr id="6148" name="Rectangle 3"/>
          <p:cNvSpPr>
            <a:spLocks noGrp="1" noChangeArrowheads="1"/>
          </p:cNvSpPr>
          <p:nvPr>
            <p:ph type="body" idx="4294967295"/>
          </p:nvPr>
        </p:nvSpPr>
        <p:spPr>
          <a:xfrm>
            <a:off x="457200" y="1600200"/>
            <a:ext cx="8229600" cy="4648200"/>
          </a:xfrm>
          <a:prstGeom prst="rect">
            <a:avLst/>
          </a:prstGeom>
        </p:spPr>
        <p:txBody>
          <a:bodyPr vert="horz" lIns="91440" tIns="45720" rIns="91440" bIns="45720" rtlCol="0" anchor="t">
            <a:noAutofit/>
          </a:bodyPr>
          <a:lstStyle/>
          <a:p>
            <a:r>
              <a:rPr lang="en-US" altLang="en-US" sz="2800" dirty="0"/>
              <a:t>Many fast-growing companies invest in their internal growth opportunities.</a:t>
            </a:r>
          </a:p>
          <a:p>
            <a:r>
              <a:rPr lang="en-US" altLang="en-US" sz="2800" dirty="0"/>
              <a:t>Other reasons:</a:t>
            </a:r>
          </a:p>
          <a:p>
            <a:pPr lvl="2"/>
            <a:r>
              <a:rPr lang="en-US" altLang="en-US" sz="2800" dirty="0"/>
              <a:t>They don’t generate enough cash flow</a:t>
            </a:r>
          </a:p>
          <a:p>
            <a:pPr lvl="2"/>
            <a:r>
              <a:rPr lang="en-US" altLang="en-US" sz="2800" dirty="0"/>
              <a:t>Excess debt</a:t>
            </a:r>
          </a:p>
          <a:p>
            <a:pPr lvl="2"/>
            <a:r>
              <a:rPr lang="en-US" altLang="en-US" sz="2800" dirty="0"/>
              <a:t>Cyclical industry</a:t>
            </a:r>
          </a:p>
          <a:p>
            <a:pPr lvl="2"/>
            <a:r>
              <a:rPr lang="en-US" altLang="en-US" sz="2800" dirty="0"/>
              <a:t>Not as tax efficient </a:t>
            </a:r>
          </a:p>
          <a:p>
            <a:r>
              <a:rPr lang="en-US" altLang="en-US" sz="2800" dirty="0"/>
              <a:t>As already shown, there are large repercussions if a company stops or reduces the dividend.</a:t>
            </a:r>
          </a:p>
        </p:txBody>
      </p:sp>
      <p:sp>
        <p:nvSpPr>
          <p:cNvPr id="6" name="Slide Number Placeholder 5"/>
          <p:cNvSpPr>
            <a:spLocks noGrp="1"/>
          </p:cNvSpPr>
          <p:nvPr>
            <p:ph type="sldNum" sz="quarter" idx="12"/>
          </p:nvPr>
        </p:nvSpPr>
        <p:spPr/>
        <p:txBody>
          <a:bodyPr/>
          <a:lstStyle/>
          <a:p>
            <a:fld id="{B7C7DEAE-B1FF-4F0D-9790-23B38FF51CAA}" type="slidenum">
              <a:rPr lang="en-US" smtClean="0"/>
              <a:t>12</a:t>
            </a:fld>
            <a:endParaRPr lang="en-US" dirty="0"/>
          </a:p>
        </p:txBody>
      </p:sp>
    </p:spTree>
    <p:extLst>
      <p:ext uri="{BB962C8B-B14F-4D97-AF65-F5344CB8AC3E}">
        <p14:creationId xmlns:p14="http://schemas.microsoft.com/office/powerpoint/2010/main" val="192198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3600" dirty="0"/>
              <a:t>Payout Ratio – The Key Dividend Ratio</a:t>
            </a:r>
          </a:p>
        </p:txBody>
      </p:sp>
      <p:sp>
        <p:nvSpPr>
          <p:cNvPr id="2" name="Content Placeholder 1"/>
          <p:cNvSpPr>
            <a:spLocks noGrp="1"/>
          </p:cNvSpPr>
          <p:nvPr>
            <p:ph idx="4294967295"/>
          </p:nvPr>
        </p:nvSpPr>
        <p:spPr>
          <a:xfrm>
            <a:off x="457200" y="1600200"/>
            <a:ext cx="8382000" cy="4525963"/>
          </a:xfrm>
          <a:prstGeom prst="rect">
            <a:avLst/>
          </a:prstGeom>
        </p:spPr>
        <p:txBody>
          <a:bodyPr>
            <a:normAutofit/>
          </a:bodyPr>
          <a:lstStyle/>
          <a:p>
            <a:r>
              <a:rPr lang="en-US" sz="2800" dirty="0"/>
              <a:t>Payout ratio = Dividend / EPS</a:t>
            </a:r>
          </a:p>
          <a:p>
            <a:r>
              <a:rPr lang="en-US" sz="2800" dirty="0"/>
              <a:t>Easily comparable</a:t>
            </a:r>
          </a:p>
          <a:p>
            <a:r>
              <a:rPr lang="en-US" sz="2800" dirty="0"/>
              <a:t>This metric is key to help determine future:</a:t>
            </a:r>
          </a:p>
          <a:p>
            <a:pPr lvl="1"/>
            <a:r>
              <a:rPr lang="en-US" sz="2800" dirty="0"/>
              <a:t>Sustainability </a:t>
            </a:r>
          </a:p>
          <a:p>
            <a:pPr lvl="1"/>
            <a:r>
              <a:rPr lang="en-US" sz="2800" dirty="0"/>
              <a:t>Growth</a:t>
            </a:r>
          </a:p>
          <a:p>
            <a:r>
              <a:rPr lang="en-US" sz="2800" dirty="0"/>
              <a:t>Having lower payout ratios help in the long run.</a:t>
            </a:r>
          </a:p>
          <a:p>
            <a:r>
              <a:rPr lang="en-US" sz="2800" dirty="0"/>
              <a:t>Be careful of high payout ratios.  A range up to 50-60% payout ratio seems reasonable.</a:t>
            </a:r>
          </a:p>
          <a:p>
            <a:pPr lvl="1"/>
            <a:endParaRPr lang="en-US" dirty="0"/>
          </a:p>
          <a:p>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13</a:t>
            </a:fld>
            <a:endParaRPr lang="en-US" dirty="0"/>
          </a:p>
        </p:txBody>
      </p:sp>
    </p:spTree>
    <p:extLst>
      <p:ext uri="{BB962C8B-B14F-4D97-AF65-F5344CB8AC3E}">
        <p14:creationId xmlns:p14="http://schemas.microsoft.com/office/powerpoint/2010/main" val="239427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normAutofit/>
          </a:bodyPr>
          <a:lstStyle/>
          <a:p>
            <a:r>
              <a:rPr lang="en-US" sz="4000" dirty="0"/>
              <a:t>Payout Ratio Analysis</a:t>
            </a:r>
          </a:p>
        </p:txBody>
      </p:sp>
      <p:sp>
        <p:nvSpPr>
          <p:cNvPr id="6" name="Slide Number Placeholder 5"/>
          <p:cNvSpPr>
            <a:spLocks noGrp="1"/>
          </p:cNvSpPr>
          <p:nvPr>
            <p:ph type="sldNum" sz="quarter" idx="12"/>
          </p:nvPr>
        </p:nvSpPr>
        <p:spPr/>
        <p:txBody>
          <a:bodyPr/>
          <a:lstStyle/>
          <a:p>
            <a:fld id="{B7C7DEAE-B1FF-4F0D-9790-23B38FF51CAA}" type="slidenum">
              <a:rPr lang="en-US" smtClean="0"/>
              <a:t>14</a:t>
            </a:fld>
            <a:endParaRPr lang="en-US" dirty="0"/>
          </a:p>
        </p:txBody>
      </p:sp>
      <p:sp>
        <p:nvSpPr>
          <p:cNvPr id="2" name="Rectangle 1"/>
          <p:cNvSpPr/>
          <p:nvPr/>
        </p:nvSpPr>
        <p:spPr>
          <a:xfrm>
            <a:off x="762000" y="1441102"/>
            <a:ext cx="6038848" cy="2954655"/>
          </a:xfrm>
          <a:prstGeom prst="rect">
            <a:avLst/>
          </a:prstGeom>
        </p:spPr>
        <p:txBody>
          <a:bodyPr wrap="square">
            <a:spAutoFit/>
          </a:bodyPr>
          <a:lstStyle/>
          <a:p>
            <a:pPr marL="457200" indent="-457200">
              <a:buFont typeface="Arial" panose="020B0604020202020204" pitchFamily="34" charset="0"/>
              <a:buChar char="•"/>
            </a:pPr>
            <a:r>
              <a:rPr lang="en-US" sz="2800" dirty="0"/>
              <a:t>Kohl’s started a dividend in 2011</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Apple started a dividend in 2012</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45" t="78752" r="23756" b="11658"/>
          <a:stretch/>
        </p:blipFill>
        <p:spPr bwMode="auto">
          <a:xfrm>
            <a:off x="758295" y="2031085"/>
            <a:ext cx="8080905" cy="1786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350" t="67980" r="17785" b="19520"/>
          <a:stretch/>
        </p:blipFill>
        <p:spPr bwMode="auto">
          <a:xfrm>
            <a:off x="652632" y="4495800"/>
            <a:ext cx="8186568" cy="180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6139317" y="3817192"/>
            <a:ext cx="1447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4579" y="6301299"/>
            <a:ext cx="15725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257800" y="5943600"/>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42353" y="3512392"/>
            <a:ext cx="609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47153" y="4495800"/>
            <a:ext cx="762000" cy="6096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98747" y="2032129"/>
            <a:ext cx="611453" cy="6096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8058150" y="6401342"/>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1096" y="5939906"/>
            <a:ext cx="6096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200" y="3512392"/>
            <a:ext cx="609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0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8"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213519" y="381000"/>
            <a:ext cx="8686800" cy="1052513"/>
          </a:xfrm>
        </p:spPr>
        <p:txBody>
          <a:bodyPr>
            <a:normAutofit/>
          </a:bodyPr>
          <a:lstStyle/>
          <a:p>
            <a:r>
              <a:rPr lang="en-US" sz="4000" dirty="0"/>
              <a:t>Financial Statement Analysis</a:t>
            </a:r>
          </a:p>
        </p:txBody>
      </p:sp>
      <p:sp>
        <p:nvSpPr>
          <p:cNvPr id="8" name="Rectangle 3"/>
          <p:cNvSpPr txBox="1">
            <a:spLocks noChangeArrowheads="1"/>
          </p:cNvSpPr>
          <p:nvPr/>
        </p:nvSpPr>
        <p:spPr bwMode="auto">
          <a:xfrm>
            <a:off x="381000" y="1755775"/>
            <a:ext cx="8351838"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70000"/>
              </a:spcBef>
              <a:spcAft>
                <a:spcPct val="0"/>
              </a:spcAft>
              <a:buBlip>
                <a:blip r:embed="rId2"/>
              </a:buBlip>
              <a:defRPr sz="2000">
                <a:solidFill>
                  <a:schemeClr val="tx1"/>
                </a:solidFill>
                <a:latin typeface="+mn-lt"/>
                <a:ea typeface="+mn-ea"/>
                <a:cs typeface="+mn-cs"/>
              </a:defRPr>
            </a:lvl1pPr>
            <a:lvl2pPr marL="742950" indent="-285750" algn="l" rtl="0" eaLnBrk="0" fontAlgn="base" hangingPunct="0">
              <a:spcBef>
                <a:spcPct val="25000"/>
              </a:spcBef>
              <a:spcAft>
                <a:spcPct val="0"/>
              </a:spcAft>
              <a:buClr>
                <a:schemeClr val="bg2"/>
              </a:buClr>
              <a:buFont typeface="Wingdings" pitchFamily="2" charset="2"/>
              <a:buChar char="§"/>
              <a:defRPr sz="2000">
                <a:solidFill>
                  <a:schemeClr val="tx1"/>
                </a:solidFill>
                <a:latin typeface="+mn-lt"/>
              </a:defRPr>
            </a:lvl2pPr>
            <a:lvl3pPr marL="1143000" indent="-228600" algn="l" rtl="0" eaLnBrk="0" fontAlgn="base" hangingPunct="0">
              <a:spcBef>
                <a:spcPct val="25000"/>
              </a:spcBef>
              <a:spcAft>
                <a:spcPct val="0"/>
              </a:spcAft>
              <a:buClr>
                <a:schemeClr val="bg2"/>
              </a:buClr>
              <a:buSzPct val="75000"/>
              <a:buChar char="o"/>
              <a:defRPr>
                <a:solidFill>
                  <a:schemeClr val="tx1"/>
                </a:solidFill>
                <a:latin typeface="+mn-lt"/>
              </a:defRPr>
            </a:lvl3pPr>
            <a:lvl4pPr marL="1600200" indent="-228600" algn="l" rtl="0" eaLnBrk="0" fontAlgn="base" hangingPunct="0">
              <a:spcBef>
                <a:spcPct val="25000"/>
              </a:spcBef>
              <a:spcAft>
                <a:spcPct val="0"/>
              </a:spcAft>
              <a:buClr>
                <a:schemeClr val="bg2"/>
              </a:buClr>
              <a:buChar char="–"/>
              <a:defRPr sz="1600" b="1">
                <a:solidFill>
                  <a:srgbClr val="3C4954"/>
                </a:solidFill>
                <a:latin typeface="+mn-lt"/>
              </a:defRPr>
            </a:lvl4pPr>
            <a:lvl5pPr marL="2057400" indent="-228600" algn="l" rtl="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mn-lt"/>
              </a:defRPr>
            </a:lvl5pPr>
            <a:lvl6pPr marL="25146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6pPr>
            <a:lvl7pPr marL="29718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7pPr>
            <a:lvl8pPr marL="34290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8pPr>
            <a:lvl9pPr marL="38862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9pPr>
          </a:lstStyle>
          <a:p>
            <a:pPr eaLnBrk="1" hangingPunct="1">
              <a:lnSpc>
                <a:spcPct val="90000"/>
              </a:lnSpc>
              <a:buFont typeface="Arial" panose="020B0604020202020204" pitchFamily="34" charset="0"/>
              <a:buChar char="•"/>
              <a:defRPr/>
            </a:pPr>
            <a:r>
              <a:rPr lang="en-US" altLang="en-US" sz="2800" kern="0" dirty="0"/>
              <a:t>Watch out for firms that add debt to pay for their dividends.  Cash flow analysis helps.</a:t>
            </a:r>
          </a:p>
          <a:p>
            <a:pPr eaLnBrk="1" hangingPunct="1">
              <a:lnSpc>
                <a:spcPct val="90000"/>
              </a:lnSpc>
              <a:buFont typeface="Arial" panose="020B0604020202020204" pitchFamily="34" charset="0"/>
              <a:buChar char="•"/>
              <a:defRPr/>
            </a:pPr>
            <a:r>
              <a:rPr lang="en-US" altLang="en-US" sz="2800" kern="0" dirty="0"/>
              <a:t>If you want a growing dividend, keeping debt low is better. </a:t>
            </a:r>
          </a:p>
          <a:p>
            <a:pPr lvl="1" eaLnBrk="1" hangingPunct="1">
              <a:lnSpc>
                <a:spcPct val="90000"/>
              </a:lnSpc>
              <a:buClrTx/>
              <a:buFont typeface="Arial" panose="020B0604020202020204" pitchFamily="34" charset="0"/>
              <a:buChar char="•"/>
              <a:defRPr/>
            </a:pPr>
            <a:r>
              <a:rPr lang="en-US" altLang="en-US" sz="2800" kern="0" dirty="0"/>
              <a:t>BetterInvesting recommends % debt to capital of not more than 33%.  This gives company flexibility over time.</a:t>
            </a:r>
          </a:p>
          <a:p>
            <a:pPr eaLnBrk="1" hangingPunct="1">
              <a:lnSpc>
                <a:spcPct val="90000"/>
              </a:lnSpc>
              <a:buFont typeface="Arial" panose="020B0604020202020204" pitchFamily="34" charset="0"/>
              <a:buChar char="•"/>
              <a:defRPr/>
            </a:pPr>
            <a:r>
              <a:rPr lang="en-US" altLang="en-US" sz="2800" kern="0" dirty="0"/>
              <a:t>Some industries – utilities, REITs and the defense industry - normally have more debt, higher payout ratio and a higher dividend yield.</a:t>
            </a:r>
          </a:p>
        </p:txBody>
      </p:sp>
      <p:sp>
        <p:nvSpPr>
          <p:cNvPr id="6" name="Slide Number Placeholder 5"/>
          <p:cNvSpPr>
            <a:spLocks noGrp="1"/>
          </p:cNvSpPr>
          <p:nvPr>
            <p:ph type="sldNum" sz="quarter" idx="12"/>
          </p:nvPr>
        </p:nvSpPr>
        <p:spPr/>
        <p:txBody>
          <a:bodyPr/>
          <a:lstStyle/>
          <a:p>
            <a:fld id="{B7C7DEAE-B1FF-4F0D-9790-23B38FF51CAA}" type="slidenum">
              <a:rPr lang="en-US" smtClean="0"/>
              <a:t>15</a:t>
            </a:fld>
            <a:endParaRPr lang="en-US" dirty="0"/>
          </a:p>
        </p:txBody>
      </p:sp>
    </p:spTree>
    <p:extLst>
      <p:ext uri="{BB962C8B-B14F-4D97-AF65-F5344CB8AC3E}">
        <p14:creationId xmlns:p14="http://schemas.microsoft.com/office/powerpoint/2010/main" val="178995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normAutofit/>
          </a:bodyPr>
          <a:lstStyle/>
          <a:p>
            <a:r>
              <a:rPr lang="en-US" sz="4000" dirty="0"/>
              <a:t>Dividend Stocks and the SSG</a:t>
            </a:r>
          </a:p>
        </p:txBody>
      </p:sp>
      <p:sp>
        <p:nvSpPr>
          <p:cNvPr id="7172" name="Rectangle 3"/>
          <p:cNvSpPr>
            <a:spLocks noGrp="1" noChangeArrowheads="1"/>
          </p:cNvSpPr>
          <p:nvPr>
            <p:ph type="body" idx="4294967295"/>
          </p:nvPr>
        </p:nvSpPr>
        <p:spPr>
          <a:xfrm>
            <a:off x="533400" y="1600200"/>
            <a:ext cx="8305800" cy="4495800"/>
          </a:xfrm>
          <a:prstGeom prst="rect">
            <a:avLst/>
          </a:prstGeom>
        </p:spPr>
        <p:txBody>
          <a:bodyPr>
            <a:noAutofit/>
          </a:bodyPr>
          <a:lstStyle/>
          <a:p>
            <a:r>
              <a:rPr lang="en-US" altLang="en-US" sz="3200" dirty="0"/>
              <a:t>Find growing companies with the SSG.  </a:t>
            </a:r>
          </a:p>
          <a:p>
            <a:endParaRPr lang="en-US" altLang="en-US" sz="800" dirty="0"/>
          </a:p>
          <a:p>
            <a:r>
              <a:rPr lang="en-US" altLang="en-US" sz="3200" dirty="0"/>
              <a:t>Growing earnings can lead to growing dividends.</a:t>
            </a:r>
          </a:p>
          <a:p>
            <a:endParaRPr lang="en-US" altLang="en-US" sz="800" dirty="0"/>
          </a:p>
          <a:p>
            <a:r>
              <a:rPr lang="en-US" altLang="en-US" sz="3200" dirty="0"/>
              <a:t>Portions of SSG focuses on dividends.</a:t>
            </a:r>
          </a:p>
          <a:p>
            <a:endParaRPr lang="en-US" altLang="en-US" sz="800" dirty="0"/>
          </a:p>
          <a:p>
            <a:r>
              <a:rPr lang="en-US" altLang="en-US" sz="3200" dirty="0"/>
              <a:t>Payout ratio is a key metric.</a:t>
            </a:r>
          </a:p>
          <a:p>
            <a:endParaRPr lang="en-US" altLang="en-US" sz="800" dirty="0"/>
          </a:p>
          <a:p>
            <a:r>
              <a:rPr lang="en-US" altLang="en-US" sz="3200" dirty="0"/>
              <a:t>Use a low payout ratio with an attractive SSG to potentially find a winning stock.  </a:t>
            </a:r>
          </a:p>
        </p:txBody>
      </p:sp>
      <p:sp>
        <p:nvSpPr>
          <p:cNvPr id="6" name="Slide Number Placeholder 5"/>
          <p:cNvSpPr>
            <a:spLocks noGrp="1"/>
          </p:cNvSpPr>
          <p:nvPr>
            <p:ph type="sldNum" sz="quarter" idx="12"/>
          </p:nvPr>
        </p:nvSpPr>
        <p:spPr/>
        <p:txBody>
          <a:bodyPr/>
          <a:lstStyle/>
          <a:p>
            <a:fld id="{B7C7DEAE-B1FF-4F0D-9790-23B38FF51CAA}" type="slidenum">
              <a:rPr lang="en-US" smtClean="0"/>
              <a:t>16</a:t>
            </a:fld>
            <a:endParaRPr lang="en-US" dirty="0"/>
          </a:p>
        </p:txBody>
      </p:sp>
    </p:spTree>
    <p:extLst>
      <p:ext uri="{BB962C8B-B14F-4D97-AF65-F5344CB8AC3E}">
        <p14:creationId xmlns:p14="http://schemas.microsoft.com/office/powerpoint/2010/main" val="1111391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SSGPlus</a:t>
            </a:r>
            <a:r>
              <a:rPr lang="en-US" sz="4000" dirty="0"/>
              <a:t> - Section One</a:t>
            </a:r>
          </a:p>
        </p:txBody>
      </p:sp>
      <p:sp>
        <p:nvSpPr>
          <p:cNvPr id="4" name="Slide Number Placeholder 3"/>
          <p:cNvSpPr>
            <a:spLocks noGrp="1"/>
          </p:cNvSpPr>
          <p:nvPr>
            <p:ph type="sldNum" sz="quarter" idx="12"/>
          </p:nvPr>
        </p:nvSpPr>
        <p:spPr/>
        <p:txBody>
          <a:bodyPr/>
          <a:lstStyle/>
          <a:p>
            <a:fld id="{B7C7DEAE-B1FF-4F0D-9790-23B38FF51CAA}" type="slidenum">
              <a:rPr lang="en-US" smtClean="0"/>
              <a:t>17</a:t>
            </a:fld>
            <a:endParaRPr lang="en-US"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00" t="25734" r="27780" b="4412"/>
          <a:stretch/>
        </p:blipFill>
        <p:spPr bwMode="auto">
          <a:xfrm>
            <a:off x="304800" y="1295400"/>
            <a:ext cx="8108577" cy="510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835105">
            <a:off x="515932" y="3545971"/>
            <a:ext cx="1447800" cy="327212"/>
          </a:xfrm>
          <a:prstGeom prst="rightArrow">
            <a:avLst/>
          </a:prstGeom>
          <a:solidFill>
            <a:srgbClr val="006C00"/>
          </a:solidFill>
          <a:ln>
            <a:solidFill>
              <a:srgbClr val="00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2517" t="64033" r="9213" b="8302"/>
          <a:stretch/>
        </p:blipFill>
        <p:spPr bwMode="auto">
          <a:xfrm>
            <a:off x="5939802" y="3200400"/>
            <a:ext cx="2899398" cy="285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7086600" y="4953000"/>
            <a:ext cx="1447800" cy="76200"/>
          </a:xfrm>
          <a:prstGeom prst="straightConnector1">
            <a:avLst/>
          </a:prstGeom>
          <a:ln w="38100">
            <a:solidFill>
              <a:srgbClr val="006C00"/>
            </a:solidFill>
            <a:tailEnd type="arrow"/>
          </a:ln>
        </p:spPr>
        <p:style>
          <a:lnRef idx="1">
            <a:schemeClr val="accent1"/>
          </a:lnRef>
          <a:fillRef idx="0">
            <a:schemeClr val="accent1"/>
          </a:fillRef>
          <a:effectRef idx="0">
            <a:schemeClr val="accent1"/>
          </a:effectRef>
          <a:fontRef idx="minor">
            <a:schemeClr val="tx1"/>
          </a:fontRef>
        </p:style>
      </p:cxnSp>
      <p:sp>
        <p:nvSpPr>
          <p:cNvPr id="8" name="4-Point Star 7"/>
          <p:cNvSpPr/>
          <p:nvPr/>
        </p:nvSpPr>
        <p:spPr>
          <a:xfrm>
            <a:off x="8077200" y="6456469"/>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7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normAutofit/>
          </a:bodyPr>
          <a:lstStyle/>
          <a:p>
            <a:r>
              <a:rPr lang="en-US" sz="4000" dirty="0"/>
              <a:t>Dividends and SSG Section 3 </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649" t="26116" r="27311" b="54774"/>
          <a:stretch/>
        </p:blipFill>
        <p:spPr bwMode="auto">
          <a:xfrm>
            <a:off x="448926" y="1371599"/>
            <a:ext cx="8175246" cy="238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76800" y="1408133"/>
            <a:ext cx="2209800" cy="2097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706" t="37277" r="27427" b="43936"/>
          <a:stretch/>
        </p:blipFill>
        <p:spPr bwMode="auto">
          <a:xfrm>
            <a:off x="454145" y="3886200"/>
            <a:ext cx="819403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876800" y="3887244"/>
            <a:ext cx="2209800" cy="22849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90600" y="3887244"/>
            <a:ext cx="1615858" cy="2057400"/>
          </a:xfrm>
          <a:prstGeom prst="rect">
            <a:avLst/>
          </a:prstGeom>
          <a:noFill/>
          <a:ln w="57150">
            <a:solidFill>
              <a:srgbClr val="2897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cxnSpLocks/>
          </p:cNvCxnSpPr>
          <p:nvPr/>
        </p:nvCxnSpPr>
        <p:spPr>
          <a:xfrm flipH="1" flipV="1">
            <a:off x="7086600" y="5830344"/>
            <a:ext cx="1239188" cy="2966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086600" y="3200401"/>
            <a:ext cx="1264868"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086600" y="2209800"/>
            <a:ext cx="1255474" cy="12954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B7C7DEAE-B1FF-4F0D-9790-23B38FF51CAA}" type="slidenum">
              <a:rPr lang="en-US" smtClean="0"/>
              <a:t>18</a:t>
            </a:fld>
            <a:endParaRPr lang="en-US" dirty="0"/>
          </a:p>
        </p:txBody>
      </p:sp>
      <p:sp>
        <p:nvSpPr>
          <p:cNvPr id="16" name="Rectangle 15"/>
          <p:cNvSpPr/>
          <p:nvPr/>
        </p:nvSpPr>
        <p:spPr>
          <a:xfrm>
            <a:off x="990600" y="1371599"/>
            <a:ext cx="1600200" cy="1944668"/>
          </a:xfrm>
          <a:prstGeom prst="rect">
            <a:avLst/>
          </a:prstGeom>
          <a:noFill/>
          <a:ln w="57150">
            <a:solidFill>
              <a:srgbClr val="2897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8097188" y="6456469"/>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8594D73-A557-45A4-A571-8CAB166B013F}"/>
              </a:ext>
            </a:extLst>
          </p:cNvPr>
          <p:cNvCxnSpPr/>
          <p:nvPr/>
        </p:nvCxnSpPr>
        <p:spPr>
          <a:xfrm flipH="1" flipV="1">
            <a:off x="7038654" y="4802166"/>
            <a:ext cx="1255474" cy="12954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0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normAutofit/>
          </a:bodyPr>
          <a:lstStyle/>
          <a:p>
            <a:r>
              <a:rPr lang="en-US" sz="4000" dirty="0"/>
              <a:t>Question Time</a:t>
            </a:r>
          </a:p>
        </p:txBody>
      </p:sp>
      <p:sp>
        <p:nvSpPr>
          <p:cNvPr id="7172" name="Rectangle 3"/>
          <p:cNvSpPr>
            <a:spLocks noGrp="1" noChangeArrowheads="1"/>
          </p:cNvSpPr>
          <p:nvPr>
            <p:ph type="body" idx="4294967295"/>
          </p:nvPr>
        </p:nvSpPr>
        <p:spPr>
          <a:xfrm>
            <a:off x="457200" y="1676400"/>
            <a:ext cx="8229600" cy="4191000"/>
          </a:xfrm>
          <a:prstGeom prst="rect">
            <a:avLst/>
          </a:prstGeom>
        </p:spPr>
        <p:txBody>
          <a:bodyPr>
            <a:normAutofit/>
          </a:bodyPr>
          <a:lstStyle/>
          <a:p>
            <a:pPr marL="0" indent="0">
              <a:buNone/>
            </a:pPr>
            <a:r>
              <a:rPr lang="en-US" altLang="en-US" sz="3600" dirty="0"/>
              <a:t>Before we get into dividends with the SSG and a dividend growth strategy, lets cover a few questions.  </a:t>
            </a:r>
          </a:p>
          <a:p>
            <a:endParaRPr lang="en-US" altLang="en-US" sz="1200" dirty="0"/>
          </a:p>
          <a:p>
            <a:pPr marL="0" indent="0">
              <a:buNone/>
            </a:pPr>
            <a:r>
              <a:rPr lang="en-US" altLang="en-US" dirty="0"/>
              <a:t>  </a:t>
            </a:r>
          </a:p>
        </p:txBody>
      </p:sp>
      <p:sp>
        <p:nvSpPr>
          <p:cNvPr id="6" name="Slide Number Placeholder 5"/>
          <p:cNvSpPr>
            <a:spLocks noGrp="1"/>
          </p:cNvSpPr>
          <p:nvPr>
            <p:ph type="sldNum" sz="quarter" idx="12"/>
          </p:nvPr>
        </p:nvSpPr>
        <p:spPr/>
        <p:txBody>
          <a:bodyPr/>
          <a:lstStyle/>
          <a:p>
            <a:fld id="{B7C7DEAE-B1FF-4F0D-9790-23B38FF51CAA}" type="slidenum">
              <a:rPr lang="en-US" smtClean="0"/>
              <a:t>19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257" y="3581400"/>
            <a:ext cx="3276600" cy="2598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13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01A2C-9301-BA41-BE9E-6001EFD35F88}"/>
              </a:ext>
            </a:extLst>
          </p:cNvPr>
          <p:cNvSpPr>
            <a:spLocks noGrp="1"/>
          </p:cNvSpPr>
          <p:nvPr>
            <p:ph type="sldNum" sz="quarter" idx="12"/>
          </p:nvPr>
        </p:nvSpPr>
        <p:spPr/>
        <p:txBody>
          <a:bodyPr/>
          <a:lstStyle/>
          <a:p>
            <a:fld id="{B7C7DEAE-B1FF-4F0D-9790-23B38FF51CAA}" type="slidenum">
              <a:rPr lang="en-US" smtClean="0"/>
              <a:pPr/>
              <a:t>2</a:t>
            </a:fld>
            <a:endParaRPr lang="en-US" dirty="0"/>
          </a:p>
        </p:txBody>
      </p:sp>
    </p:spTree>
    <p:extLst>
      <p:ext uri="{BB962C8B-B14F-4D97-AF65-F5344CB8AC3E}">
        <p14:creationId xmlns:p14="http://schemas.microsoft.com/office/powerpoint/2010/main" val="384227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457200" y="274638"/>
            <a:ext cx="8229600" cy="1020762"/>
          </a:xfrm>
        </p:spPr>
        <p:txBody>
          <a:bodyPr>
            <a:noAutofit/>
          </a:bodyPr>
          <a:lstStyle/>
          <a:p>
            <a:r>
              <a:rPr lang="en-US" sz="4000" b="1" dirty="0">
                <a:latin typeface="Malgun Gothic" panose="020B0503020000020004" pitchFamily="34" charset="-127"/>
                <a:ea typeface="Malgun Gothic" panose="020B0503020000020004" pitchFamily="34" charset="-127"/>
              </a:rPr>
              <a:t>Dividends’ Contribution </a:t>
            </a:r>
            <a:r>
              <a:rPr lang="en-US" sz="4000" dirty="0">
                <a:latin typeface="Malgun Gothic" panose="020B0503020000020004" pitchFamily="34" charset="-127"/>
                <a:ea typeface="Malgun Gothic" panose="020B0503020000020004" pitchFamily="34" charset="-127"/>
              </a:rPr>
              <a:t>to Total Return </a:t>
            </a:r>
            <a:r>
              <a:rPr lang="en-US" sz="4000" b="1" dirty="0">
                <a:latin typeface="Malgun Gothic" panose="020B0503020000020004" pitchFamily="34" charset="-127"/>
                <a:ea typeface="Malgun Gothic" panose="020B0503020000020004" pitchFamily="34" charset="-127"/>
              </a:rPr>
              <a:t>Over the Decades</a:t>
            </a:r>
            <a:r>
              <a:rPr lang="en-US" sz="4000" dirty="0"/>
              <a:t> </a:t>
            </a:r>
          </a:p>
        </p:txBody>
      </p:sp>
      <p:sp>
        <p:nvSpPr>
          <p:cNvPr id="5" name="TextBox 4"/>
          <p:cNvSpPr txBox="1"/>
          <p:nvPr/>
        </p:nvSpPr>
        <p:spPr>
          <a:xfrm>
            <a:off x="990600" y="6017567"/>
            <a:ext cx="6705600" cy="461665"/>
          </a:xfrm>
          <a:prstGeom prst="rect">
            <a:avLst/>
          </a:prstGeom>
          <a:noFill/>
        </p:spPr>
        <p:txBody>
          <a:bodyPr wrap="square" rtlCol="0">
            <a:spAutoFit/>
          </a:bodyPr>
          <a:lstStyle/>
          <a:p>
            <a:r>
              <a:rPr lang="en-US" altLang="en-US" sz="1200" dirty="0">
                <a:latin typeface="Malgun Gothic" panose="020B0503020000020004" pitchFamily="34" charset="-127"/>
                <a:ea typeface="Malgun Gothic" panose="020B0503020000020004" pitchFamily="34" charset="-127"/>
              </a:rPr>
              <a:t>Source: </a:t>
            </a:r>
            <a:r>
              <a:rPr lang="en-US" altLang="en-US" sz="1200" dirty="0" err="1">
                <a:latin typeface="Malgun Gothic" panose="020B0503020000020004" pitchFamily="34" charset="-127"/>
                <a:ea typeface="Malgun Gothic" panose="020B0503020000020004" pitchFamily="34" charset="-127"/>
              </a:rPr>
              <a:t>ProShares</a:t>
            </a:r>
            <a:r>
              <a:rPr lang="en-US" altLang="en-US" sz="1200" dirty="0">
                <a:latin typeface="Malgun Gothic" panose="020B0503020000020004" pitchFamily="34" charset="-127"/>
                <a:ea typeface="Malgun Gothic" panose="020B0503020000020004" pitchFamily="34" charset="-127"/>
              </a:rPr>
              <a:t>, and Morningstar, 1/1/60-12/31/19. Past performance is no guarantee of future results. Chart is provided for illustrative purposes.</a:t>
            </a:r>
            <a:endParaRPr lang="en-US" sz="1200" dirty="0">
              <a:latin typeface="Malgun Gothic" panose="020B0503020000020004" pitchFamily="34" charset="-127"/>
              <a:ea typeface="Malgun Gothic" panose="020B0503020000020004" pitchFamily="34" charset="-127"/>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47" t="34365" r="34984" b="30609"/>
          <a:stretch/>
        </p:blipFill>
        <p:spPr bwMode="auto">
          <a:xfrm>
            <a:off x="685800" y="1600200"/>
            <a:ext cx="8022534"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96200" y="5334000"/>
            <a:ext cx="10668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477000" y="2057400"/>
            <a:ext cx="2231334" cy="762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57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457200" y="274638"/>
            <a:ext cx="8229600" cy="1020762"/>
          </a:xfrm>
        </p:spPr>
        <p:txBody>
          <a:bodyPr>
            <a:normAutofit/>
          </a:bodyPr>
          <a:lstStyle/>
          <a:p>
            <a:r>
              <a:rPr lang="en-US" sz="3100" b="1" dirty="0">
                <a:latin typeface="Malgun Gothic" panose="020B0503020000020004" pitchFamily="34" charset="-127"/>
                <a:ea typeface="Malgun Gothic" panose="020B0503020000020004" pitchFamily="34" charset="-127"/>
              </a:rPr>
              <a:t>S&amp;P 500 Annualized Dividend Growth Rate</a:t>
            </a:r>
            <a:endParaRPr lang="en-US" dirty="0"/>
          </a:p>
        </p:txBody>
      </p:sp>
      <p:sp>
        <p:nvSpPr>
          <p:cNvPr id="5" name="TextBox 4"/>
          <p:cNvSpPr txBox="1"/>
          <p:nvPr/>
        </p:nvSpPr>
        <p:spPr>
          <a:xfrm>
            <a:off x="2325216" y="6170093"/>
            <a:ext cx="5942484" cy="276999"/>
          </a:xfrm>
          <a:prstGeom prst="rect">
            <a:avLst/>
          </a:prstGeom>
          <a:noFill/>
        </p:spPr>
        <p:txBody>
          <a:bodyPr wrap="square" rtlCol="0">
            <a:spAutoFit/>
          </a:bodyPr>
          <a:lstStyle/>
          <a:p>
            <a:r>
              <a:rPr lang="en-US" altLang="en-US" sz="1200" dirty="0">
                <a:latin typeface="Malgun Gothic" panose="020B0503020000020004" pitchFamily="34" charset="-127"/>
                <a:ea typeface="Malgun Gothic" panose="020B0503020000020004" pitchFamily="34" charset="-127"/>
              </a:rPr>
              <a:t>Source: </a:t>
            </a:r>
            <a:r>
              <a:rPr lang="en-US" altLang="en-US" sz="1200" dirty="0" err="1">
                <a:latin typeface="Malgun Gothic" panose="020B0503020000020004" pitchFamily="34" charset="-127"/>
                <a:ea typeface="Malgun Gothic" panose="020B0503020000020004" pitchFamily="34" charset="-127"/>
              </a:rPr>
              <a:t>ProShares</a:t>
            </a:r>
            <a:r>
              <a:rPr lang="en-US" altLang="en-US" sz="1200" dirty="0">
                <a:latin typeface="Malgun Gothic" panose="020B0503020000020004" pitchFamily="34" charset="-127"/>
                <a:ea typeface="Malgun Gothic" panose="020B0503020000020004" pitchFamily="34" charset="-127"/>
              </a:rPr>
              <a:t> and S&amp;P Dow Jones Indices</a:t>
            </a:r>
            <a:endParaRPr lang="en-US" sz="1200" dirty="0">
              <a:latin typeface="Malgun Gothic" panose="020B0503020000020004" pitchFamily="34" charset="-127"/>
              <a:ea typeface="Malgun Gothic" panose="020B0503020000020004" pitchFamily="34" charset="-127"/>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98" t="27243" r="34984" b="39583"/>
          <a:stretch/>
        </p:blipFill>
        <p:spPr bwMode="auto">
          <a:xfrm>
            <a:off x="990600" y="1705708"/>
            <a:ext cx="7239000" cy="431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a:xfrm>
            <a:off x="8077200" y="18288"/>
            <a:ext cx="1066800" cy="329184"/>
          </a:xfrm>
        </p:spPr>
        <p:txBody>
          <a:bodyPr/>
          <a:lstStyle/>
          <a:p>
            <a:fld id="{B7C7DEAE-B1FF-4F0D-9790-23B38FF51CAA}" type="slidenum">
              <a:rPr lang="en-US" smtClean="0"/>
              <a:t>21</a:t>
            </a:fld>
            <a:endParaRPr lang="en-US" dirty="0"/>
          </a:p>
        </p:txBody>
      </p:sp>
    </p:spTree>
    <p:extLst>
      <p:ext uri="{BB962C8B-B14F-4D97-AF65-F5344CB8AC3E}">
        <p14:creationId xmlns:p14="http://schemas.microsoft.com/office/powerpoint/2010/main" val="148409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A Dividend Growth Strategy</a:t>
            </a:r>
          </a:p>
        </p:txBody>
      </p:sp>
      <p:sp>
        <p:nvSpPr>
          <p:cNvPr id="2" name="Content Placeholder 1"/>
          <p:cNvSpPr>
            <a:spLocks noGrp="1"/>
          </p:cNvSpPr>
          <p:nvPr>
            <p:ph idx="4294967295"/>
          </p:nvPr>
        </p:nvSpPr>
        <p:spPr>
          <a:xfrm>
            <a:off x="533400" y="1676400"/>
            <a:ext cx="8229600" cy="4800600"/>
          </a:xfrm>
          <a:prstGeom prst="rect">
            <a:avLst/>
          </a:prstGeom>
        </p:spPr>
        <p:txBody>
          <a:bodyPr>
            <a:normAutofit lnSpcReduction="10000"/>
          </a:bodyPr>
          <a:lstStyle/>
          <a:p>
            <a:pPr marL="0" indent="0" algn="ctr">
              <a:buNone/>
            </a:pPr>
            <a:r>
              <a:rPr lang="en-US" sz="2800" b="1" dirty="0"/>
              <a:t>This strategy is focused on investing in high quality dividend paying stocks that meaningfully grow their dividends over time.</a:t>
            </a:r>
          </a:p>
          <a:p>
            <a:endParaRPr lang="en-US" sz="2800" dirty="0"/>
          </a:p>
          <a:p>
            <a:r>
              <a:rPr lang="en-US" sz="2800" dirty="0"/>
              <a:t>The key to this strategy – screen for a minimum of 10 years of growing dividend.</a:t>
            </a:r>
          </a:p>
          <a:p>
            <a:r>
              <a:rPr lang="en-US" sz="2800" dirty="0"/>
              <a:t>Yield can be low, but the dividend is growing.</a:t>
            </a:r>
          </a:p>
          <a:p>
            <a:r>
              <a:rPr lang="en-US" sz="2800" dirty="0"/>
              <a:t>The payout ratio is very important. Keep it under 50%, slower growers maybe 60%. </a:t>
            </a:r>
          </a:p>
          <a:p>
            <a:r>
              <a:rPr lang="en-US" sz="2800" u="sng" dirty="0"/>
              <a:t>If no growth in the dividend over a 12 month period – sell.</a:t>
            </a:r>
            <a:r>
              <a:rPr lang="en-US" sz="2800" dirty="0"/>
              <a:t>  2020 was unique.</a:t>
            </a:r>
          </a:p>
          <a:p>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22</a:t>
            </a:fld>
            <a:endParaRPr lang="en-US" dirty="0"/>
          </a:p>
        </p:txBody>
      </p:sp>
      <p:sp>
        <p:nvSpPr>
          <p:cNvPr id="5" name="4-Point Star 4"/>
          <p:cNvSpPr/>
          <p:nvPr/>
        </p:nvSpPr>
        <p:spPr>
          <a:xfrm>
            <a:off x="7995151" y="6436460"/>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2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533400" y="228600"/>
            <a:ext cx="8229600" cy="1143000"/>
          </a:xfrm>
        </p:spPr>
        <p:txBody>
          <a:bodyPr>
            <a:normAutofit/>
          </a:bodyPr>
          <a:lstStyle/>
          <a:p>
            <a:r>
              <a:rPr lang="en-US" sz="4000" dirty="0"/>
              <a:t>Dividend Growth Strategy other Rules</a:t>
            </a:r>
          </a:p>
        </p:txBody>
      </p:sp>
      <p:sp>
        <p:nvSpPr>
          <p:cNvPr id="2" name="Content Placeholder 1"/>
          <p:cNvSpPr>
            <a:spLocks noGrp="1"/>
          </p:cNvSpPr>
          <p:nvPr>
            <p:ph idx="4294967295"/>
          </p:nvPr>
        </p:nvSpPr>
        <p:spPr>
          <a:xfrm>
            <a:off x="457200" y="1295400"/>
            <a:ext cx="8229600" cy="5334000"/>
          </a:xfrm>
          <a:prstGeom prst="rect">
            <a:avLst/>
          </a:prstGeom>
        </p:spPr>
        <p:txBody>
          <a:bodyPr>
            <a:normAutofit/>
          </a:bodyPr>
          <a:lstStyle/>
          <a:p>
            <a:r>
              <a:rPr lang="en-US" sz="2400" dirty="0"/>
              <a:t>Use the SSG to find solid growth companies:</a:t>
            </a:r>
          </a:p>
          <a:p>
            <a:pPr lvl="1"/>
            <a:r>
              <a:rPr lang="en-US" sz="2400" dirty="0"/>
              <a:t>Focus on quality, look for:</a:t>
            </a:r>
          </a:p>
          <a:p>
            <a:pPr lvl="2"/>
            <a:r>
              <a:rPr lang="en-US" sz="2400" dirty="0"/>
              <a:t>Something unique (Economic moats) about their company that gives them an advantage (</a:t>
            </a:r>
            <a:r>
              <a:rPr lang="en-US" sz="2400" dirty="0" err="1"/>
              <a:t>ie</a:t>
            </a:r>
            <a:r>
              <a:rPr lang="en-US" sz="2400" dirty="0"/>
              <a:t>: #1 market share, low cost, etc.).  This is key and very important.</a:t>
            </a:r>
          </a:p>
          <a:p>
            <a:pPr lvl="1"/>
            <a:r>
              <a:rPr lang="en-US" sz="2400" dirty="0"/>
              <a:t>Look for positive and strong cash flow </a:t>
            </a:r>
          </a:p>
          <a:p>
            <a:pPr lvl="1"/>
            <a:r>
              <a:rPr lang="en-US" sz="2400" dirty="0"/>
              <a:t>Concern over cyclical nature</a:t>
            </a:r>
          </a:p>
          <a:p>
            <a:r>
              <a:rPr lang="en-US" sz="2400" dirty="0"/>
              <a:t>Strong financial strength helps pays dividends</a:t>
            </a:r>
          </a:p>
          <a:p>
            <a:pPr lvl="1"/>
            <a:r>
              <a:rPr lang="en-US" sz="2400" dirty="0"/>
              <a:t>Low debt to total capital - 33% or less</a:t>
            </a:r>
          </a:p>
          <a:p>
            <a:r>
              <a:rPr lang="en-US" sz="2400" dirty="0"/>
              <a:t>This is not the high-dividend yield strategy</a:t>
            </a:r>
          </a:p>
          <a:p>
            <a:r>
              <a:rPr lang="en-US" sz="2400" dirty="0"/>
              <a:t>Be careful of poor business models</a:t>
            </a:r>
          </a:p>
          <a:p>
            <a:r>
              <a:rPr lang="en-US" sz="2400" dirty="0"/>
              <a:t>SSG is a fine tool to analyze business models</a:t>
            </a:r>
          </a:p>
          <a:p>
            <a:endParaRPr lang="en-US" dirty="0"/>
          </a:p>
        </p:txBody>
      </p:sp>
      <p:sp>
        <p:nvSpPr>
          <p:cNvPr id="7" name="Slide Number Placeholder 6"/>
          <p:cNvSpPr>
            <a:spLocks noGrp="1"/>
          </p:cNvSpPr>
          <p:nvPr>
            <p:ph type="sldNum" sz="quarter" idx="12"/>
          </p:nvPr>
        </p:nvSpPr>
        <p:spPr/>
        <p:txBody>
          <a:bodyPr/>
          <a:lstStyle/>
          <a:p>
            <a:fld id="{B7C7DEAE-B1FF-4F0D-9790-23B38FF51CAA}" type="slidenum">
              <a:rPr lang="en-US" smtClean="0"/>
              <a:t>23</a:t>
            </a:fld>
            <a:endParaRPr lang="en-US" dirty="0"/>
          </a:p>
        </p:txBody>
      </p:sp>
    </p:spTree>
    <p:extLst>
      <p:ext uri="{BB962C8B-B14F-4D97-AF65-F5344CB8AC3E}">
        <p14:creationId xmlns:p14="http://schemas.microsoft.com/office/powerpoint/2010/main" val="2934153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Dividend Growth Strategy - Selling</a:t>
            </a:r>
          </a:p>
        </p:txBody>
      </p:sp>
      <p:sp>
        <p:nvSpPr>
          <p:cNvPr id="2" name="Content Placeholder 1"/>
          <p:cNvSpPr>
            <a:spLocks noGrp="1"/>
          </p:cNvSpPr>
          <p:nvPr>
            <p:ph idx="4294967295"/>
          </p:nvPr>
        </p:nvSpPr>
        <p:spPr>
          <a:xfrm>
            <a:off x="457200" y="1447800"/>
            <a:ext cx="8534400" cy="5181600"/>
          </a:xfrm>
          <a:prstGeom prst="rect">
            <a:avLst/>
          </a:prstGeom>
        </p:spPr>
        <p:txBody>
          <a:bodyPr>
            <a:normAutofit/>
          </a:bodyPr>
          <a:lstStyle/>
          <a:p>
            <a:r>
              <a:rPr lang="en-US" sz="2800" dirty="0"/>
              <a:t>Again, if a company doesn’t raise its dividend annually – normally I would just sell.   In 2020, I suspended this rule due to Covid and did more research.</a:t>
            </a:r>
          </a:p>
          <a:p>
            <a:r>
              <a:rPr lang="en-US" sz="2800" dirty="0"/>
              <a:t>The rule was put back into place at the end of 2021.</a:t>
            </a:r>
          </a:p>
          <a:p>
            <a:r>
              <a:rPr lang="en-US" sz="2800" dirty="0"/>
              <a:t>Other reasons to sell:  </a:t>
            </a:r>
          </a:p>
          <a:p>
            <a:pPr lvl="1"/>
            <a:r>
              <a:rPr lang="en-US" sz="2800" dirty="0"/>
              <a:t>A company’s share price is significantly overvalued.</a:t>
            </a:r>
          </a:p>
          <a:p>
            <a:pPr lvl="1"/>
            <a:r>
              <a:rPr lang="en-US" sz="2800" dirty="0"/>
              <a:t>Company’s payout ratio gets too high.</a:t>
            </a:r>
          </a:p>
          <a:p>
            <a:pPr lvl="1"/>
            <a:r>
              <a:rPr lang="en-US" sz="2800" dirty="0"/>
              <a:t>Position size becomes too large for portfolio.</a:t>
            </a:r>
          </a:p>
          <a:p>
            <a:pPr lvl="1"/>
            <a:r>
              <a:rPr lang="en-US" sz="2800" dirty="0"/>
              <a:t>Dividend growth rate drops to a very slow pace or flattens completely.</a:t>
            </a:r>
          </a:p>
        </p:txBody>
      </p:sp>
      <p:sp>
        <p:nvSpPr>
          <p:cNvPr id="7" name="Slide Number Placeholder 6"/>
          <p:cNvSpPr>
            <a:spLocks noGrp="1"/>
          </p:cNvSpPr>
          <p:nvPr>
            <p:ph type="sldNum" sz="quarter" idx="12"/>
          </p:nvPr>
        </p:nvSpPr>
        <p:spPr/>
        <p:txBody>
          <a:bodyPr/>
          <a:lstStyle/>
          <a:p>
            <a:fld id="{B7C7DEAE-B1FF-4F0D-9790-23B38FF51CAA}" type="slidenum">
              <a:rPr lang="en-US" smtClean="0"/>
              <a:t>24</a:t>
            </a:fld>
            <a:endParaRPr lang="en-US" dirty="0"/>
          </a:p>
        </p:txBody>
      </p:sp>
    </p:spTree>
    <p:extLst>
      <p:ext uri="{BB962C8B-B14F-4D97-AF65-F5344CB8AC3E}">
        <p14:creationId xmlns:p14="http://schemas.microsoft.com/office/powerpoint/2010/main" val="337947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fontScale="90000"/>
          </a:bodyPr>
          <a:lstStyle/>
          <a:p>
            <a:r>
              <a:rPr lang="en-US" sz="4000" dirty="0"/>
              <a:t>This Dividend Strategy has Certain Traits</a:t>
            </a:r>
          </a:p>
        </p:txBody>
      </p:sp>
      <p:sp>
        <p:nvSpPr>
          <p:cNvPr id="7" name="Slide Number Placeholder 6"/>
          <p:cNvSpPr>
            <a:spLocks noGrp="1"/>
          </p:cNvSpPr>
          <p:nvPr>
            <p:ph type="sldNum" sz="quarter" idx="12"/>
          </p:nvPr>
        </p:nvSpPr>
        <p:spPr/>
        <p:txBody>
          <a:bodyPr/>
          <a:lstStyle/>
          <a:p>
            <a:fld id="{B7C7DEAE-B1FF-4F0D-9790-23B38FF51CAA}" type="slidenum">
              <a:rPr lang="en-US" smtClean="0"/>
              <a:t>25</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47" t="39999" r="20632" b="4533"/>
          <a:stretch/>
        </p:blipFill>
        <p:spPr bwMode="auto">
          <a:xfrm>
            <a:off x="664464" y="1447800"/>
            <a:ext cx="7900416" cy="380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2104" y="5333999"/>
            <a:ext cx="7565136" cy="954107"/>
          </a:xfrm>
          <a:prstGeom prst="rect">
            <a:avLst/>
          </a:prstGeom>
        </p:spPr>
        <p:txBody>
          <a:bodyPr wrap="square">
            <a:spAutoFit/>
          </a:bodyPr>
          <a:lstStyle/>
          <a:p>
            <a:pPr algn="ctr"/>
            <a:r>
              <a:rPr lang="en-US" sz="2800" b="1" dirty="0"/>
              <a:t>My goal is to get a consistent stream of meaningfully increasing dividends over time.</a:t>
            </a:r>
          </a:p>
        </p:txBody>
      </p:sp>
    </p:spTree>
    <p:extLst>
      <p:ext uri="{BB962C8B-B14F-4D97-AF65-F5344CB8AC3E}">
        <p14:creationId xmlns:p14="http://schemas.microsoft.com/office/powerpoint/2010/main" val="2483425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Stock Ideas – NOBL and SMDV</a:t>
            </a:r>
          </a:p>
        </p:txBody>
      </p:sp>
      <p:sp>
        <p:nvSpPr>
          <p:cNvPr id="8" name="Rectangle 3"/>
          <p:cNvSpPr txBox="1">
            <a:spLocks noChangeArrowheads="1"/>
          </p:cNvSpPr>
          <p:nvPr/>
        </p:nvSpPr>
        <p:spPr bwMode="auto">
          <a:xfrm>
            <a:off x="228600" y="1447801"/>
            <a:ext cx="87630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70000"/>
              </a:spcBef>
              <a:spcAft>
                <a:spcPct val="0"/>
              </a:spcAft>
              <a:buBlip>
                <a:blip r:embed="rId2"/>
              </a:buBlip>
              <a:defRPr sz="2000">
                <a:solidFill>
                  <a:schemeClr val="tx1"/>
                </a:solidFill>
                <a:latin typeface="+mn-lt"/>
                <a:ea typeface="+mn-ea"/>
                <a:cs typeface="+mn-cs"/>
              </a:defRPr>
            </a:lvl1pPr>
            <a:lvl2pPr marL="742950" indent="-285750" algn="l" rtl="0" eaLnBrk="0" fontAlgn="base" hangingPunct="0">
              <a:spcBef>
                <a:spcPct val="25000"/>
              </a:spcBef>
              <a:spcAft>
                <a:spcPct val="0"/>
              </a:spcAft>
              <a:buClr>
                <a:schemeClr val="bg2"/>
              </a:buClr>
              <a:buFont typeface="Wingdings" pitchFamily="2" charset="2"/>
              <a:buChar char="§"/>
              <a:defRPr sz="2000">
                <a:solidFill>
                  <a:schemeClr val="tx1"/>
                </a:solidFill>
                <a:latin typeface="+mn-lt"/>
              </a:defRPr>
            </a:lvl2pPr>
            <a:lvl3pPr marL="1143000" indent="-228600" algn="l" rtl="0" eaLnBrk="0" fontAlgn="base" hangingPunct="0">
              <a:spcBef>
                <a:spcPct val="25000"/>
              </a:spcBef>
              <a:spcAft>
                <a:spcPct val="0"/>
              </a:spcAft>
              <a:buClr>
                <a:schemeClr val="bg2"/>
              </a:buClr>
              <a:buSzPct val="75000"/>
              <a:buChar char="o"/>
              <a:defRPr>
                <a:solidFill>
                  <a:schemeClr val="tx1"/>
                </a:solidFill>
                <a:latin typeface="+mn-lt"/>
              </a:defRPr>
            </a:lvl3pPr>
            <a:lvl4pPr marL="1600200" indent="-228600" algn="l" rtl="0" eaLnBrk="0" fontAlgn="base" hangingPunct="0">
              <a:spcBef>
                <a:spcPct val="25000"/>
              </a:spcBef>
              <a:spcAft>
                <a:spcPct val="0"/>
              </a:spcAft>
              <a:buClr>
                <a:schemeClr val="bg2"/>
              </a:buClr>
              <a:buChar char="–"/>
              <a:defRPr sz="1600" b="1">
                <a:solidFill>
                  <a:srgbClr val="3C4954"/>
                </a:solidFill>
                <a:latin typeface="+mn-lt"/>
              </a:defRPr>
            </a:lvl4pPr>
            <a:lvl5pPr marL="2057400" indent="-228600" algn="l" rtl="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mn-lt"/>
              </a:defRPr>
            </a:lvl5pPr>
            <a:lvl6pPr marL="25146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6pPr>
            <a:lvl7pPr marL="29718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7pPr>
            <a:lvl8pPr marL="34290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8pPr>
            <a:lvl9pPr marL="38862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9pPr>
          </a:lstStyle>
          <a:p>
            <a:pPr eaLnBrk="1" hangingPunct="1">
              <a:lnSpc>
                <a:spcPct val="90000"/>
              </a:lnSpc>
              <a:buFont typeface="Arial" panose="020B0604020202020204" pitchFamily="34" charset="0"/>
              <a:buChar char="•"/>
              <a:defRPr/>
            </a:pPr>
            <a:r>
              <a:rPr lang="en-US" altLang="en-US" sz="2800" b="1" kern="0" dirty="0"/>
              <a:t>NOBL (S&amp;P 500 Dividend Aristocrats--an ETF)</a:t>
            </a:r>
          </a:p>
          <a:p>
            <a:pPr lvl="1" eaLnBrk="1" hangingPunct="1">
              <a:lnSpc>
                <a:spcPct val="90000"/>
              </a:lnSpc>
              <a:buClrTx/>
              <a:buFont typeface="Arial" panose="020B0604020202020204" pitchFamily="34" charset="0"/>
              <a:buChar char="•"/>
              <a:defRPr/>
            </a:pPr>
            <a:r>
              <a:rPr lang="en-US" altLang="en-US" sz="2800" kern="0" baseline="0" dirty="0"/>
              <a:t>This looks for </a:t>
            </a:r>
            <a:r>
              <a:rPr lang="en-US" altLang="en-US" sz="2800" kern="0" dirty="0"/>
              <a:t>companies with the longest dividend year-over-year growth track records.  </a:t>
            </a:r>
            <a:endParaRPr lang="en-US" altLang="en-US" sz="2800" i="1" kern="0" dirty="0"/>
          </a:p>
          <a:p>
            <a:pPr lvl="1" eaLnBrk="1" hangingPunct="1">
              <a:lnSpc>
                <a:spcPct val="90000"/>
              </a:lnSpc>
              <a:buFont typeface="Arial" panose="020B0604020202020204" pitchFamily="34" charset="0"/>
              <a:buChar char="•"/>
              <a:defRPr/>
            </a:pPr>
            <a:r>
              <a:rPr lang="en-US" altLang="en-US" sz="2800" kern="0" dirty="0"/>
              <a:t>25 consecutive years of dividend increases.</a:t>
            </a:r>
          </a:p>
          <a:p>
            <a:pPr eaLnBrk="1" hangingPunct="1">
              <a:lnSpc>
                <a:spcPct val="90000"/>
              </a:lnSpc>
              <a:buFont typeface="Arial" panose="020B0604020202020204" pitchFamily="34" charset="0"/>
              <a:buChar char="•"/>
              <a:defRPr/>
            </a:pPr>
            <a:r>
              <a:rPr lang="en-US" altLang="en-US" sz="2800" b="1" kern="0" dirty="0"/>
              <a:t>SMDV (</a:t>
            </a:r>
            <a:r>
              <a:rPr lang="en-US" altLang="en-US" sz="2800" b="1" kern="0" dirty="0" err="1"/>
              <a:t>ProShares</a:t>
            </a:r>
            <a:r>
              <a:rPr lang="en-US" altLang="en-US" sz="2800" b="1" kern="0" dirty="0"/>
              <a:t> Russell 2000 Div. Growers)</a:t>
            </a:r>
          </a:p>
          <a:p>
            <a:pPr lvl="1" eaLnBrk="1" hangingPunct="1">
              <a:lnSpc>
                <a:spcPct val="90000"/>
              </a:lnSpc>
              <a:buClrTx/>
              <a:buFont typeface="Arial" panose="020B0604020202020204" pitchFamily="34" charset="0"/>
              <a:buChar char="•"/>
              <a:defRPr/>
            </a:pPr>
            <a:r>
              <a:rPr lang="en-US" altLang="en-US" sz="2800" kern="0" dirty="0"/>
              <a:t>Must have 10 consecutive years of dividend increases to qualify for the Russell 2000 Dividend Growers Index.</a:t>
            </a:r>
          </a:p>
          <a:p>
            <a:pPr lvl="1" eaLnBrk="1" hangingPunct="1">
              <a:lnSpc>
                <a:spcPct val="90000"/>
              </a:lnSpc>
              <a:buClrTx/>
              <a:buFont typeface="Arial" panose="020B0604020202020204" pitchFamily="34" charset="0"/>
              <a:buChar char="•"/>
              <a:defRPr/>
            </a:pPr>
            <a:r>
              <a:rPr lang="en-US" altLang="en-US" sz="2800" kern="0" dirty="0"/>
              <a:t>Largest sectors-financials, industrials and utilities.</a:t>
            </a:r>
          </a:p>
          <a:p>
            <a:pPr eaLnBrk="1" hangingPunct="1">
              <a:lnSpc>
                <a:spcPct val="90000"/>
              </a:lnSpc>
              <a:buFont typeface="Arial" panose="020B0604020202020204" pitchFamily="34" charset="0"/>
              <a:buChar char="•"/>
              <a:defRPr/>
            </a:pPr>
            <a:endParaRPr lang="en-US" altLang="en-US" sz="2800" kern="0" dirty="0"/>
          </a:p>
        </p:txBody>
      </p:sp>
      <p:sp>
        <p:nvSpPr>
          <p:cNvPr id="5" name="Rectangle 2"/>
          <p:cNvSpPr txBox="1">
            <a:spLocks noChangeArrowheads="1"/>
          </p:cNvSpPr>
          <p:nvPr/>
        </p:nvSpPr>
        <p:spPr bwMode="auto">
          <a:xfrm>
            <a:off x="1817914" y="6186076"/>
            <a:ext cx="4876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1200" i="1" kern="0" baseline="0" dirty="0"/>
              <a:t>Securities are for educational purposes only</a:t>
            </a:r>
          </a:p>
        </p:txBody>
      </p:sp>
      <p:sp>
        <p:nvSpPr>
          <p:cNvPr id="7" name="Slide Number Placeholder 6"/>
          <p:cNvSpPr>
            <a:spLocks noGrp="1"/>
          </p:cNvSpPr>
          <p:nvPr>
            <p:ph type="sldNum" sz="quarter" idx="12"/>
          </p:nvPr>
        </p:nvSpPr>
        <p:spPr/>
        <p:txBody>
          <a:bodyPr/>
          <a:lstStyle/>
          <a:p>
            <a:fld id="{B7C7DEAE-B1FF-4F0D-9790-23B38FF51CAA}" type="slidenum">
              <a:rPr lang="en-US" smtClean="0"/>
              <a:t>26</a:t>
            </a:fld>
            <a:endParaRPr lang="en-US" dirty="0"/>
          </a:p>
        </p:txBody>
      </p:sp>
    </p:spTree>
    <p:extLst>
      <p:ext uri="{BB962C8B-B14F-4D97-AF65-F5344CB8AC3E}">
        <p14:creationId xmlns:p14="http://schemas.microsoft.com/office/powerpoint/2010/main" val="129273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Dividend Stock Ideas </a:t>
            </a:r>
          </a:p>
        </p:txBody>
      </p:sp>
      <p:sp>
        <p:nvSpPr>
          <p:cNvPr id="5" name="Rectangle 2"/>
          <p:cNvSpPr txBox="1">
            <a:spLocks noChangeArrowheads="1"/>
          </p:cNvSpPr>
          <p:nvPr/>
        </p:nvSpPr>
        <p:spPr bwMode="auto">
          <a:xfrm>
            <a:off x="6629400" y="6418202"/>
            <a:ext cx="1967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1200" i="1" kern="0" baseline="0" dirty="0">
                <a:solidFill>
                  <a:schemeClr val="bg1"/>
                </a:solidFill>
              </a:rPr>
              <a:t>Securities are for educational purposes only</a:t>
            </a:r>
          </a:p>
        </p:txBody>
      </p:sp>
      <p:sp>
        <p:nvSpPr>
          <p:cNvPr id="7" name="Slide Number Placeholder 6"/>
          <p:cNvSpPr>
            <a:spLocks noGrp="1"/>
          </p:cNvSpPr>
          <p:nvPr>
            <p:ph type="sldNum" sz="quarter" idx="12"/>
          </p:nvPr>
        </p:nvSpPr>
        <p:spPr/>
        <p:txBody>
          <a:bodyPr/>
          <a:lstStyle/>
          <a:p>
            <a:fld id="{B7C7DEAE-B1FF-4F0D-9790-23B38FF51CAA}" type="slidenum">
              <a:rPr lang="en-US" smtClean="0"/>
              <a:t>27</a:t>
            </a:fld>
            <a:endParaRPr lang="en-US" dirty="0"/>
          </a:p>
        </p:txBody>
      </p:sp>
      <p:sp>
        <p:nvSpPr>
          <p:cNvPr id="10" name="Rectangle 9"/>
          <p:cNvSpPr/>
          <p:nvPr/>
        </p:nvSpPr>
        <p:spPr>
          <a:xfrm>
            <a:off x="4966426" y="1143000"/>
            <a:ext cx="3548924" cy="461665"/>
          </a:xfrm>
          <a:prstGeom prst="rect">
            <a:avLst/>
          </a:prstGeom>
        </p:spPr>
        <p:txBody>
          <a:bodyPr wrap="square">
            <a:spAutoFit/>
          </a:bodyPr>
          <a:lstStyle/>
          <a:p>
            <a:r>
              <a:rPr lang="en-US" sz="2400" b="1" i="1" dirty="0"/>
              <a:t>Smaller Dividend Stocks</a:t>
            </a:r>
          </a:p>
        </p:txBody>
      </p:sp>
      <p:sp>
        <p:nvSpPr>
          <p:cNvPr id="11" name="TextBox 10">
            <a:extLst>
              <a:ext uri="{FF2B5EF4-FFF2-40B4-BE49-F238E27FC236}">
                <a16:creationId xmlns:a16="http://schemas.microsoft.com/office/drawing/2014/main" id="{00996E36-BD3C-40D0-818C-78AF6C0EC154}"/>
              </a:ext>
            </a:extLst>
          </p:cNvPr>
          <p:cNvSpPr txBox="1"/>
          <p:nvPr/>
        </p:nvSpPr>
        <p:spPr>
          <a:xfrm>
            <a:off x="381000" y="6362626"/>
            <a:ext cx="4648574" cy="246221"/>
          </a:xfrm>
          <a:prstGeom prst="rect">
            <a:avLst/>
          </a:prstGeom>
          <a:noFill/>
        </p:spPr>
        <p:txBody>
          <a:bodyPr wrap="square">
            <a:spAutoFit/>
          </a:bodyPr>
          <a:lstStyle/>
          <a:p>
            <a:r>
              <a:rPr lang="en-US" altLang="en-US" sz="1000" dirty="0">
                <a:solidFill>
                  <a:schemeClr val="bg1"/>
                </a:solidFill>
              </a:rPr>
              <a:t>Source: Proshares.com. NOBL and SMDV. 12/31/21 </a:t>
            </a:r>
            <a:endParaRPr lang="en-US" sz="1000" dirty="0">
              <a:solidFill>
                <a:schemeClr val="bg1"/>
              </a:solidFill>
            </a:endParaRPr>
          </a:p>
        </p:txBody>
      </p:sp>
      <p:pic>
        <p:nvPicPr>
          <p:cNvPr id="6" name="Picture 5">
            <a:extLst>
              <a:ext uri="{FF2B5EF4-FFF2-40B4-BE49-F238E27FC236}">
                <a16:creationId xmlns:a16="http://schemas.microsoft.com/office/drawing/2014/main" id="{45F14710-BD23-41F2-A7BC-528C474C8997}"/>
              </a:ext>
            </a:extLst>
          </p:cNvPr>
          <p:cNvPicPr>
            <a:picLocks noChangeAspect="1"/>
          </p:cNvPicPr>
          <p:nvPr/>
        </p:nvPicPr>
        <p:blipFill rotWithShape="1">
          <a:blip r:embed="rId2"/>
          <a:srcRect l="52710" t="25373" r="20833" b="32500"/>
          <a:stretch/>
        </p:blipFill>
        <p:spPr>
          <a:xfrm>
            <a:off x="533400" y="1680154"/>
            <a:ext cx="4038600" cy="4735148"/>
          </a:xfrm>
          <a:prstGeom prst="rect">
            <a:avLst/>
          </a:prstGeom>
        </p:spPr>
      </p:pic>
      <p:sp>
        <p:nvSpPr>
          <p:cNvPr id="13" name="Rectangle 12">
            <a:extLst>
              <a:ext uri="{FF2B5EF4-FFF2-40B4-BE49-F238E27FC236}">
                <a16:creationId xmlns:a16="http://schemas.microsoft.com/office/drawing/2014/main" id="{332D7706-02A6-4B40-AA09-35C48B56E4AF}"/>
              </a:ext>
            </a:extLst>
          </p:cNvPr>
          <p:cNvSpPr/>
          <p:nvPr/>
        </p:nvSpPr>
        <p:spPr>
          <a:xfrm>
            <a:off x="715658" y="1143000"/>
            <a:ext cx="2961388" cy="461665"/>
          </a:xfrm>
          <a:prstGeom prst="rect">
            <a:avLst/>
          </a:prstGeom>
        </p:spPr>
        <p:txBody>
          <a:bodyPr wrap="none">
            <a:spAutoFit/>
          </a:bodyPr>
          <a:lstStyle/>
          <a:p>
            <a:r>
              <a:rPr lang="en-US" sz="2400" b="1" i="1" dirty="0"/>
              <a:t>Large Dividend Stocks</a:t>
            </a:r>
          </a:p>
        </p:txBody>
      </p:sp>
      <p:pic>
        <p:nvPicPr>
          <p:cNvPr id="9" name="Picture 8">
            <a:extLst>
              <a:ext uri="{FF2B5EF4-FFF2-40B4-BE49-F238E27FC236}">
                <a16:creationId xmlns:a16="http://schemas.microsoft.com/office/drawing/2014/main" id="{087FF11F-75D4-4369-A5A2-6C977C6E6FC7}"/>
              </a:ext>
            </a:extLst>
          </p:cNvPr>
          <p:cNvPicPr>
            <a:picLocks noChangeAspect="1"/>
          </p:cNvPicPr>
          <p:nvPr/>
        </p:nvPicPr>
        <p:blipFill rotWithShape="1">
          <a:blip r:embed="rId3"/>
          <a:srcRect l="39999" t="38750" r="21189" b="18793"/>
          <a:stretch/>
        </p:blipFill>
        <p:spPr>
          <a:xfrm>
            <a:off x="4572000" y="1656131"/>
            <a:ext cx="4191000" cy="4668469"/>
          </a:xfrm>
          <a:prstGeom prst="rect">
            <a:avLst/>
          </a:prstGeom>
        </p:spPr>
      </p:pic>
    </p:spTree>
    <p:extLst>
      <p:ext uri="{BB962C8B-B14F-4D97-AF65-F5344CB8AC3E}">
        <p14:creationId xmlns:p14="http://schemas.microsoft.com/office/powerpoint/2010/main" val="3742084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472598" y="304800"/>
            <a:ext cx="8042752" cy="838200"/>
          </a:xfrm>
        </p:spPr>
        <p:txBody>
          <a:bodyPr>
            <a:noAutofit/>
          </a:bodyPr>
          <a:lstStyle/>
          <a:p>
            <a:r>
              <a:rPr lang="en-US" sz="4000" dirty="0"/>
              <a:t>Where to Find These Dividend Ideas? </a:t>
            </a:r>
          </a:p>
        </p:txBody>
      </p:sp>
      <p:sp>
        <p:nvSpPr>
          <p:cNvPr id="5" name="Rectangle 2"/>
          <p:cNvSpPr txBox="1">
            <a:spLocks noChangeArrowheads="1"/>
          </p:cNvSpPr>
          <p:nvPr/>
        </p:nvSpPr>
        <p:spPr bwMode="auto">
          <a:xfrm>
            <a:off x="461712" y="6461258"/>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1200" i="1" kern="0" baseline="0" dirty="0">
                <a:solidFill>
                  <a:schemeClr val="bg1"/>
                </a:solidFill>
              </a:rPr>
              <a:t>Securities are for educational purposes only</a:t>
            </a:r>
          </a:p>
        </p:txBody>
      </p:sp>
      <p:sp>
        <p:nvSpPr>
          <p:cNvPr id="7" name="Slide Number Placeholder 6"/>
          <p:cNvSpPr>
            <a:spLocks noGrp="1"/>
          </p:cNvSpPr>
          <p:nvPr>
            <p:ph type="sldNum" sz="quarter" idx="12"/>
          </p:nvPr>
        </p:nvSpPr>
        <p:spPr/>
        <p:txBody>
          <a:bodyPr/>
          <a:lstStyle/>
          <a:p>
            <a:fld id="{B7C7DEAE-B1FF-4F0D-9790-23B38FF51CAA}" type="slidenum">
              <a:rPr lang="en-US" smtClean="0"/>
              <a:t>28</a:t>
            </a:fld>
            <a:endParaRPr lang="en-US" dirty="0"/>
          </a:p>
        </p:txBody>
      </p:sp>
      <p:pic>
        <p:nvPicPr>
          <p:cNvPr id="8" name="Picture 7">
            <a:extLst>
              <a:ext uri="{FF2B5EF4-FFF2-40B4-BE49-F238E27FC236}">
                <a16:creationId xmlns:a16="http://schemas.microsoft.com/office/drawing/2014/main" id="{154AB1A4-0E46-43E3-8C46-04CDB5B8A3F8}"/>
              </a:ext>
            </a:extLst>
          </p:cNvPr>
          <p:cNvPicPr>
            <a:picLocks noChangeAspect="1"/>
          </p:cNvPicPr>
          <p:nvPr/>
        </p:nvPicPr>
        <p:blipFill rotWithShape="1">
          <a:blip r:embed="rId3"/>
          <a:srcRect l="7261" t="13795" r="8354" b="6008"/>
          <a:stretch/>
        </p:blipFill>
        <p:spPr>
          <a:xfrm>
            <a:off x="685800" y="1635798"/>
            <a:ext cx="7696200" cy="4460203"/>
          </a:xfrm>
          <a:prstGeom prst="rect">
            <a:avLst/>
          </a:prstGeom>
        </p:spPr>
      </p:pic>
      <p:sp>
        <p:nvSpPr>
          <p:cNvPr id="15" name="Oval 14">
            <a:extLst>
              <a:ext uri="{FF2B5EF4-FFF2-40B4-BE49-F238E27FC236}">
                <a16:creationId xmlns:a16="http://schemas.microsoft.com/office/drawing/2014/main" id="{C86FF662-549D-412E-944F-4E574355AFC9}"/>
              </a:ext>
            </a:extLst>
          </p:cNvPr>
          <p:cNvSpPr/>
          <p:nvPr/>
        </p:nvSpPr>
        <p:spPr>
          <a:xfrm>
            <a:off x="533400" y="5638800"/>
            <a:ext cx="1371600" cy="228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FF08D4A-F651-43E1-9C16-81537E54D651}"/>
              </a:ext>
            </a:extLst>
          </p:cNvPr>
          <p:cNvSpPr/>
          <p:nvPr/>
        </p:nvSpPr>
        <p:spPr>
          <a:xfrm>
            <a:off x="2362200" y="1220836"/>
            <a:ext cx="3579185" cy="461665"/>
          </a:xfrm>
          <a:prstGeom prst="rect">
            <a:avLst/>
          </a:prstGeom>
        </p:spPr>
        <p:txBody>
          <a:bodyPr wrap="none">
            <a:spAutoFit/>
          </a:bodyPr>
          <a:lstStyle/>
          <a:p>
            <a:r>
              <a:rPr lang="en-US" sz="2400" b="1" i="1" dirty="0">
                <a:solidFill>
                  <a:srgbClr val="7030A0"/>
                </a:solidFill>
              </a:rPr>
              <a:t>Go to www.proshares.com</a:t>
            </a:r>
          </a:p>
        </p:txBody>
      </p:sp>
    </p:spTree>
    <p:extLst>
      <p:ext uri="{BB962C8B-B14F-4D97-AF65-F5344CB8AC3E}">
        <p14:creationId xmlns:p14="http://schemas.microsoft.com/office/powerpoint/2010/main" val="251625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p:txBody>
          <a:bodyPr>
            <a:normAutofit/>
          </a:bodyPr>
          <a:lstStyle/>
          <a:p>
            <a:r>
              <a:rPr lang="en-US" sz="4000" dirty="0"/>
              <a:t>Well Known Stock Dividend Lists</a:t>
            </a:r>
          </a:p>
        </p:txBody>
      </p:sp>
      <p:sp>
        <p:nvSpPr>
          <p:cNvPr id="7172" name="Rectangle 3"/>
          <p:cNvSpPr>
            <a:spLocks noGrp="1" noChangeArrowheads="1"/>
          </p:cNvSpPr>
          <p:nvPr>
            <p:ph type="body" idx="4294967295"/>
          </p:nvPr>
        </p:nvSpPr>
        <p:spPr>
          <a:xfrm>
            <a:off x="457200" y="1447800"/>
            <a:ext cx="8610600" cy="4876800"/>
          </a:xfrm>
          <a:prstGeom prst="rect">
            <a:avLst/>
          </a:prstGeom>
        </p:spPr>
        <p:txBody>
          <a:bodyPr>
            <a:noAutofit/>
          </a:bodyPr>
          <a:lstStyle/>
          <a:p>
            <a:r>
              <a:rPr lang="en-US" altLang="en-US" sz="2800" b="1" u="sng" dirty="0"/>
              <a:t>Dividend Champions</a:t>
            </a:r>
            <a:r>
              <a:rPr lang="en-US" altLang="en-US" sz="2800" dirty="0"/>
              <a:t> – may or may not be S&amp;P stocks, covers companies that have increased dividends for at least 25 or more years, includes companies included in </a:t>
            </a:r>
            <a:r>
              <a:rPr lang="en-US" altLang="en-US" sz="2800" u="sng" dirty="0"/>
              <a:t>Dividend Aristocrats</a:t>
            </a:r>
            <a:r>
              <a:rPr lang="en-US" altLang="en-US" sz="2800" dirty="0"/>
              <a:t>.                   			</a:t>
            </a:r>
            <a:r>
              <a:rPr lang="en-US" altLang="en-US" sz="2800" dirty="0">
                <a:solidFill>
                  <a:srgbClr val="0070C0"/>
                </a:solidFill>
              </a:rPr>
              <a:t>www.dripinvesting.org</a:t>
            </a:r>
          </a:p>
          <a:p>
            <a:r>
              <a:rPr lang="en-US" altLang="en-US" sz="2800" b="1" u="sng" dirty="0"/>
              <a:t>Dividend Contenders </a:t>
            </a:r>
            <a:r>
              <a:rPr lang="en-US" altLang="en-US" sz="2800" dirty="0"/>
              <a:t>– stocks that have raised their dividends consecutively for 10 to 24 years.</a:t>
            </a:r>
          </a:p>
          <a:p>
            <a:r>
              <a:rPr lang="en-US" altLang="en-US" sz="2800" b="1" u="sng" dirty="0"/>
              <a:t>Dividend Challengers </a:t>
            </a:r>
            <a:r>
              <a:rPr lang="en-US" altLang="en-US" sz="2800" dirty="0"/>
              <a:t>– stocks that have raised their dividends consecutively for the last 5 to 9 yrs.</a:t>
            </a:r>
            <a:endParaRPr lang="en-US" altLang="en-US" sz="800" dirty="0"/>
          </a:p>
          <a:p>
            <a:r>
              <a:rPr lang="en-US" altLang="en-US" sz="2800" b="1" i="1" dirty="0"/>
              <a:t>Do your homework with these lists! </a:t>
            </a:r>
          </a:p>
        </p:txBody>
      </p:sp>
      <p:sp>
        <p:nvSpPr>
          <p:cNvPr id="6" name="Slide Number Placeholder 5"/>
          <p:cNvSpPr>
            <a:spLocks noGrp="1"/>
          </p:cNvSpPr>
          <p:nvPr>
            <p:ph type="sldNum" sz="quarter" idx="12"/>
          </p:nvPr>
        </p:nvSpPr>
        <p:spPr/>
        <p:txBody>
          <a:bodyPr/>
          <a:lstStyle/>
          <a:p>
            <a:fld id="{B7C7DEAE-B1FF-4F0D-9790-23B38FF51CAA}" type="slidenum">
              <a:rPr lang="en-US" smtClean="0"/>
              <a:t>29</a:t>
            </a:fld>
            <a:endParaRPr lang="en-US" dirty="0"/>
          </a:p>
        </p:txBody>
      </p:sp>
      <p:sp>
        <p:nvSpPr>
          <p:cNvPr id="3" name="Rectangle 2"/>
          <p:cNvSpPr/>
          <p:nvPr/>
        </p:nvSpPr>
        <p:spPr>
          <a:xfrm>
            <a:off x="4016829" y="5969913"/>
            <a:ext cx="5127171" cy="430887"/>
          </a:xfrm>
          <a:prstGeom prst="rect">
            <a:avLst/>
          </a:prstGeom>
        </p:spPr>
        <p:txBody>
          <a:bodyPr wrap="square">
            <a:spAutoFit/>
          </a:bodyPr>
          <a:lstStyle/>
          <a:p>
            <a:r>
              <a:rPr lang="en-US" altLang="en-US" sz="1100" dirty="0"/>
              <a:t>Source: The Champions, Contenders and Challengers lists are free and maintained monthly by Justin Law and The </a:t>
            </a:r>
            <a:r>
              <a:rPr lang="en-US" altLang="en-US" sz="1100" dirty="0" err="1"/>
              <a:t>DRiP</a:t>
            </a:r>
            <a:r>
              <a:rPr lang="en-US" altLang="en-US" sz="1100" dirty="0"/>
              <a:t> Investing Resource Center. </a:t>
            </a:r>
            <a:endParaRPr lang="en-US" sz="1100" dirty="0"/>
          </a:p>
        </p:txBody>
      </p:sp>
      <p:sp>
        <p:nvSpPr>
          <p:cNvPr id="4" name="Rectangle 3"/>
          <p:cNvSpPr/>
          <p:nvPr/>
        </p:nvSpPr>
        <p:spPr>
          <a:xfrm>
            <a:off x="990600" y="3200400"/>
            <a:ext cx="3733800"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70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r>
              <a:rPr lang="en-US" sz="4000" dirty="0"/>
              <a:t>Content</a:t>
            </a:r>
          </a:p>
        </p:txBody>
      </p:sp>
      <p:sp>
        <p:nvSpPr>
          <p:cNvPr id="4100" name="Rectangle 3"/>
          <p:cNvSpPr>
            <a:spLocks noGrp="1" noChangeArrowheads="1"/>
          </p:cNvSpPr>
          <p:nvPr>
            <p:ph type="body" idx="4294967295"/>
          </p:nvPr>
        </p:nvSpPr>
        <p:spPr>
          <a:xfrm>
            <a:off x="457200" y="1295400"/>
            <a:ext cx="8229600" cy="5334000"/>
          </a:xfrm>
          <a:prstGeom prst="rect">
            <a:avLst/>
          </a:prstGeom>
        </p:spPr>
        <p:txBody>
          <a:bodyPr>
            <a:normAutofit/>
          </a:bodyPr>
          <a:lstStyle/>
          <a:p>
            <a:r>
              <a:rPr lang="en-US" altLang="en-US" sz="3200" dirty="0"/>
              <a:t>Why should I care about dividends?</a:t>
            </a:r>
          </a:p>
          <a:p>
            <a:r>
              <a:rPr lang="en-US" altLang="en-US" sz="3200" dirty="0"/>
              <a:t>Dividend basics </a:t>
            </a:r>
          </a:p>
          <a:p>
            <a:r>
              <a:rPr lang="en-US" altLang="en-US" sz="3200" dirty="0"/>
              <a:t>Dividends and your SSG </a:t>
            </a:r>
          </a:p>
          <a:p>
            <a:r>
              <a:rPr lang="en-US" altLang="en-US" sz="3200" dirty="0"/>
              <a:t>A growing income stream strategy </a:t>
            </a:r>
          </a:p>
          <a:p>
            <a:r>
              <a:rPr lang="en-US" altLang="en-US" sz="3200" dirty="0"/>
              <a:t>Looking for growing dividend stock ideas </a:t>
            </a:r>
          </a:p>
          <a:p>
            <a:r>
              <a:rPr lang="en-US" altLang="en-US" sz="3200" dirty="0"/>
              <a:t>Summary</a:t>
            </a:r>
          </a:p>
          <a:p>
            <a:endParaRPr lang="en-US" altLang="en-US" dirty="0"/>
          </a:p>
          <a:p>
            <a:endParaRPr lang="en-US" altLang="en-US" dirty="0"/>
          </a:p>
          <a:p>
            <a:pPr marL="0" indent="0" algn="ctr">
              <a:buNone/>
            </a:pPr>
            <a:r>
              <a:rPr lang="en-US" altLang="en-US" sz="3600" b="1" i="1" dirty="0"/>
              <a:t>Growing dividends are great!</a:t>
            </a:r>
          </a:p>
          <a:p>
            <a:endParaRPr lang="en-US" altLang="en-US" dirty="0"/>
          </a:p>
          <a:p>
            <a:pPr lvl="1"/>
            <a:endParaRPr lang="en-US" alt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19600"/>
            <a:ext cx="1924050" cy="10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308"/>
          <a:stretch/>
        </p:blipFill>
        <p:spPr bwMode="auto">
          <a:xfrm>
            <a:off x="457200" y="4876800"/>
            <a:ext cx="990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893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Summary</a:t>
            </a:r>
          </a:p>
        </p:txBody>
      </p:sp>
      <p:sp>
        <p:nvSpPr>
          <p:cNvPr id="54276" name="Rectangle 3"/>
          <p:cNvSpPr>
            <a:spLocks noGrp="1" noChangeArrowheads="1"/>
          </p:cNvSpPr>
          <p:nvPr>
            <p:ph type="body" idx="4294967295"/>
          </p:nvPr>
        </p:nvSpPr>
        <p:spPr>
          <a:xfrm>
            <a:off x="457200" y="1447800"/>
            <a:ext cx="8229600" cy="4648200"/>
          </a:xfrm>
          <a:prstGeom prst="rect">
            <a:avLst/>
          </a:prstGeom>
        </p:spPr>
        <p:txBody>
          <a:bodyPr>
            <a:normAutofit fontScale="92500" lnSpcReduction="10000"/>
          </a:bodyPr>
          <a:lstStyle/>
          <a:p>
            <a:r>
              <a:rPr lang="en-US" altLang="en-US" sz="3200" dirty="0"/>
              <a:t>Dividends are real and a fact.</a:t>
            </a:r>
          </a:p>
          <a:p>
            <a:r>
              <a:rPr lang="en-US" altLang="en-US" sz="3200" dirty="0"/>
              <a:t>If you focus on growing dividend stocks, you can have a future growing income stream. </a:t>
            </a:r>
          </a:p>
          <a:p>
            <a:r>
              <a:rPr lang="en-US" altLang="en-US" sz="3200" dirty="0"/>
              <a:t>Might be a good alternative to fixed income.</a:t>
            </a:r>
          </a:p>
          <a:p>
            <a:r>
              <a:rPr lang="en-US" altLang="en-US" sz="3200" dirty="0"/>
              <a:t>A company with a history of solid dividend growth is highly valuable.  It also can mean that the company has excellent management and desirable long term growth prospects.</a:t>
            </a:r>
          </a:p>
          <a:p>
            <a:r>
              <a:rPr lang="en-US" altLang="en-US" sz="3200" dirty="0"/>
              <a:t>Companies that have paid dividends a long time will probably continue.</a:t>
            </a:r>
          </a:p>
        </p:txBody>
      </p:sp>
      <p:sp>
        <p:nvSpPr>
          <p:cNvPr id="6" name="Slide Number Placeholder 5"/>
          <p:cNvSpPr>
            <a:spLocks noGrp="1"/>
          </p:cNvSpPr>
          <p:nvPr>
            <p:ph type="sldNum" sz="quarter" idx="12"/>
          </p:nvPr>
        </p:nvSpPr>
        <p:spPr/>
        <p:txBody>
          <a:bodyPr/>
          <a:lstStyle/>
          <a:p>
            <a:fld id="{B7C7DEAE-B1FF-4F0D-9790-23B38FF51CAA}" type="slidenum">
              <a:rPr lang="en-US" smtClean="0"/>
              <a:t>30</a:t>
            </a:fld>
            <a:endParaRPr lang="en-US" dirty="0"/>
          </a:p>
        </p:txBody>
      </p:sp>
    </p:spTree>
    <p:extLst>
      <p:ext uri="{BB962C8B-B14F-4D97-AF65-F5344CB8AC3E}">
        <p14:creationId xmlns:p14="http://schemas.microsoft.com/office/powerpoint/2010/main" val="361980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707EC7-E75D-AF41-9266-609C5D2CA0F2}"/>
              </a:ext>
            </a:extLst>
          </p:cNvPr>
          <p:cNvSpPr>
            <a:spLocks noGrp="1"/>
          </p:cNvSpPr>
          <p:nvPr>
            <p:ph type="sldNum" sz="quarter" idx="4294967295"/>
          </p:nvPr>
        </p:nvSpPr>
        <p:spPr>
          <a:xfrm>
            <a:off x="8658225" y="6508750"/>
            <a:ext cx="485775" cy="293688"/>
          </a:xfrm>
        </p:spPr>
        <p:txBody>
          <a:bodyPr/>
          <a:lstStyle/>
          <a:p>
            <a:fld id="{B7C7DEAE-B1FF-4F0D-9790-23B38FF51CAA}" type="slidenum">
              <a:rPr lang="en-US" smtClean="0"/>
              <a:pPr/>
              <a:t>31</a:t>
            </a:fld>
            <a:endParaRPr lang="en-US" sz="1350" dirty="0"/>
          </a:p>
        </p:txBody>
      </p:sp>
      <p:sp>
        <p:nvSpPr>
          <p:cNvPr id="7" name="TextBox 6">
            <a:extLst>
              <a:ext uri="{FF2B5EF4-FFF2-40B4-BE49-F238E27FC236}">
                <a16:creationId xmlns:a16="http://schemas.microsoft.com/office/drawing/2014/main" id="{9E77BE8F-1B37-B24E-B6EC-8F2D3AE47020}"/>
              </a:ext>
            </a:extLst>
          </p:cNvPr>
          <p:cNvSpPr txBox="1"/>
          <p:nvPr/>
        </p:nvSpPr>
        <p:spPr>
          <a:xfrm>
            <a:off x="689044" y="3469132"/>
            <a:ext cx="7797529" cy="2492990"/>
          </a:xfrm>
          <a:prstGeom prst="rect">
            <a:avLst/>
          </a:prstGeom>
          <a:noFill/>
          <a:ln>
            <a:noFill/>
          </a:ln>
        </p:spPr>
        <p:txBody>
          <a:bodyPr wrap="square" lIns="91440" tIns="45720" rIns="91440" bIns="45720" rtlCol="0" anchor="t">
            <a:spAutoFit/>
          </a:bodyPr>
          <a:lstStyle/>
          <a:p>
            <a:r>
              <a:rPr lang="en-US" sz="3200" b="1" dirty="0">
                <a:solidFill>
                  <a:srgbClr val="002060"/>
                </a:solidFill>
              </a:rPr>
              <a:t>The Case for Stocks with Growing Dividends</a:t>
            </a:r>
          </a:p>
          <a:p>
            <a:pPr algn="l"/>
            <a:endParaRPr lang="en-US" sz="2400" b="1" dirty="0">
              <a:solidFill>
                <a:schemeClr val="bg1"/>
              </a:solidFill>
            </a:endParaRPr>
          </a:p>
          <a:p>
            <a:pPr algn="l"/>
            <a:endParaRPr lang="en-US" sz="2400" b="1" dirty="0">
              <a:solidFill>
                <a:schemeClr val="bg1"/>
              </a:solidFill>
            </a:endParaRPr>
          </a:p>
          <a:p>
            <a:pPr algn="ctr"/>
            <a:endParaRPr lang="en-US" sz="2800" i="1" dirty="0"/>
          </a:p>
          <a:p>
            <a:pPr algn="ctr"/>
            <a:r>
              <a:rPr lang="en-US" sz="2400" dirty="0">
                <a:solidFill>
                  <a:srgbClr val="002060"/>
                </a:solidFill>
                <a:latin typeface="Cambria" panose="02040503050406030204" pitchFamily="18" charset="0"/>
                <a:ea typeface="Cambria" panose="02040503050406030204" pitchFamily="18" charset="0"/>
              </a:rPr>
              <a:t>Craigbraemer1@gmail.com</a:t>
            </a:r>
          </a:p>
          <a:p>
            <a:pPr algn="l"/>
            <a:endParaRPr lang="en-US" sz="2400" b="1" dirty="0">
              <a:solidFill>
                <a:schemeClr val="bg1"/>
              </a:solidFill>
            </a:endParaRPr>
          </a:p>
        </p:txBody>
      </p:sp>
    </p:spTree>
    <p:extLst>
      <p:ext uri="{BB962C8B-B14F-4D97-AF65-F5344CB8AC3E}">
        <p14:creationId xmlns:p14="http://schemas.microsoft.com/office/powerpoint/2010/main" val="110823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42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p:txBody>
          <a:bodyPr>
            <a:normAutofit fontScale="90000"/>
          </a:bodyPr>
          <a:lstStyle/>
          <a:p>
            <a:r>
              <a:rPr lang="en-US" sz="4400" dirty="0"/>
              <a:t>Why Care About Growing Dividends?</a:t>
            </a:r>
            <a:br>
              <a:rPr lang="en-US" dirty="0"/>
            </a:br>
            <a:r>
              <a:rPr lang="en-US" dirty="0"/>
              <a:t> </a:t>
            </a:r>
          </a:p>
        </p:txBody>
      </p:sp>
      <p:sp>
        <p:nvSpPr>
          <p:cNvPr id="5" name="TextBox 4"/>
          <p:cNvSpPr txBox="1"/>
          <p:nvPr/>
        </p:nvSpPr>
        <p:spPr>
          <a:xfrm>
            <a:off x="207723" y="6219161"/>
            <a:ext cx="4897677" cy="253916"/>
          </a:xfrm>
          <a:prstGeom prst="rect">
            <a:avLst/>
          </a:prstGeom>
          <a:noFill/>
        </p:spPr>
        <p:txBody>
          <a:bodyPr wrap="square" rtlCol="0">
            <a:spAutoFit/>
          </a:bodyPr>
          <a:lstStyle/>
          <a:p>
            <a:r>
              <a:rPr lang="en-US" altLang="en-US" sz="1050" dirty="0"/>
              <a:t>Source: Ned Davis Research and Washington Crossing Advisors, 12/31/20.</a:t>
            </a:r>
            <a:endParaRPr lang="en-US" sz="1050" dirty="0"/>
          </a:p>
        </p:txBody>
      </p:sp>
      <p:sp>
        <p:nvSpPr>
          <p:cNvPr id="7" name="Slide Number Placeholder 6"/>
          <p:cNvSpPr>
            <a:spLocks noGrp="1"/>
          </p:cNvSpPr>
          <p:nvPr>
            <p:ph type="sldNum" sz="quarter" idx="12"/>
          </p:nvPr>
        </p:nvSpPr>
        <p:spPr/>
        <p:txBody>
          <a:bodyPr/>
          <a:lstStyle/>
          <a:p>
            <a:fld id="{B7C7DEAE-B1FF-4F0D-9790-23B38FF51CAA}" type="slidenum">
              <a:rPr lang="en-US" smtClean="0"/>
              <a:t>4</a:t>
            </a:fld>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175" t="39321" r="24702" b="25702"/>
          <a:stretch/>
        </p:blipFill>
        <p:spPr bwMode="auto">
          <a:xfrm>
            <a:off x="587088" y="1142999"/>
            <a:ext cx="8004271" cy="507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6924210" y="1001486"/>
            <a:ext cx="1884124" cy="1436914"/>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85800" y="887186"/>
            <a:ext cx="2537112" cy="83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7794170" y="2514600"/>
            <a:ext cx="1014163" cy="1981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8058150" y="6417292"/>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57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395810" y="304800"/>
            <a:ext cx="8367191" cy="838200"/>
          </a:xfrm>
        </p:spPr>
        <p:txBody>
          <a:bodyPr>
            <a:noAutofit/>
          </a:bodyPr>
          <a:lstStyle/>
          <a:p>
            <a:r>
              <a:rPr lang="en-US" sz="3200" dirty="0"/>
              <a:t>Looking at the Annualized Return from the Chart</a:t>
            </a:r>
          </a:p>
        </p:txBody>
      </p:sp>
      <p:sp>
        <p:nvSpPr>
          <p:cNvPr id="6148" name="Rectangle 3"/>
          <p:cNvSpPr>
            <a:spLocks noGrp="1" noChangeArrowheads="1"/>
          </p:cNvSpPr>
          <p:nvPr>
            <p:ph type="body" idx="4294967295"/>
          </p:nvPr>
        </p:nvSpPr>
        <p:spPr>
          <a:xfrm>
            <a:off x="380999" y="1484300"/>
            <a:ext cx="8229600" cy="4525963"/>
          </a:xfrm>
          <a:prstGeom prst="rect">
            <a:avLst/>
          </a:prstGeom>
        </p:spPr>
        <p:txBody>
          <a:bodyPr/>
          <a:lstStyle/>
          <a:p>
            <a:pPr lvl="1"/>
            <a:endParaRPr lang="en-US" altLang="en-US" dirty="0"/>
          </a:p>
          <a:p>
            <a:pPr lvl="1"/>
            <a:endParaRPr lang="en-US" altLang="en-US" dirty="0"/>
          </a:p>
          <a:p>
            <a:pPr lvl="2"/>
            <a:endParaRPr lang="en-US" altLang="en-US" dirty="0"/>
          </a:p>
        </p:txBody>
      </p:sp>
      <p:sp>
        <p:nvSpPr>
          <p:cNvPr id="6" name="TextBox 5"/>
          <p:cNvSpPr txBox="1"/>
          <p:nvPr/>
        </p:nvSpPr>
        <p:spPr>
          <a:xfrm>
            <a:off x="247348" y="5994450"/>
            <a:ext cx="8763000" cy="430887"/>
          </a:xfrm>
          <a:prstGeom prst="rect">
            <a:avLst/>
          </a:prstGeom>
          <a:noFill/>
        </p:spPr>
        <p:txBody>
          <a:bodyPr wrap="square" rtlCol="0">
            <a:spAutoFit/>
          </a:bodyPr>
          <a:lstStyle/>
          <a:p>
            <a:r>
              <a:rPr lang="en-US" altLang="en-US" sz="2200" dirty="0"/>
              <a:t>Source: </a:t>
            </a:r>
            <a:r>
              <a:rPr lang="en-US" altLang="en-US" dirty="0"/>
              <a:t>Ned Davis Research and Washington Crossing Advisors.</a:t>
            </a:r>
            <a:endParaRPr lang="en-US" dirty="0"/>
          </a:p>
        </p:txBody>
      </p:sp>
      <p:sp>
        <p:nvSpPr>
          <p:cNvPr id="8" name="Slide Number Placeholder 7"/>
          <p:cNvSpPr>
            <a:spLocks noGrp="1"/>
          </p:cNvSpPr>
          <p:nvPr>
            <p:ph type="sldNum" sz="quarter" idx="12"/>
          </p:nvPr>
        </p:nvSpPr>
        <p:spPr/>
        <p:txBody>
          <a:bodyPr/>
          <a:lstStyle/>
          <a:p>
            <a:fld id="{B7C7DEAE-B1FF-4F0D-9790-23B38FF51CAA}" type="slidenum">
              <a:rPr lang="en-US" smtClean="0"/>
              <a:t>5</a:t>
            </a:fld>
            <a:endParaRPr lang="en-US" dirty="0"/>
          </a:p>
        </p:txBody>
      </p:sp>
      <p:sp>
        <p:nvSpPr>
          <p:cNvPr id="2" name="Rectangle 1"/>
          <p:cNvSpPr/>
          <p:nvPr/>
        </p:nvSpPr>
        <p:spPr>
          <a:xfrm>
            <a:off x="2299206" y="1447800"/>
            <a:ext cx="5219699" cy="369332"/>
          </a:xfrm>
          <a:prstGeom prst="rect">
            <a:avLst/>
          </a:prstGeom>
        </p:spPr>
        <p:txBody>
          <a:bodyPr wrap="none">
            <a:spAutoFit/>
          </a:bodyPr>
          <a:lstStyle/>
          <a:p>
            <a:r>
              <a:rPr lang="en-US" b="1" dirty="0"/>
              <a:t>RETURNS BY DIVIDEND CATEGORY (1973-2020)</a:t>
            </a:r>
          </a:p>
        </p:txBody>
      </p:sp>
      <p:sp>
        <p:nvSpPr>
          <p:cNvPr id="11" name="4-Point Star 10"/>
          <p:cNvSpPr/>
          <p:nvPr/>
        </p:nvSpPr>
        <p:spPr>
          <a:xfrm>
            <a:off x="7954987" y="6400800"/>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705" t="47173" r="32817" b="32142"/>
          <a:stretch/>
        </p:blipFill>
        <p:spPr bwMode="auto">
          <a:xfrm>
            <a:off x="1055794" y="1981200"/>
            <a:ext cx="714873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430102">
            <a:off x="8222355" y="4253136"/>
            <a:ext cx="457201" cy="356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293655" y="4280761"/>
            <a:ext cx="457201" cy="356553"/>
          </a:xfrm>
          <a:prstGeom prst="rightArrow">
            <a:avLst/>
          </a:prstGeom>
          <a:solidFill>
            <a:srgbClr val="00B050"/>
          </a:solidFill>
          <a:ln>
            <a:solidFill>
              <a:srgbClr val="013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227781">
            <a:off x="8230911" y="3702309"/>
            <a:ext cx="457201" cy="35655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89537">
            <a:off x="5284179" y="3747283"/>
            <a:ext cx="457201" cy="356553"/>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7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395810" y="304800"/>
            <a:ext cx="8367191" cy="838200"/>
          </a:xfrm>
        </p:spPr>
        <p:txBody>
          <a:bodyPr>
            <a:noAutofit/>
          </a:bodyPr>
          <a:lstStyle/>
          <a:p>
            <a:r>
              <a:rPr lang="en-US" sz="3200" dirty="0"/>
              <a:t>Looking at Risk and Return from the Chart</a:t>
            </a:r>
          </a:p>
        </p:txBody>
      </p:sp>
      <p:sp>
        <p:nvSpPr>
          <p:cNvPr id="6148" name="Rectangle 3"/>
          <p:cNvSpPr>
            <a:spLocks noGrp="1" noChangeArrowheads="1"/>
          </p:cNvSpPr>
          <p:nvPr>
            <p:ph type="body" idx="4294967295"/>
          </p:nvPr>
        </p:nvSpPr>
        <p:spPr>
          <a:xfrm>
            <a:off x="382536" y="1570858"/>
            <a:ext cx="8229600" cy="4525963"/>
          </a:xfrm>
          <a:prstGeom prst="rect">
            <a:avLst/>
          </a:prstGeom>
        </p:spPr>
        <p:txBody>
          <a:bodyPr/>
          <a:lstStyle/>
          <a:p>
            <a:pPr lvl="1"/>
            <a:endParaRPr lang="en-US" altLang="en-US" dirty="0"/>
          </a:p>
          <a:p>
            <a:pPr lvl="1"/>
            <a:endParaRPr lang="en-US" altLang="en-US" dirty="0"/>
          </a:p>
          <a:p>
            <a:pPr lvl="2"/>
            <a:endParaRPr lang="en-US" altLang="en-US" dirty="0"/>
          </a:p>
        </p:txBody>
      </p:sp>
      <p:sp>
        <p:nvSpPr>
          <p:cNvPr id="6" name="TextBox 5"/>
          <p:cNvSpPr txBox="1"/>
          <p:nvPr/>
        </p:nvSpPr>
        <p:spPr>
          <a:xfrm>
            <a:off x="247348" y="6110791"/>
            <a:ext cx="8763000" cy="261610"/>
          </a:xfrm>
          <a:prstGeom prst="rect">
            <a:avLst/>
          </a:prstGeom>
          <a:noFill/>
        </p:spPr>
        <p:txBody>
          <a:bodyPr wrap="square" rtlCol="0">
            <a:spAutoFit/>
          </a:bodyPr>
          <a:lstStyle/>
          <a:p>
            <a:r>
              <a:rPr lang="en-US" altLang="en-US" sz="1100" dirty="0"/>
              <a:t>Source: Ned Davis Research and Washington Crossing Advisors, 12/31/20.</a:t>
            </a:r>
            <a:endParaRPr lang="en-US" sz="1100" dirty="0"/>
          </a:p>
        </p:txBody>
      </p:sp>
      <p:sp>
        <p:nvSpPr>
          <p:cNvPr id="8" name="Slide Number Placeholder 7"/>
          <p:cNvSpPr>
            <a:spLocks noGrp="1"/>
          </p:cNvSpPr>
          <p:nvPr>
            <p:ph type="sldNum" sz="quarter" idx="12"/>
          </p:nvPr>
        </p:nvSpPr>
        <p:spPr/>
        <p:txBody>
          <a:bodyPr/>
          <a:lstStyle/>
          <a:p>
            <a:fld id="{B7C7DEAE-B1FF-4F0D-9790-23B38FF51CAA}" type="slidenum">
              <a:rPr lang="en-US" smtClean="0"/>
              <a:t>6</a:t>
            </a:fld>
            <a:endParaRPr lang="en-US" dirty="0"/>
          </a:p>
        </p:txBody>
      </p:sp>
      <p:sp>
        <p:nvSpPr>
          <p:cNvPr id="2" name="Rectangle 1"/>
          <p:cNvSpPr/>
          <p:nvPr/>
        </p:nvSpPr>
        <p:spPr>
          <a:xfrm>
            <a:off x="3281524" y="1252248"/>
            <a:ext cx="5500224" cy="369332"/>
          </a:xfrm>
          <a:prstGeom prst="rect">
            <a:avLst/>
          </a:prstGeom>
        </p:spPr>
        <p:txBody>
          <a:bodyPr wrap="none">
            <a:spAutoFit/>
          </a:bodyPr>
          <a:lstStyle/>
          <a:p>
            <a:r>
              <a:rPr lang="en-US" b="1" dirty="0"/>
              <a:t>Risk and Returns by Dividend  Category (1973-2020)</a:t>
            </a:r>
          </a:p>
        </p:txBody>
      </p:sp>
      <p:sp>
        <p:nvSpPr>
          <p:cNvPr id="11" name="4-Point Star 10"/>
          <p:cNvSpPr/>
          <p:nvPr/>
        </p:nvSpPr>
        <p:spPr>
          <a:xfrm>
            <a:off x="8077200" y="6415431"/>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65" t="36309" r="36080" b="12165"/>
          <a:stretch/>
        </p:blipFill>
        <p:spPr bwMode="auto">
          <a:xfrm>
            <a:off x="957943" y="1796144"/>
            <a:ext cx="7239000" cy="424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352800" y="2286000"/>
            <a:ext cx="3276600" cy="10668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715000" y="3917068"/>
            <a:ext cx="2362200" cy="1416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7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r>
              <a:rPr lang="en-US" sz="4000" dirty="0"/>
              <a:t>Implication Summary </a:t>
            </a:r>
          </a:p>
        </p:txBody>
      </p:sp>
      <p:sp>
        <p:nvSpPr>
          <p:cNvPr id="7172" name="Rectangle 3"/>
          <p:cNvSpPr>
            <a:spLocks noGrp="1" noChangeArrowheads="1"/>
          </p:cNvSpPr>
          <p:nvPr>
            <p:ph type="body" idx="4294967295"/>
          </p:nvPr>
        </p:nvSpPr>
        <p:spPr>
          <a:xfrm>
            <a:off x="457200" y="1676400"/>
            <a:ext cx="8305800" cy="4572000"/>
          </a:xfrm>
          <a:prstGeom prst="rect">
            <a:avLst/>
          </a:prstGeom>
        </p:spPr>
        <p:txBody>
          <a:bodyPr vert="horz" lIns="91440" tIns="45720" rIns="91440" bIns="45720" rtlCol="0" anchor="t">
            <a:normAutofit/>
          </a:bodyPr>
          <a:lstStyle/>
          <a:p>
            <a:r>
              <a:rPr lang="en-US" altLang="en-US" sz="2800" dirty="0"/>
              <a:t>Dividend-paying companies win vs non-payers.</a:t>
            </a:r>
          </a:p>
          <a:p>
            <a:r>
              <a:rPr lang="en-US" altLang="en-US" sz="2800" dirty="0"/>
              <a:t>Dividend-paying stocks are usually less volatile than typical growth stocks.</a:t>
            </a:r>
          </a:p>
          <a:p>
            <a:r>
              <a:rPr lang="en-US" altLang="en-US" sz="2800" dirty="0"/>
              <a:t>Be careful of stocks that cut their dividend.</a:t>
            </a:r>
          </a:p>
          <a:p>
            <a:r>
              <a:rPr lang="en-US" altLang="en-US" sz="2800" dirty="0"/>
              <a:t>Dividend-growing companies seem to have strong shareholder focus and solid financial history.</a:t>
            </a:r>
          </a:p>
          <a:p>
            <a:pPr marL="0" indent="0" algn="ctr">
              <a:buNone/>
            </a:pPr>
            <a:r>
              <a:rPr lang="en-US" altLang="en-US" sz="2800" b="1" dirty="0"/>
              <a:t>Growth, profitability, and commitment to shareholders are good investor concepts.</a:t>
            </a:r>
          </a:p>
          <a:p>
            <a:endParaRPr lang="en-US" altLang="en-US" dirty="0"/>
          </a:p>
          <a:p>
            <a:endParaRPr lang="en-US" altLang="en-US" dirty="0"/>
          </a:p>
        </p:txBody>
      </p:sp>
      <p:sp>
        <p:nvSpPr>
          <p:cNvPr id="6" name="Slide Number Placeholder 5"/>
          <p:cNvSpPr>
            <a:spLocks noGrp="1"/>
          </p:cNvSpPr>
          <p:nvPr>
            <p:ph type="sldNum" sz="quarter" idx="12"/>
          </p:nvPr>
        </p:nvSpPr>
        <p:spPr/>
        <p:txBody>
          <a:bodyPr/>
          <a:lstStyle/>
          <a:p>
            <a:fld id="{B7C7DEAE-B1FF-4F0D-9790-23B38FF51CAA}" type="slidenum">
              <a:rPr lang="en-US" smtClean="0"/>
              <a:t>7</a:t>
            </a:fld>
            <a:endParaRPr lang="en-US" dirty="0"/>
          </a:p>
        </p:txBody>
      </p:sp>
    </p:spTree>
    <p:extLst>
      <p:ext uri="{BB962C8B-B14F-4D97-AF65-F5344CB8AC3E}">
        <p14:creationId xmlns:p14="http://schemas.microsoft.com/office/powerpoint/2010/main" val="68427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257089" y="-401"/>
            <a:ext cx="8590441" cy="1143000"/>
          </a:xfrm>
        </p:spPr>
        <p:txBody>
          <a:bodyPr>
            <a:noAutofit/>
          </a:bodyPr>
          <a:lstStyle/>
          <a:p>
            <a:r>
              <a:rPr lang="en-US" sz="3600" b="1" dirty="0">
                <a:ea typeface="Malgun Gothic" panose="020B0503020000020004" pitchFamily="34" charset="-127"/>
              </a:rPr>
              <a:t>Example of a Dividend Cut – Core Labs</a:t>
            </a:r>
          </a:p>
        </p:txBody>
      </p:sp>
      <p:sp>
        <p:nvSpPr>
          <p:cNvPr id="8" name="Rectangle 3"/>
          <p:cNvSpPr txBox="1">
            <a:spLocks noChangeArrowheads="1"/>
          </p:cNvSpPr>
          <p:nvPr/>
        </p:nvSpPr>
        <p:spPr bwMode="auto">
          <a:xfrm>
            <a:off x="228600" y="1193866"/>
            <a:ext cx="8839200" cy="448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70000"/>
              </a:spcBef>
              <a:spcAft>
                <a:spcPct val="0"/>
              </a:spcAft>
              <a:buBlip>
                <a:blip r:embed="rId3"/>
              </a:buBlip>
              <a:defRPr sz="2000">
                <a:solidFill>
                  <a:schemeClr val="tx1"/>
                </a:solidFill>
                <a:latin typeface="+mn-lt"/>
                <a:ea typeface="+mn-ea"/>
                <a:cs typeface="+mn-cs"/>
              </a:defRPr>
            </a:lvl1pPr>
            <a:lvl2pPr marL="742950" indent="-285750" algn="l" rtl="0" eaLnBrk="0" fontAlgn="base" hangingPunct="0">
              <a:spcBef>
                <a:spcPct val="25000"/>
              </a:spcBef>
              <a:spcAft>
                <a:spcPct val="0"/>
              </a:spcAft>
              <a:buClr>
                <a:schemeClr val="bg2"/>
              </a:buClr>
              <a:buFont typeface="Wingdings" pitchFamily="2" charset="2"/>
              <a:buChar char="§"/>
              <a:defRPr sz="2000">
                <a:solidFill>
                  <a:schemeClr val="tx1"/>
                </a:solidFill>
                <a:latin typeface="+mn-lt"/>
              </a:defRPr>
            </a:lvl2pPr>
            <a:lvl3pPr marL="1143000" indent="-228600" algn="l" rtl="0" eaLnBrk="0" fontAlgn="base" hangingPunct="0">
              <a:spcBef>
                <a:spcPct val="25000"/>
              </a:spcBef>
              <a:spcAft>
                <a:spcPct val="0"/>
              </a:spcAft>
              <a:buClr>
                <a:schemeClr val="bg2"/>
              </a:buClr>
              <a:buSzPct val="75000"/>
              <a:buChar char="o"/>
              <a:defRPr>
                <a:solidFill>
                  <a:schemeClr val="tx1"/>
                </a:solidFill>
                <a:latin typeface="+mn-lt"/>
              </a:defRPr>
            </a:lvl3pPr>
            <a:lvl4pPr marL="1600200" indent="-228600" algn="l" rtl="0" eaLnBrk="0" fontAlgn="base" hangingPunct="0">
              <a:spcBef>
                <a:spcPct val="25000"/>
              </a:spcBef>
              <a:spcAft>
                <a:spcPct val="0"/>
              </a:spcAft>
              <a:buClr>
                <a:schemeClr val="bg2"/>
              </a:buClr>
              <a:buChar char="–"/>
              <a:defRPr sz="1600" b="1">
                <a:solidFill>
                  <a:srgbClr val="3C4954"/>
                </a:solidFill>
                <a:latin typeface="+mn-lt"/>
              </a:defRPr>
            </a:lvl4pPr>
            <a:lvl5pPr marL="2057400" indent="-228600" algn="l" rtl="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mn-lt"/>
              </a:defRPr>
            </a:lvl5pPr>
            <a:lvl6pPr marL="25146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6pPr>
            <a:lvl7pPr marL="29718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7pPr>
            <a:lvl8pPr marL="34290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8pPr>
            <a:lvl9pPr marL="3886200" indent="-228600" algn="l" rtl="0" fontAlgn="base">
              <a:spcBef>
                <a:spcPct val="25000"/>
              </a:spcBef>
              <a:spcAft>
                <a:spcPct val="0"/>
              </a:spcAft>
              <a:buClr>
                <a:schemeClr val="bg2"/>
              </a:buClr>
              <a:buSzPct val="75000"/>
              <a:buFont typeface="Times" pitchFamily="18" charset="0"/>
              <a:buChar char="•"/>
              <a:defRPr sz="1400" b="1">
                <a:solidFill>
                  <a:srgbClr val="3C4954"/>
                </a:solidFill>
                <a:latin typeface="+mn-lt"/>
              </a:defRPr>
            </a:lvl9pPr>
          </a:lstStyle>
          <a:p>
            <a:pPr eaLnBrk="1" hangingPunct="1">
              <a:lnSpc>
                <a:spcPct val="90000"/>
              </a:lnSpc>
              <a:buFont typeface="Arial" panose="020B0604020202020204" pitchFamily="34" charset="0"/>
              <a:buChar char="•"/>
              <a:defRPr/>
            </a:pPr>
            <a:r>
              <a:rPr lang="en-US"/>
              <a:t>Core Lab Lowers Quarterly Dividend by 54.5% </a:t>
            </a:r>
            <a:r>
              <a:rPr lang="en-US" sz="1050"/>
              <a:t>on 1/24/2020</a:t>
            </a:r>
            <a:endParaRPr lang="en-US" altLang="en-US" sz="2200" kern="0">
              <a:latin typeface="Malgun Gothic" panose="020B0503020000020004" pitchFamily="34" charset="-127"/>
              <a:ea typeface="Malgun Gothic" panose="020B0503020000020004" pitchFamily="34" charset="-127"/>
            </a:endParaRPr>
          </a:p>
          <a:p>
            <a:pPr marL="0" indent="0" eaLnBrk="1" hangingPunct="1">
              <a:lnSpc>
                <a:spcPct val="90000"/>
              </a:lnSpc>
              <a:buNone/>
              <a:defRPr/>
            </a:pPr>
            <a:endParaRPr lang="en-US" altLang="en-US" sz="2200" kern="0" dirty="0">
              <a:latin typeface="Malgun Gothic" panose="020B0503020000020004" pitchFamily="34" charset="-127"/>
              <a:ea typeface="Malgun Gothic" panose="020B0503020000020004" pitchFamily="34" charset="-127"/>
            </a:endParaRPr>
          </a:p>
        </p:txBody>
      </p:sp>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51" t="39904" r="27378" b="28526"/>
          <a:stretch/>
        </p:blipFill>
        <p:spPr bwMode="auto">
          <a:xfrm>
            <a:off x="421298" y="1701680"/>
            <a:ext cx="5750902" cy="159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2"/>
          <p:cNvSpPr txBox="1">
            <a:spLocks noChangeArrowheads="1"/>
          </p:cNvSpPr>
          <p:nvPr/>
        </p:nvSpPr>
        <p:spPr bwMode="auto">
          <a:xfrm>
            <a:off x="6583880" y="6453691"/>
            <a:ext cx="22943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1200" b="0" i="1" kern="0" baseline="0" dirty="0">
                <a:solidFill>
                  <a:schemeClr val="bg1"/>
                </a:solidFill>
                <a:effectLst/>
              </a:rPr>
              <a:t>Securities are for educational purposes only</a:t>
            </a:r>
          </a:p>
        </p:txBody>
      </p:sp>
      <p:sp>
        <p:nvSpPr>
          <p:cNvPr id="15" name="Rectangle 2"/>
          <p:cNvSpPr txBox="1">
            <a:spLocks noChangeArrowheads="1"/>
          </p:cNvSpPr>
          <p:nvPr/>
        </p:nvSpPr>
        <p:spPr bwMode="auto">
          <a:xfrm>
            <a:off x="265789" y="6176652"/>
            <a:ext cx="33309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1200" i="1" kern="0" baseline="0" dirty="0"/>
              <a:t>Source: Price history from Charles Schwab.</a:t>
            </a:r>
          </a:p>
        </p:txBody>
      </p:sp>
      <p:sp>
        <p:nvSpPr>
          <p:cNvPr id="3" name="Rectangle 2"/>
          <p:cNvSpPr/>
          <p:nvPr/>
        </p:nvSpPr>
        <p:spPr>
          <a:xfrm>
            <a:off x="421298" y="3981160"/>
            <a:ext cx="1562006" cy="1754326"/>
          </a:xfrm>
          <a:prstGeom prst="rect">
            <a:avLst/>
          </a:prstGeom>
        </p:spPr>
        <p:txBody>
          <a:bodyPr wrap="square">
            <a:spAutoFit/>
          </a:bodyPr>
          <a:lstStyle/>
          <a:p>
            <a:pPr algn="ctr"/>
            <a:r>
              <a:rPr lang="en-US" dirty="0"/>
              <a:t>10/1/2020 - $14.29 with an annual .04 Dividend.   Another 96% decline!!!</a:t>
            </a:r>
          </a:p>
        </p:txBody>
      </p:sp>
      <p:sp>
        <p:nvSpPr>
          <p:cNvPr id="18" name="4-Point Star 17"/>
          <p:cNvSpPr/>
          <p:nvPr/>
        </p:nvSpPr>
        <p:spPr>
          <a:xfrm>
            <a:off x="8649611" y="6453651"/>
            <a:ext cx="457200" cy="4572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BAEAEBDB-8F09-4D16-80FA-F6A7DE9F72D5}"/>
              </a:ext>
            </a:extLst>
          </p:cNvPr>
          <p:cNvSpPr>
            <a:spLocks noGrp="1"/>
          </p:cNvSpPr>
          <p:nvPr>
            <p:ph type="sldNum" sz="quarter" idx="12"/>
          </p:nvPr>
        </p:nvSpPr>
        <p:spPr>
          <a:xfrm>
            <a:off x="8077200" y="18288"/>
            <a:ext cx="1066800" cy="329184"/>
          </a:xfrm>
        </p:spPr>
        <p:txBody>
          <a:bodyPr/>
          <a:lstStyle/>
          <a:p>
            <a:fld id="{B7C7DEAE-B1FF-4F0D-9790-23B38FF51CAA}" type="slidenum">
              <a:rPr lang="en-US" smtClean="0"/>
              <a:t>8</a:t>
            </a:fld>
            <a:endParaRPr lang="en-US" dirty="0"/>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135" t="27232" r="22025" b="11116"/>
          <a:stretch/>
        </p:blipFill>
        <p:spPr bwMode="auto">
          <a:xfrm>
            <a:off x="3296749" y="3247972"/>
            <a:ext cx="5564834" cy="297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H="1" flipV="1">
            <a:off x="8382000" y="5772825"/>
            <a:ext cx="339467" cy="272026"/>
          </a:xfrm>
          <a:prstGeom prst="straightConnector1">
            <a:avLst/>
          </a:prstGeom>
          <a:ln w="571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737760" y="5621327"/>
            <a:ext cx="868880" cy="113437"/>
          </a:xfrm>
          <a:prstGeom prst="straightConnector1">
            <a:avLst/>
          </a:prstGeom>
          <a:ln w="57150">
            <a:solidFill>
              <a:srgbClr val="FFC000"/>
            </a:solidFill>
            <a:tailEnd type="arrow"/>
          </a:ln>
        </p:spPr>
        <p:style>
          <a:lnRef idx="2">
            <a:schemeClr val="accent1"/>
          </a:lnRef>
          <a:fillRef idx="0">
            <a:schemeClr val="accent1"/>
          </a:fillRef>
          <a:effectRef idx="1">
            <a:schemeClr val="accent1"/>
          </a:effectRef>
          <a:fontRef idx="minor">
            <a:schemeClr val="tx1"/>
          </a:fontRef>
        </p:style>
      </p:cxnSp>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035381">
            <a:off x="3559984" y="2939473"/>
            <a:ext cx="284902" cy="61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934200" y="4391099"/>
            <a:ext cx="1143000" cy="14018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737760" y="2499516"/>
            <a:ext cx="434440" cy="624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3084D1-3779-4BB1-98DD-009877DF8E1B}"/>
              </a:ext>
            </a:extLst>
          </p:cNvPr>
          <p:cNvSpPr/>
          <p:nvPr/>
        </p:nvSpPr>
        <p:spPr>
          <a:xfrm>
            <a:off x="6840498" y="2526880"/>
            <a:ext cx="1562006" cy="1477328"/>
          </a:xfrm>
          <a:prstGeom prst="rect">
            <a:avLst/>
          </a:prstGeom>
        </p:spPr>
        <p:txBody>
          <a:bodyPr wrap="square">
            <a:spAutoFit/>
          </a:bodyPr>
          <a:lstStyle/>
          <a:p>
            <a:pPr algn="ctr"/>
            <a:r>
              <a:rPr lang="en-US" dirty="0"/>
              <a:t>As of 3/28/2022, the price is $31.32.  No recovery!</a:t>
            </a:r>
          </a:p>
        </p:txBody>
      </p:sp>
    </p:spTree>
    <p:extLst>
      <p:ext uri="{BB962C8B-B14F-4D97-AF65-F5344CB8AC3E}">
        <p14:creationId xmlns:p14="http://schemas.microsoft.com/office/powerpoint/2010/main" val="334989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9"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Before We Talk on Dividend Growth….</a:t>
            </a:r>
          </a:p>
        </p:txBody>
      </p:sp>
      <p:sp>
        <p:nvSpPr>
          <p:cNvPr id="3" name="Content Placeholder 2"/>
          <p:cNvSpPr>
            <a:spLocks noGrp="1"/>
          </p:cNvSpPr>
          <p:nvPr>
            <p:ph idx="4294967295"/>
          </p:nvPr>
        </p:nvSpPr>
        <p:spPr>
          <a:xfrm>
            <a:off x="494178" y="1485899"/>
            <a:ext cx="8497421" cy="4525963"/>
          </a:xfrm>
          <a:prstGeom prst="rect">
            <a:avLst/>
          </a:prstGeom>
        </p:spPr>
        <p:txBody>
          <a:bodyPr/>
          <a:lstStyle/>
          <a:p>
            <a:endParaRPr lang="en-US" dirty="0"/>
          </a:p>
          <a:p>
            <a:endParaRPr lang="en-US" dirty="0"/>
          </a:p>
          <a:p>
            <a:endParaRPr lang="en-US" dirty="0"/>
          </a:p>
          <a:p>
            <a:endParaRPr lang="en-US" sz="2000" dirty="0"/>
          </a:p>
          <a:p>
            <a:r>
              <a:rPr lang="en-US" sz="2800" dirty="0"/>
              <a:t>Let’s cover some dividend concepts.</a:t>
            </a:r>
          </a:p>
        </p:txBody>
      </p:sp>
      <p:sp>
        <p:nvSpPr>
          <p:cNvPr id="4" name="Slide Number Placeholder 3"/>
          <p:cNvSpPr>
            <a:spLocks noGrp="1"/>
          </p:cNvSpPr>
          <p:nvPr>
            <p:ph type="sldNum" sz="quarter" idx="12"/>
          </p:nvPr>
        </p:nvSpPr>
        <p:spPr/>
        <p:txBody>
          <a:bodyPr/>
          <a:lstStyle/>
          <a:p>
            <a:fld id="{7629C0AC-96BF-4C54-8680-5A640F316E85}" type="slidenum">
              <a:rPr lang="en-US" smtClean="0"/>
              <a:pPr/>
              <a:t>9</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362200"/>
            <a:ext cx="2324100" cy="180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494" y="1066800"/>
            <a:ext cx="2768106" cy="195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661" y="3886200"/>
            <a:ext cx="318211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598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n Slide ">
  <a:themeElements>
    <a:clrScheme name="BINC">
      <a:dk1>
        <a:srgbClr val="000000"/>
      </a:dk1>
      <a:lt1>
        <a:srgbClr val="FFFFFF"/>
      </a:lt1>
      <a:dk2>
        <a:srgbClr val="00458A"/>
      </a:dk2>
      <a:lt2>
        <a:srgbClr val="EEECE1"/>
      </a:lt2>
      <a:accent1>
        <a:srgbClr val="0057AC"/>
      </a:accent1>
      <a:accent2>
        <a:srgbClr val="27B543"/>
      </a:accent2>
      <a:accent3>
        <a:srgbClr val="133A6E"/>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BINC2021_Powerpoint compilation final 052621 H" id="{18743FBB-0234-4DF2-82B9-B4944CB62AA8}" vid="{C1E927CD-2CBB-4F53-80DA-B07D7189A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478EA406C7C94EA067130B2F3F952C" ma:contentTypeVersion="12" ma:contentTypeDescription="Create a new document." ma:contentTypeScope="" ma:versionID="dd528d9c5a6d9a63f151893d4c956070">
  <xsd:schema xmlns:xsd="http://www.w3.org/2001/XMLSchema" xmlns:xs="http://www.w3.org/2001/XMLSchema" xmlns:p="http://schemas.microsoft.com/office/2006/metadata/properties" xmlns:ns2="f094f41e-c6d8-46e8-b15d-a5dd0f9f1eba" xmlns:ns3="b855b080-d607-4651-bab3-52b737dbd7c0" targetNamespace="http://schemas.microsoft.com/office/2006/metadata/properties" ma:root="true" ma:fieldsID="eee9a4a30dfe67783a65641a46518ae0" ns2:_="" ns3:_="">
    <xsd:import namespace="f094f41e-c6d8-46e8-b15d-a5dd0f9f1eba"/>
    <xsd:import namespace="b855b080-d607-4651-bab3-52b737dbd7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4f41e-c6d8-46e8-b15d-a5dd0f9f1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55b080-d607-4651-bab3-52b737dbd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F91A07-58AF-4F8B-87ED-1F85A7DF6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4f41e-c6d8-46e8-b15d-a5dd0f9f1eba"/>
    <ds:schemaRef ds:uri="b855b080-d607-4651-bab3-52b737dbd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6E650B-6D0E-4BDB-9098-431239C22B8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855b080-d607-4651-bab3-52b737dbd7c0"/>
    <ds:schemaRef ds:uri="http://purl.org/dc/elements/1.1/"/>
    <ds:schemaRef ds:uri="http://schemas.microsoft.com/office/2006/metadata/properties"/>
    <ds:schemaRef ds:uri="f094f41e-c6d8-46e8-b15d-a5dd0f9f1eba"/>
    <ds:schemaRef ds:uri="http://www.w3.org/XML/1998/namespace"/>
    <ds:schemaRef ds:uri="http://purl.org/dc/dcmitype/"/>
  </ds:schemaRefs>
</ds:datastoreItem>
</file>

<file path=customXml/itemProps3.xml><?xml version="1.0" encoding="utf-8"?>
<ds:datastoreItem xmlns:ds="http://schemas.openxmlformats.org/officeDocument/2006/customXml" ds:itemID="{47C530DD-CC62-4D80-8504-CAC85B980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BINC2021_Powerpoint compilation final 052621 H</Template>
  <TotalTime>594</TotalTime>
  <Words>1614</Words>
  <Application>Microsoft Office PowerPoint</Application>
  <PresentationFormat>On-screen Show (4:3)</PresentationFormat>
  <Paragraphs>235</Paragraphs>
  <Slides>32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Malgun Gothic</vt:lpstr>
      <vt:lpstr>Arial</vt:lpstr>
      <vt:lpstr>Calibri</vt:lpstr>
      <vt:lpstr>Cambria</vt:lpstr>
      <vt:lpstr>Franklin Gothic Book</vt:lpstr>
      <vt:lpstr>Franklin Gothic Medium</vt:lpstr>
      <vt:lpstr>Main Slide </vt:lpstr>
      <vt:lpstr>The Case for Stocks with  Growing Dividends</vt:lpstr>
      <vt:lpstr>PowerPoint Presentation</vt:lpstr>
      <vt:lpstr>Content</vt:lpstr>
      <vt:lpstr>Why Care About Growing Dividends?  </vt:lpstr>
      <vt:lpstr>Looking at the Annualized Return from the Chart</vt:lpstr>
      <vt:lpstr>Looking at Risk and Return from the Chart</vt:lpstr>
      <vt:lpstr>Implication Summary </vt:lpstr>
      <vt:lpstr>Example of a Dividend Cut – Core Labs</vt:lpstr>
      <vt:lpstr>Before We Talk on Dividend Growth….</vt:lpstr>
      <vt:lpstr>Dividend Concepts</vt:lpstr>
      <vt:lpstr>How is a Dividend Decided? </vt:lpstr>
      <vt:lpstr>Why Doesn’t Everyone Pay a Dividend?  </vt:lpstr>
      <vt:lpstr>Payout Ratio – The Key Dividend Ratio</vt:lpstr>
      <vt:lpstr>Payout Ratio Analysis</vt:lpstr>
      <vt:lpstr>Financial Statement Analysis</vt:lpstr>
      <vt:lpstr>Dividend Stocks and the SSG</vt:lpstr>
      <vt:lpstr>SSGPlus - Section One</vt:lpstr>
      <vt:lpstr>Dividends and SSG Section 3 </vt:lpstr>
      <vt:lpstr>Question Time</vt:lpstr>
      <vt:lpstr>Dividends’ Contribution to Total Return Over the Decades </vt:lpstr>
      <vt:lpstr>S&amp;P 500 Annualized Dividend Growth Rate</vt:lpstr>
      <vt:lpstr>A Dividend Growth Strategy</vt:lpstr>
      <vt:lpstr>Dividend Growth Strategy other Rules</vt:lpstr>
      <vt:lpstr>Dividend Growth Strategy - Selling</vt:lpstr>
      <vt:lpstr>This Dividend Strategy has Certain Traits</vt:lpstr>
      <vt:lpstr>Stock Ideas – NOBL and SMDV</vt:lpstr>
      <vt:lpstr>Dividend Stock Ideas </vt:lpstr>
      <vt:lpstr>Where to Find These Dividend Ideas? </vt:lpstr>
      <vt:lpstr>Well Known Stock Dividend Lists</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Henry  Gold</dc:creator>
  <cp:lastModifiedBy>Craig Braemer</cp:lastModifiedBy>
  <cp:revision>51</cp:revision>
  <cp:lastPrinted>2022-08-03T07:03:03Z</cp:lastPrinted>
  <dcterms:created xsi:type="dcterms:W3CDTF">2021-05-26T19:56:06Z</dcterms:created>
  <dcterms:modified xsi:type="dcterms:W3CDTF">2022-11-14T05:24:02Z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0x010100BF478EA406C7C94EA067130B2F3F952C</vt:lpwstr>
  </property>
</Properties>
</file>