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handoutMasterIdLst>
    <p:handoutMasterId r:id="rId69"/>
  </p:handoutMasterIdLst>
  <p:sldIdLst>
    <p:sldId id="257" r:id="rId2"/>
    <p:sldId id="338" r:id="rId3"/>
    <p:sldId id="339" r:id="rId4"/>
    <p:sldId id="263" r:id="rId5"/>
    <p:sldId id="411" r:id="rId6"/>
    <p:sldId id="318" r:id="rId7"/>
    <p:sldId id="448" r:id="rId8"/>
    <p:sldId id="463" r:id="rId9"/>
    <p:sldId id="523" r:id="rId10"/>
    <p:sldId id="481" r:id="rId11"/>
    <p:sldId id="479" r:id="rId12"/>
    <p:sldId id="478" r:id="rId13"/>
    <p:sldId id="506" r:id="rId14"/>
    <p:sldId id="462" r:id="rId15"/>
    <p:sldId id="501" r:id="rId16"/>
    <p:sldId id="504" r:id="rId17"/>
    <p:sldId id="499" r:id="rId18"/>
    <p:sldId id="507" r:id="rId19"/>
    <p:sldId id="486" r:id="rId20"/>
    <p:sldId id="477" r:id="rId21"/>
    <p:sldId id="483" r:id="rId22"/>
    <p:sldId id="484" r:id="rId23"/>
    <p:sldId id="485" r:id="rId24"/>
    <p:sldId id="503" r:id="rId25"/>
    <p:sldId id="509" r:id="rId26"/>
    <p:sldId id="510" r:id="rId27"/>
    <p:sldId id="511" r:id="rId28"/>
    <p:sldId id="512" r:id="rId29"/>
    <p:sldId id="513" r:id="rId30"/>
    <p:sldId id="491" r:id="rId31"/>
    <p:sldId id="496" r:id="rId32"/>
    <p:sldId id="461" r:id="rId33"/>
    <p:sldId id="514" r:id="rId34"/>
    <p:sldId id="492" r:id="rId35"/>
    <p:sldId id="515" r:id="rId36"/>
    <p:sldId id="517" r:id="rId37"/>
    <p:sldId id="516" r:id="rId38"/>
    <p:sldId id="524" r:id="rId39"/>
    <p:sldId id="406" r:id="rId40"/>
    <p:sldId id="519" r:id="rId41"/>
    <p:sldId id="520" r:id="rId42"/>
    <p:sldId id="526" r:id="rId43"/>
    <p:sldId id="527" r:id="rId44"/>
    <p:sldId id="545" r:id="rId45"/>
    <p:sldId id="529" r:id="rId46"/>
    <p:sldId id="546" r:id="rId47"/>
    <p:sldId id="547" r:id="rId48"/>
    <p:sldId id="530" r:id="rId49"/>
    <p:sldId id="548" r:id="rId50"/>
    <p:sldId id="549" r:id="rId51"/>
    <p:sldId id="531" r:id="rId52"/>
    <p:sldId id="550" r:id="rId53"/>
    <p:sldId id="534" r:id="rId54"/>
    <p:sldId id="536" r:id="rId55"/>
    <p:sldId id="537" r:id="rId56"/>
    <p:sldId id="538" r:id="rId57"/>
    <p:sldId id="551" r:id="rId58"/>
    <p:sldId id="552" r:id="rId59"/>
    <p:sldId id="314" r:id="rId60"/>
    <p:sldId id="553" r:id="rId61"/>
    <p:sldId id="522" r:id="rId62"/>
    <p:sldId id="283" r:id="rId63"/>
    <p:sldId id="320" r:id="rId64"/>
    <p:sldId id="260" r:id="rId65"/>
    <p:sldId id="261" r:id="rId66"/>
    <p:sldId id="525" r:id="rId67"/>
  </p:sldIdLst>
  <p:sldSz cx="9144000" cy="6858000" type="screen4x3"/>
  <p:notesSz cx="9601200" cy="73152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9A7500"/>
    <a:srgbClr val="0000FF"/>
    <a:srgbClr val="FFFFFF"/>
    <a:srgbClr val="008000"/>
    <a:srgbClr val="0099FF"/>
    <a:srgbClr val="FF3399"/>
    <a:srgbClr val="009E47"/>
    <a:srgbClr val="996633"/>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0" autoAdjust="0"/>
    <p:restoredTop sz="43333" autoAdjust="0"/>
  </p:normalViewPr>
  <p:slideViewPr>
    <p:cSldViewPr>
      <p:cViewPr varScale="1">
        <p:scale>
          <a:sx n="47" d="100"/>
          <a:sy n="47" d="100"/>
        </p:scale>
        <p:origin x="3042" y="48"/>
      </p:cViewPr>
      <p:guideLst>
        <p:guide orient="horz" pos="2160"/>
        <p:guide pos="2880"/>
      </p:guideLst>
    </p:cSldViewPr>
  </p:slideViewPr>
  <p:outlineViewPr>
    <p:cViewPr>
      <p:scale>
        <a:sx n="33" d="100"/>
        <a:sy n="33" d="100"/>
      </p:scale>
      <p:origin x="0" y="-25716"/>
    </p:cViewPr>
  </p:outlineViewPr>
  <p:notesTextViewPr>
    <p:cViewPr>
      <p:scale>
        <a:sx n="3" d="2"/>
        <a:sy n="3" d="2"/>
      </p:scale>
      <p:origin x="0" y="0"/>
    </p:cViewPr>
  </p:notesTextViewPr>
  <p:sorterViewPr>
    <p:cViewPr>
      <p:scale>
        <a:sx n="66" d="100"/>
        <a:sy n="66" d="100"/>
      </p:scale>
      <p:origin x="0" y="-3486"/>
    </p:cViewPr>
  </p:sorterViewPr>
  <p:notesViewPr>
    <p:cSldViewPr>
      <p:cViewPr varScale="1">
        <p:scale>
          <a:sx n="108" d="100"/>
          <a:sy n="108" d="100"/>
        </p:scale>
        <p:origin x="2466" y="84"/>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F2BAA4CD-0FFA-4588-B96F-46645363CDB3}"/>
              </a:ext>
            </a:extLst>
          </p:cNvPr>
          <p:cNvSpPr>
            <a:spLocks noChangeArrowheads="1"/>
          </p:cNvSpPr>
          <p:nvPr/>
        </p:nvSpPr>
        <p:spPr bwMode="auto">
          <a:xfrm>
            <a:off x="0" y="116114"/>
            <a:ext cx="9601200" cy="52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en-US" sz="1050" b="0" u="sng" dirty="0"/>
              <a:t>Stock Investing Made Easy</a:t>
            </a:r>
          </a:p>
          <a:p>
            <a:pPr algn="ctr">
              <a:spcBef>
                <a:spcPct val="0"/>
              </a:spcBef>
            </a:pPr>
            <a:r>
              <a:rPr lang="en-US" sz="1400" i="1" cap="small" dirty="0"/>
              <a:t>The Years Keep Rolling By - Preferred Procedure Simplified: A Case Study</a:t>
            </a:r>
          </a:p>
          <a:p>
            <a:pPr algn="ctr">
              <a:spcBef>
                <a:spcPct val="0"/>
              </a:spcBef>
            </a:pPr>
            <a:r>
              <a:rPr lang="en-US" sz="1200" b="0" dirty="0"/>
              <a:t>Avi Horwitz</a:t>
            </a:r>
            <a:endParaRPr lang="en-US" sz="1000" b="0" dirty="0"/>
          </a:p>
        </p:txBody>
      </p:sp>
      <p:sp>
        <p:nvSpPr>
          <p:cNvPr id="7" name="Rectangle 7">
            <a:extLst>
              <a:ext uri="{FF2B5EF4-FFF2-40B4-BE49-F238E27FC236}">
                <a16:creationId xmlns:a16="http://schemas.microsoft.com/office/drawing/2014/main" id="{C8BAA4C3-9B87-4BAB-9A2D-6652239A7F10}"/>
              </a:ext>
            </a:extLst>
          </p:cNvPr>
          <p:cNvSpPr>
            <a:spLocks noChangeArrowheads="1"/>
          </p:cNvSpPr>
          <p:nvPr/>
        </p:nvSpPr>
        <p:spPr bwMode="auto">
          <a:xfrm>
            <a:off x="0" y="6792686"/>
            <a:ext cx="9601200" cy="34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spcBef>
                <a:spcPct val="50000"/>
              </a:spcBef>
            </a:pPr>
            <a:endParaRPr lang="en-US" sz="1000" b="1" dirty="0"/>
          </a:p>
          <a:p>
            <a:pPr algn="ctr">
              <a:spcBef>
                <a:spcPct val="50000"/>
              </a:spcBef>
            </a:pPr>
            <a:r>
              <a:rPr lang="en-US" sz="1000" b="1" dirty="0"/>
              <a:t>November 30, 2020</a:t>
            </a:r>
            <a:endParaRPr lang="en-US" sz="900" b="1" dirty="0">
              <a:solidFill>
                <a:schemeClr val="tx2"/>
              </a:solidFill>
            </a:endParaRPr>
          </a:p>
        </p:txBody>
      </p:sp>
      <p:sp>
        <p:nvSpPr>
          <p:cNvPr id="8" name="Slide Number Placeholder 3">
            <a:extLst>
              <a:ext uri="{FF2B5EF4-FFF2-40B4-BE49-F238E27FC236}">
                <a16:creationId xmlns:a16="http://schemas.microsoft.com/office/drawing/2014/main" id="{E669FCFF-2230-49EA-969C-67F4641D95CC}"/>
              </a:ext>
            </a:extLst>
          </p:cNvPr>
          <p:cNvSpPr>
            <a:spLocks noGrp="1"/>
          </p:cNvSpPr>
          <p:nvPr>
            <p:ph type="sldNum" sz="quarter" idx="3"/>
          </p:nvPr>
        </p:nvSpPr>
        <p:spPr>
          <a:xfrm>
            <a:off x="5438775" y="6948488"/>
            <a:ext cx="4160838" cy="366712"/>
          </a:xfrm>
          <a:prstGeom prst="rect">
            <a:avLst/>
          </a:prstGeom>
        </p:spPr>
        <p:txBody>
          <a:bodyPr vert="horz" lIns="91440" tIns="45720" rIns="91440" bIns="45720" rtlCol="0" anchor="b"/>
          <a:lstStyle>
            <a:lvl1pPr algn="r">
              <a:defRPr sz="1200"/>
            </a:lvl1pPr>
          </a:lstStyle>
          <a:p>
            <a:fld id="{AF7DA50D-594D-4764-819D-4380C7C0FF8F}" type="slidenum">
              <a:rPr lang="en-US" smtClean="0"/>
              <a:t>‹#›</a:t>
            </a:fld>
            <a:endParaRPr lang="en-US" dirty="0"/>
          </a:p>
        </p:txBody>
      </p:sp>
    </p:spTree>
    <p:extLst>
      <p:ext uri="{BB962C8B-B14F-4D97-AF65-F5344CB8AC3E}">
        <p14:creationId xmlns:p14="http://schemas.microsoft.com/office/powerpoint/2010/main" val="3024127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4158853" cy="365276"/>
          </a:xfrm>
          <a:prstGeom prst="rect">
            <a:avLst/>
          </a:prstGeom>
          <a:noFill/>
          <a:ln w="9525">
            <a:noFill/>
            <a:miter lim="800000"/>
            <a:headEnd/>
            <a:tailEnd/>
          </a:ln>
        </p:spPr>
        <p:txBody>
          <a:bodyPr vert="horz" wrap="square" lIns="96660" tIns="48329" rIns="96660" bIns="48329" numCol="1" anchor="t" anchorCtr="0" compatLnSpc="1">
            <a:prstTxWarp prst="textNoShape">
              <a:avLst/>
            </a:prstTxWarp>
          </a:bodyPr>
          <a:lstStyle>
            <a:lvl1pPr defTabSz="965200">
              <a:spcBef>
                <a:spcPct val="50000"/>
              </a:spcBef>
              <a:defRPr sz="1200">
                <a:latin typeface="Arial Black" pitchFamily="34" charset="0"/>
              </a:defRPr>
            </a:lvl1pPr>
          </a:lstStyle>
          <a:p>
            <a:endParaRPr lang="en-US" dirty="0"/>
          </a:p>
        </p:txBody>
      </p:sp>
      <p:sp>
        <p:nvSpPr>
          <p:cNvPr id="32771" name="Rectangle 3"/>
          <p:cNvSpPr>
            <a:spLocks noGrp="1" noChangeArrowheads="1"/>
          </p:cNvSpPr>
          <p:nvPr>
            <p:ph type="dt" idx="1"/>
          </p:nvPr>
        </p:nvSpPr>
        <p:spPr bwMode="auto">
          <a:xfrm>
            <a:off x="5442347" y="0"/>
            <a:ext cx="4158853" cy="365276"/>
          </a:xfrm>
          <a:prstGeom prst="rect">
            <a:avLst/>
          </a:prstGeom>
          <a:noFill/>
          <a:ln w="9525">
            <a:noFill/>
            <a:miter lim="800000"/>
            <a:headEnd/>
            <a:tailEnd/>
          </a:ln>
        </p:spPr>
        <p:txBody>
          <a:bodyPr vert="horz" wrap="square" lIns="96660" tIns="48329" rIns="96660" bIns="48329" numCol="1" anchor="t" anchorCtr="0" compatLnSpc="1">
            <a:prstTxWarp prst="textNoShape">
              <a:avLst/>
            </a:prstTxWarp>
          </a:bodyPr>
          <a:lstStyle>
            <a:lvl1pPr algn="r" defTabSz="965200">
              <a:spcBef>
                <a:spcPct val="50000"/>
              </a:spcBef>
              <a:defRPr sz="1200">
                <a:latin typeface="Arial Black" pitchFamily="34" charset="0"/>
              </a:defRPr>
            </a:lvl1pPr>
          </a:lstStyle>
          <a:p>
            <a:fld id="{43BCFDF8-D4B4-4263-8ADD-413013928CE8}" type="datetimeFigureOut">
              <a:rPr lang="en-US"/>
              <a:pPr/>
              <a:t>12/7/2020</a:t>
            </a:fld>
            <a:endParaRPr lang="en-US" dirty="0"/>
          </a:p>
        </p:txBody>
      </p:sp>
      <p:sp>
        <p:nvSpPr>
          <p:cNvPr id="13316" name="Rectangle 4"/>
          <p:cNvSpPr>
            <a:spLocks noGrp="1" noRot="1" noChangeAspect="1" noChangeArrowheads="1" noTextEdit="1"/>
          </p:cNvSpPr>
          <p:nvPr>
            <p:ph type="sldImg" idx="2"/>
          </p:nvPr>
        </p:nvSpPr>
        <p:spPr bwMode="auto">
          <a:xfrm>
            <a:off x="3352800" y="549275"/>
            <a:ext cx="2895600" cy="217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1279328" y="2904671"/>
            <a:ext cx="7042547" cy="3861407"/>
          </a:xfrm>
          <a:prstGeom prst="rect">
            <a:avLst/>
          </a:prstGeom>
          <a:noFill/>
          <a:ln w="9525">
            <a:noFill/>
            <a:miter lim="800000"/>
            <a:headEnd/>
            <a:tailEnd/>
          </a:ln>
        </p:spPr>
        <p:txBody>
          <a:bodyPr vert="horz" wrap="square" lIns="96660" tIns="48329" rIns="96660" bIns="483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74" name="Rectangle 6"/>
          <p:cNvSpPr>
            <a:spLocks noGrp="1" noChangeArrowheads="1"/>
          </p:cNvSpPr>
          <p:nvPr>
            <p:ph type="ftr" sz="quarter" idx="4"/>
          </p:nvPr>
        </p:nvSpPr>
        <p:spPr bwMode="auto">
          <a:xfrm>
            <a:off x="0" y="6949924"/>
            <a:ext cx="4158853" cy="365276"/>
          </a:xfrm>
          <a:prstGeom prst="rect">
            <a:avLst/>
          </a:prstGeom>
          <a:noFill/>
          <a:ln w="9525">
            <a:noFill/>
            <a:miter lim="800000"/>
            <a:headEnd/>
            <a:tailEnd/>
          </a:ln>
        </p:spPr>
        <p:txBody>
          <a:bodyPr vert="horz" wrap="square" lIns="96660" tIns="48329" rIns="96660" bIns="48329" numCol="1" anchor="b" anchorCtr="0" compatLnSpc="1">
            <a:prstTxWarp prst="textNoShape">
              <a:avLst/>
            </a:prstTxWarp>
          </a:bodyPr>
          <a:lstStyle>
            <a:lvl1pPr defTabSz="965200">
              <a:spcBef>
                <a:spcPct val="50000"/>
              </a:spcBef>
              <a:defRPr sz="1200">
                <a:latin typeface="Arial Black" pitchFamily="34" charset="0"/>
              </a:defRPr>
            </a:lvl1pPr>
          </a:lstStyle>
          <a:p>
            <a:r>
              <a:rPr lang="en-US" dirty="0"/>
              <a:t>September 2012</a:t>
            </a:r>
          </a:p>
        </p:txBody>
      </p:sp>
      <p:sp>
        <p:nvSpPr>
          <p:cNvPr id="32775" name="Rectangle 7"/>
          <p:cNvSpPr>
            <a:spLocks noGrp="1" noChangeArrowheads="1"/>
          </p:cNvSpPr>
          <p:nvPr>
            <p:ph type="sldNum" sz="quarter" idx="5"/>
          </p:nvPr>
        </p:nvSpPr>
        <p:spPr bwMode="auto">
          <a:xfrm>
            <a:off x="5442347" y="6949924"/>
            <a:ext cx="4158853" cy="365276"/>
          </a:xfrm>
          <a:prstGeom prst="rect">
            <a:avLst/>
          </a:prstGeom>
          <a:noFill/>
          <a:ln w="9525">
            <a:noFill/>
            <a:miter lim="800000"/>
            <a:headEnd/>
            <a:tailEnd/>
          </a:ln>
        </p:spPr>
        <p:txBody>
          <a:bodyPr vert="horz" wrap="square" lIns="96660" tIns="48329" rIns="96660" bIns="48329" numCol="1" anchor="b" anchorCtr="0" compatLnSpc="1">
            <a:prstTxWarp prst="textNoShape">
              <a:avLst/>
            </a:prstTxWarp>
          </a:bodyPr>
          <a:lstStyle>
            <a:lvl1pPr algn="r" defTabSz="966172">
              <a:spcBef>
                <a:spcPct val="50000"/>
              </a:spcBef>
              <a:defRPr sz="1200">
                <a:latin typeface="Arial Black" pitchFamily="34" charset="0"/>
                <a:cs typeface="Times New Roman" pitchFamily="18" charset="0"/>
              </a:defRPr>
            </a:lvl1pPr>
          </a:lstStyle>
          <a:p>
            <a:pPr>
              <a:defRPr/>
            </a:pPr>
            <a:fld id="{B4182AF2-807D-4808-B6B1-C52AFF8D1763}" type="slidenum">
              <a:rPr lang="en-US"/>
              <a:pPr>
                <a:defRPr/>
              </a:pPr>
              <a:t>‹#›</a:t>
            </a:fld>
            <a:endParaRPr lang="en-US" dirty="0"/>
          </a:p>
        </p:txBody>
      </p:sp>
    </p:spTree>
    <p:extLst>
      <p:ext uri="{BB962C8B-B14F-4D97-AF65-F5344CB8AC3E}">
        <p14:creationId xmlns:p14="http://schemas.microsoft.com/office/powerpoint/2010/main" val="1247002079"/>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A60C1A40-305C-4B0D-A61F-C2D14ABCE2C8}" type="slidenum">
              <a:rPr lang="en-US"/>
              <a:pPr>
                <a:defRPr/>
              </a:pPr>
              <a:t>1</a:t>
            </a:fld>
            <a:endParaRPr lang="en-US" dirty="0"/>
          </a:p>
        </p:txBody>
      </p:sp>
      <p:sp>
        <p:nvSpPr>
          <p:cNvPr id="169986" name="Rectangle 2"/>
          <p:cNvSpPr>
            <a:spLocks noGrp="1" noRot="1" noChangeAspect="1" noChangeArrowheads="1" noTextEdit="1"/>
          </p:cNvSpPr>
          <p:nvPr>
            <p:ph type="sldImg"/>
          </p:nvPr>
        </p:nvSpPr>
        <p:spPr>
          <a:xfrm>
            <a:off x="3352800" y="549275"/>
            <a:ext cx="2895600" cy="2171700"/>
          </a:xfrm>
          <a:ln/>
        </p:spPr>
      </p:sp>
      <p:sp>
        <p:nvSpPr>
          <p:cNvPr id="169987" name="Rectangle 3"/>
          <p:cNvSpPr>
            <a:spLocks noGrp="1" noChangeArrowheads="1"/>
          </p:cNvSpPr>
          <p:nvPr>
            <p:ph type="body" idx="1"/>
          </p:nvPr>
        </p:nvSpPr>
        <p:spPr>
          <a:xfrm>
            <a:off x="960539" y="3048001"/>
            <a:ext cx="7680127" cy="37180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rPr>
              <a:t>Welcome to The Years Keep Rolling By - Preferred Procedure Simplified, A Case Study – Part 2, part of the “Stock Investing Made Easy” series.  This session is a continuation of the last session and tonight we will roll the years forward and look at what changed with the company and how it compares with what our judgment was.  Additionally, we will look at how our judgment might change based on the new information.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Here is the new SSG.</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What has changed?</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We were expecting things to not go as well.</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Sales, the Green line, is continuing to chug along, but look what happened to the pre-tax profit, the Pink line, and therefore everything below it.</a:t>
            </a:r>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10</a:t>
            </a:fld>
            <a:endParaRPr lang="en-US" dirty="0"/>
          </a:p>
        </p:txBody>
      </p:sp>
    </p:spTree>
    <p:extLst>
      <p:ext uri="{BB962C8B-B14F-4D97-AF65-F5344CB8AC3E}">
        <p14:creationId xmlns:p14="http://schemas.microsoft.com/office/powerpoint/2010/main" val="815242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Here are some numbers.</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 have our fundamental data.</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 have the December 2016 study data at the top and data from our new December 2017 study in the middle of the screen.</a:t>
            </a: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 have popped out our growth rates. </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 just saw the SSG go down and look what happened to our growth rates.</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Sales went up.  That is OK.  It is about the same and we did have a pretty steady line.</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But if our most recent year was down on pre-tax profit, how can we have a higher pre-tax profit growth rate?   Note !  This is the growth trend in Pre-Tax Profit, the rate of growth, not the actual %Pre-Tax Profit which is the cents out of every dollar of sales that is left as profit before taxes are paid.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Remember we are looking not at the raw amount, but rather the growth trend!  We look at the raw percentage amounts when we look at the management numbers.</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And how can we have a higher earnings per share growth rate? </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Let’s take a look and see if we could figure out what happened here.</a:t>
            </a:r>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11</a:t>
            </a:fld>
            <a:endParaRPr lang="en-US" dirty="0"/>
          </a:p>
        </p:txBody>
      </p:sp>
    </p:spTree>
    <p:extLst>
      <p:ext uri="{BB962C8B-B14F-4D97-AF65-F5344CB8AC3E}">
        <p14:creationId xmlns:p14="http://schemas.microsoft.com/office/powerpoint/2010/main" val="736303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Ok, so let us take a look at our December 2016 SSG, our original study.  Look, at the oldest year. Notice here that the oldest year we had last year was way above the trend line.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When there is a high point near the back of the trendline, . </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rPr>
              <a:t> it pulls up the back end of the trend line which . </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rPr>
              <a:t> essentially, flattened the slope and lowered the growth rate for the 10-year period on our 2016 SSG. . </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We expected a decline, and we are showing an increase. </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12</a:t>
            </a:fld>
            <a:endParaRPr lang="en-US" dirty="0"/>
          </a:p>
        </p:txBody>
      </p:sp>
    </p:spTree>
    <p:extLst>
      <p:ext uri="{BB962C8B-B14F-4D97-AF65-F5344CB8AC3E}">
        <p14:creationId xmlns:p14="http://schemas.microsoft.com/office/powerpoint/2010/main" val="366909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What is the effect of that oldest year?</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rPr>
              <a:t>If we start with the trend from using only the most recent 9 years </a:t>
            </a:r>
            <a:r>
              <a:rPr lang="en-US" sz="1400" dirty="0">
                <a:effectLst/>
                <a:latin typeface="Calibri" panose="020F0502020204030204" pitchFamily="34" charset="0"/>
                <a:ea typeface="Calibri" panose="020F0502020204030204" pitchFamily="34" charset="0"/>
                <a:cs typeface="Calibri" panose="020F0502020204030204" pitchFamily="34" charset="0"/>
              </a:rPr>
              <a:t>©</a:t>
            </a:r>
            <a:r>
              <a:rPr lang="en-US" sz="1400" dirty="0">
                <a:effectLst/>
                <a:latin typeface="Calibri" panose="020F0502020204030204" pitchFamily="34" charset="0"/>
                <a:ea typeface="Calibri" panose="020F0502020204030204" pitchFamily="34" charset="0"/>
              </a:rPr>
              <a:t>  As the back end gets pulled up because we add the oldest year back in, the one with the data point way above the trend line, © © © </a:t>
            </a:r>
            <a:r>
              <a:rPr lang="en-US" sz="1400" dirty="0">
                <a:effectLst/>
                <a:latin typeface="Calibri" panose="020F0502020204030204" pitchFamily="34" charset="0"/>
                <a:ea typeface="Calibri" panose="020F0502020204030204" pitchFamily="34" charset="0"/>
                <a:cs typeface="Calibri" panose="020F0502020204030204" pitchFamily="34" charset="0"/>
              </a:rPr>
              <a:t>©</a:t>
            </a:r>
            <a:r>
              <a:rPr lang="en-US" sz="140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a:t>
            </a:r>
            <a:r>
              <a:rPr lang="en-US" sz="140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a:t>
            </a:r>
            <a:r>
              <a:rPr lang="en-US" sz="1400" dirty="0">
                <a:effectLst/>
                <a:latin typeface="Calibri" panose="020F0502020204030204" pitchFamily="34" charset="0"/>
                <a:ea typeface="Calibri" panose="020F0502020204030204" pitchFamily="34" charset="0"/>
              </a:rPr>
              <a:t> © </a:t>
            </a:r>
            <a:r>
              <a:rPr lang="en-US" sz="1400" dirty="0">
                <a:solidFill>
                  <a:srgbClr val="8B939D"/>
                </a:solidFill>
                <a:effectLst/>
                <a:latin typeface="Calibri" panose="020F0502020204030204" pitchFamily="34" charset="0"/>
                <a:ea typeface="Calibri" panose="020F0502020204030204" pitchFamily="34" charset="0"/>
              </a:rPr>
              <a:t>w</a:t>
            </a:r>
            <a:r>
              <a:rPr lang="en-US" sz="1400" dirty="0">
                <a:effectLst/>
                <a:latin typeface="Calibri" panose="020F0502020204030204" pitchFamily="34" charset="0"/>
                <a:ea typeface="Calibri" panose="020F0502020204030204" pitchFamily="34" charset="0"/>
              </a:rPr>
              <a:t>hat happens to the slope of our line?</a:t>
            </a:r>
            <a:br>
              <a:rPr lang="en-US" sz="1400" dirty="0">
                <a:effectLst/>
                <a:latin typeface="Calibri" panose="020F0502020204030204" pitchFamily="34" charset="0"/>
                <a:ea typeface="Calibri" panose="020F0502020204030204" pitchFamily="34" charset="0"/>
              </a:rPr>
            </a:b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The front end rotates down.</a:t>
            </a:r>
            <a:br>
              <a:rPr lang="en-US" sz="1400" dirty="0">
                <a:effectLst/>
                <a:latin typeface="Calibri" panose="020F0502020204030204" pitchFamily="34" charset="0"/>
                <a:ea typeface="Calibri" panose="020F0502020204030204" pitchFamily="34" charset="0"/>
              </a:rPr>
            </a:br>
            <a:endParaRPr lang="en-US" sz="14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Calibri" panose="020F0502020204030204" pitchFamily="34" charset="0"/>
              </a:rPr>
              <a:t>©</a:t>
            </a:r>
            <a:r>
              <a:rPr lang="en-US" sz="1400" dirty="0">
                <a:effectLst/>
                <a:latin typeface="Calibri" panose="020F0502020204030204" pitchFamily="34" charset="0"/>
                <a:ea typeface="Calibri" panose="020F0502020204030204" pitchFamily="34" charset="0"/>
              </a:rPr>
              <a:t> When we include the earliest year, it gives us a slower growth rate.  It flattens the trend line.  It makes the growth rate look worse.</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Calibri" panose="020F0502020204030204" pitchFamily="34" charset="0"/>
              </a:rPr>
              <a:t>©</a:t>
            </a:r>
            <a:r>
              <a:rPr lang="en-US" sz="1400" dirty="0">
                <a:effectLst/>
                <a:latin typeface="Calibri" panose="020F0502020204030204" pitchFamily="34" charset="0"/>
                <a:ea typeface="Calibri" panose="020F0502020204030204" pitchFamily="34" charset="0"/>
              </a:rPr>
              <a:t> If we go to the December 2017 SSG and compare the growth rate for the 10-year period to the 10-year period on the December 2016 SSG, we are comparing the December 2017 SSG’s growth rates to a flattened December 2016 trend line with a lower rate.  That oldest year on our December 2016 SSG is not reflective of the more recent 9 years on that SSG, and we probably could have eliminated it when we did our SSG in December 2016.  It skews our recent history and it probably should be an outlier.  The problem with that is….</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What happens if we eliminate the oldest year?  Well,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The trend line wouldn’t be flattened. and the historical growth rates wouldn’t be lowered, so we would have shown higher growth rates.</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Why didn’t we do that??  Because we want to be conservative.  </a:t>
            </a:r>
          </a:p>
          <a:p>
            <a:pPr marL="0" marR="0">
              <a:spcBef>
                <a:spcPts val="0"/>
              </a:spcBef>
              <a:spcAft>
                <a:spcPts val="0"/>
              </a:spcAft>
            </a:pPr>
            <a:endParaRPr lang="en-US" sz="1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We would rather underestimate and get a pleasant surprise rather than overestimate and be extremely disappointed in the results.  </a:t>
            </a:r>
          </a:p>
          <a:p>
            <a:pPr marL="0" marR="0">
              <a:spcBef>
                <a:spcPts val="0"/>
              </a:spcBef>
              <a:spcAft>
                <a:spcPts val="0"/>
              </a:spcAft>
            </a:pPr>
            <a:endParaRPr lang="en-US" sz="1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And truthfully, it didn’t jump out at me when I did the original study.  It only jumped out at me when we came back and did the December 2017 SSG and the numbers didn’t make sense.  </a:t>
            </a:r>
          </a:p>
          <a:p>
            <a:pPr marL="0" marR="0">
              <a:spcBef>
                <a:spcPts val="0"/>
              </a:spcBef>
              <a:spcAft>
                <a:spcPts val="0"/>
              </a:spcAft>
            </a:pPr>
            <a:endParaRPr lang="en-US" sz="1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We all miss things at times.  Fortunately, it worked in our favor not adjusting it.  There is a reason why BI believes in the rule of 5.  We are going to make a mistake once in a while.</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That worked well for the SSG we did in December 2016, because it made us more conservative with lower rates of growth.</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But what happens when we move to December 2017.  We will compare our most recent 10 years to the artificially lowered 10-year growth rate from the December 2016 study.</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But here is my question…. © Does that oldest year which skewed the growth rates on our December 2016 SSG factor into our new December 2017 SSG?  No!  As we add a new year, the oldest year drops out,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So, our December 2017 SSG does not include that outlier which skewed the results, and we should consider comparing the growth rate on the December 2017 SSG to the December 2016 most recent 9 years growth rate only and not the full 10 years.  Those are the only years that roll over into our new SSG and it eliminates the effect of the outlier in the oldest year.</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13</a:t>
            </a:fld>
            <a:endParaRPr lang="en-US" dirty="0"/>
          </a:p>
        </p:txBody>
      </p:sp>
    </p:spTree>
    <p:extLst>
      <p:ext uri="{BB962C8B-B14F-4D97-AF65-F5344CB8AC3E}">
        <p14:creationId xmlns:p14="http://schemas.microsoft.com/office/powerpoint/2010/main" val="2776539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Why don’t we pause for a moment and see if there are any questions.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a:t>
            </a:r>
            <a:r>
              <a:rPr lang="en-US" u="sng" dirty="0">
                <a:latin typeface="+mj-lt"/>
              </a:rPr>
              <a:t>Seeded Question</a:t>
            </a:r>
            <a:endParaRPr lang="en-US" u="sng" dirty="0"/>
          </a:p>
          <a:p>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14</a:t>
            </a:fld>
            <a:endParaRPr lang="en-US" dirty="0"/>
          </a:p>
        </p:txBody>
      </p:sp>
      <p:sp>
        <p:nvSpPr>
          <p:cNvPr id="6" name="Notes Placeholder 2">
            <a:extLst>
              <a:ext uri="{FF2B5EF4-FFF2-40B4-BE49-F238E27FC236}">
                <a16:creationId xmlns:a16="http://schemas.microsoft.com/office/drawing/2014/main" id="{43E1FF98-30D7-4FCF-94C5-B02892ACE653}"/>
              </a:ext>
            </a:extLst>
          </p:cNvPr>
          <p:cNvSpPr txBox="1">
            <a:spLocks/>
          </p:cNvSpPr>
          <p:nvPr/>
        </p:nvSpPr>
        <p:spPr bwMode="auto">
          <a:xfrm>
            <a:off x="1431727" y="3057071"/>
            <a:ext cx="7042547" cy="3861407"/>
          </a:xfrm>
          <a:prstGeom prst="rect">
            <a:avLst/>
          </a:prstGeom>
          <a:noFill/>
          <a:ln w="9525">
            <a:noFill/>
            <a:miter lim="800000"/>
            <a:headEnd/>
            <a:tailEnd/>
          </a:ln>
        </p:spPr>
        <p:txBody>
          <a:bodyPr vert="horz" wrap="square" lIns="96660" tIns="48329" rIns="96660" bIns="48329" numCol="1" anchor="t" anchorCtr="0" compatLnSpc="1">
            <a:prstTxWarp prst="textNoShape">
              <a:avLst/>
            </a:prstTxWarp>
          </a:bodyPr>
          <a:lstStyle>
            <a:lvl1pPr algn="l" rtl="0" fontAlgn="base">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a:latin typeface="+mj-lt"/>
              </a:rPr>
              <a:t>Seeded question:  How do you know if they are using 52-53 week accounting?</a:t>
            </a:r>
          </a:p>
          <a:p>
            <a:endParaRPr lang="en-US" dirty="0">
              <a:latin typeface="+mj-lt"/>
            </a:endParaRPr>
          </a:p>
          <a:p>
            <a:r>
              <a:rPr lang="en-US" dirty="0">
                <a:latin typeface="+mj-lt"/>
              </a:rPr>
              <a:t>Answer: You will see it.  Most financial statements are shown with more than one year so that you can compare numbers.  Even if one of the periods ends at a month end, the other won’t.  You will see a period shown that doesn’t end at the end of a month.  That is the biggest clue.  </a:t>
            </a:r>
            <a:endParaRPr lang="en-US" altLang="en-US" dirty="0">
              <a:latin typeface="+mj-lt"/>
            </a:endParaRPr>
          </a:p>
          <a:p>
            <a:endParaRPr lang="en-US" dirty="0"/>
          </a:p>
          <a:p>
            <a:endParaRPr lang="en-US" dirty="0"/>
          </a:p>
          <a:p>
            <a:endParaRPr lang="en-US" dirty="0"/>
          </a:p>
        </p:txBody>
      </p:sp>
    </p:spTree>
    <p:extLst>
      <p:ext uri="{BB962C8B-B14F-4D97-AF65-F5344CB8AC3E}">
        <p14:creationId xmlns:p14="http://schemas.microsoft.com/office/powerpoint/2010/main" val="2446602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Here is what happens if we eliminate the oldest year from our December 2016 SSG.  Our slope last year got steeper, representing a higher historical growth rate on our SSG rather than the more conservative growth rate that we worked with last year.</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So, what is the growth rate for the most recent 9 years? </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If we took that back year out, the growth rate for the nine years was 17.8% for EPS, and 24.7% for pre-tax profit margin.</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Once we eliminate that year, that was artificially deflating last year's growth rate, when we compare it to 2017, it makes sense.</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So, we can understand what happened, and why last year was artificially high.</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To summarize what we just did….</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Last year, on our SSG graph, the data point for the oldest year suppressed the growth rates by pulling the back end of the trend line up.</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When we do an SSG, we want to be conservative.</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There is no real harm in having a bad year in there if it reduces growth rates, because it just means we will end up being conservative.</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However, when we roll it forward and start looking at it against the new year, you see what effect it had….It made last year’s growth rates look lower, so by comparison this year’s growth rates look better.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problem is that it is clearly not what we saw when we looked at the new SSG where the most recent year dropped off significantly.  The pictures show us that things did not get better.</a:t>
            </a:r>
            <a:br>
              <a:rPr lang="en-US" sz="1800" dirty="0">
                <a:effectLst/>
                <a:latin typeface="Calibri" panose="020F0502020204030204" pitchFamily="34" charset="0"/>
                <a:ea typeface="Calibri" panose="020F0502020204030204" pitchFamily="34" charset="0"/>
              </a:rPr>
            </a:br>
            <a:br>
              <a:rPr lang="en-US" sz="1800" dirty="0">
                <a:solidFill>
                  <a:srgbClr val="8B939D"/>
                </a:solidFill>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What we see here is if we do it without eliminating that old data, which reduced the slope on our 2016 SSG, 2017 is higher than 2016, which is not what we saw on the graph.  It was blatantly obvious that growth got worse, not better.  If this year was worse than history, should it not bring down the growth rates and therefore shouldn’t this year’s growth rate be lower than 2016, not higher.</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8B939D"/>
                </a:solidFill>
                <a:effectLst/>
                <a:latin typeface="Calibri" panose="020F0502020204030204" pitchFamily="34" charset="0"/>
                <a:ea typeface="Calibri" panose="020F0502020204030204" pitchFamily="34" charset="0"/>
              </a:rPr>
              <a:t>W</a:t>
            </a:r>
            <a:r>
              <a:rPr lang="en-US" sz="1800" dirty="0">
                <a:effectLst/>
                <a:latin typeface="Calibri" panose="020F0502020204030204" pitchFamily="34" charset="0"/>
                <a:ea typeface="Calibri" panose="020F0502020204030204" pitchFamily="34" charset="0"/>
              </a:rPr>
              <a:t>hen we take out the oldest year which flattened the slope, in other words gave us a lower growth rate last year, here is what happens.</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These are the more realistic numbers for our December 2016 SSG.  We have a 17.8 percent growth for historical EPS growth and 24.7 for Pre-Tax Profit, rather than the 11.1% and 15.9% with that old year dragging down the growth rates on our December 2016 SSG.</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So, when we compare apples to apples, on last year’s SSG the nine-year period was no longer pulled down by the oldest year that isn’t on this year’s SSG, and therefore we show a higher growth rate for last year.</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numbers make sense because now we are seeing lower growth rates in 2017 which matches what the picture that our 2017 SSG showed us.</a:t>
            </a:r>
            <a:br>
              <a:rPr lang="en-US" sz="1800" dirty="0">
                <a:solidFill>
                  <a:srgbClr val="8B939D"/>
                </a:solidFill>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Last year it really was not a problem, because we want to be conservative, but if you just look at the numbers this year, it looks like things improved.</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You must use common sense.  You cannot just look at the numbers that you get and not think about whether they make sense.  You also must look at the pictures and see if what you are seeing makes sense with the numbers you are getting.</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15</a:t>
            </a:fld>
            <a:endParaRPr lang="en-US" dirty="0"/>
          </a:p>
        </p:txBody>
      </p:sp>
    </p:spTree>
    <p:extLst>
      <p:ext uri="{BB962C8B-B14F-4D97-AF65-F5344CB8AC3E}">
        <p14:creationId xmlns:p14="http://schemas.microsoft.com/office/powerpoint/2010/main" val="2191721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So, let's move from talking about the 10-year growth rate trends, and talk about the most recent year, and the most recent five Year Average Pre-Tax Profit Margin from our management section.</a:t>
            </a:r>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16</a:t>
            </a:fld>
            <a:endParaRPr lang="en-US" dirty="0"/>
          </a:p>
        </p:txBody>
      </p:sp>
    </p:spTree>
    <p:extLst>
      <p:ext uri="{BB962C8B-B14F-4D97-AF65-F5344CB8AC3E}">
        <p14:creationId xmlns:p14="http://schemas.microsoft.com/office/powerpoint/2010/main" val="3521870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Let us take a look at our percent pre-tax profit on sales.  At the top, we have December 26, 2016, from the SSG we did that day, and our most recent year was 10%. </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rPr>
              <a:t>  Our average was 8.5%, and we projected 8.5%.</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Let us look at what happens, where we roll to our next year's SSG, the one we are working on now.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rPr>
              <a:t> Now the most recent year is 4.9%.  That is a heck of a drop off from 10%.  If you remember last time where we talked about expenses and what was going to happen.</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Didn't we say there was going to be a decline?</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What it also does is it drags down our five-year average.  Additionally, we now have a down trend instead of an up trend for percent Pre-Tax Profit on Sales.</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 have profit margins that are now declining, which is what we expected.  I am not sure we expected them to drop that much to 4.9%, but we certainly expected a downward trend and that is what this shows us.</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The most recent year is lower than the average, and the trend is downward.</a:t>
            </a:r>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17</a:t>
            </a:fld>
            <a:endParaRPr lang="en-US" dirty="0"/>
          </a:p>
        </p:txBody>
      </p:sp>
    </p:spTree>
    <p:extLst>
      <p:ext uri="{BB962C8B-B14F-4D97-AF65-F5344CB8AC3E}">
        <p14:creationId xmlns:p14="http://schemas.microsoft.com/office/powerpoint/2010/main" val="3635959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What that says is there was a big increase in expenses out of every dollar of sales.</a:t>
            </a:r>
          </a:p>
          <a:p>
            <a:pPr marL="0" marR="0">
              <a:spcBef>
                <a:spcPts val="0"/>
              </a:spcBef>
              <a:spcAft>
                <a:spcPts val="0"/>
              </a:spcAft>
            </a:pP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When you go from 10, to the 4.9, that change is 5.1.  That is not the percentage of change, it is the raw number change from 10 to 4.9, which is 5.1 from 2015 to 2016.</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What does it mean?</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It means that expenses were 5.1 cents higher out of every dollar of sales made by the company.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Think about it!!  If the company sold a million dollars, how much additional expenses did they have?  5.1 cents for every single dollar of company’s million dollars of sales.</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It is an average rate, which means that out of every dollar of sales </a:t>
            </a:r>
            <a:r>
              <a:rPr lang="en-US" sz="1800" b="1" i="1" u="sng" dirty="0">
                <a:effectLst/>
                <a:latin typeface="Calibri" panose="020F0502020204030204" pitchFamily="34" charset="0"/>
                <a:ea typeface="Calibri" panose="020F0502020204030204" pitchFamily="34" charset="0"/>
              </a:rPr>
              <a:t>on average</a:t>
            </a:r>
            <a:r>
              <a:rPr lang="en-US" sz="1800" dirty="0">
                <a:effectLst/>
                <a:latin typeface="Calibri" panose="020F0502020204030204" pitchFamily="34" charset="0"/>
                <a:ea typeface="Calibri" panose="020F0502020204030204" pitchFamily="34" charset="0"/>
              </a:rPr>
              <a:t>, the company spent 5.1 cents more than they had in the prior year.</a:t>
            </a:r>
          </a:p>
          <a:p>
            <a:endParaRPr lang="en-US" sz="1800" dirty="0">
              <a:effectLst/>
              <a:latin typeface="Calibri" panose="020F0502020204030204" pitchFamily="34" charset="0"/>
            </a:endParaRPr>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18</a:t>
            </a:fld>
            <a:endParaRPr lang="en-US" dirty="0"/>
          </a:p>
        </p:txBody>
      </p:sp>
    </p:spTree>
    <p:extLst>
      <p:ext uri="{BB962C8B-B14F-4D97-AF65-F5344CB8AC3E}">
        <p14:creationId xmlns:p14="http://schemas.microsoft.com/office/powerpoint/2010/main" val="2479074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Now we expected Pre-Tax Profit margins to drop, but when we projected an average of 8.5 over the next five years, I do not think we were planning on dropping to 4.9.  So, let's try to figure out what happened. </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That is what we must do.  We must look at what the SSG tells us, and the space between the lines, between sales and pre-tax profit, grew much larger. </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The expenses went up.  The space representing expenses, the space between the sales and pre-tax profit lines got bigger.</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19</a:t>
            </a:fld>
            <a:endParaRPr lang="en-US" dirty="0"/>
          </a:p>
        </p:txBody>
      </p:sp>
    </p:spTree>
    <p:extLst>
      <p:ext uri="{BB962C8B-B14F-4D97-AF65-F5344CB8AC3E}">
        <p14:creationId xmlns:p14="http://schemas.microsoft.com/office/powerpoint/2010/main" val="2886215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dirty="0">
                <a:latin typeface="+mj-lt"/>
              </a:rPr>
              <a:t>Let’s start with our Standard Disclaimer. – As usual, there will be a quiz at the end of the session on it.</a:t>
            </a:r>
          </a:p>
          <a:p>
            <a:endParaRPr lang="en-US" dirty="0">
              <a:latin typeface="+mj-lt"/>
            </a:endParaRPr>
          </a:p>
          <a:p>
            <a:r>
              <a:rPr lang="en-US" dirty="0">
                <a:latin typeface="+mj-lt"/>
              </a:rPr>
              <a:t>Any stock mentioned is being used as a teaching example, not as an investment recommendation.  It offers my own perspective,  and before investing in any company, do your own homework.</a:t>
            </a:r>
          </a:p>
          <a:p>
            <a:endParaRPr lang="en-US" dirty="0">
              <a:latin typeface="+mj-lt"/>
            </a:endParaRPr>
          </a:p>
          <a:p>
            <a:r>
              <a:rPr lang="en-US" dirty="0">
                <a:latin typeface="+mj-lt"/>
              </a:rPr>
              <a:t>I may hold shares in some of the companies mentioned. BetterInvesting (BI)’s code of conduct prohibits me from benefiting financially from any BI education programs I teach.</a:t>
            </a:r>
          </a:p>
          <a:p>
            <a:endParaRPr lang="en-US" dirty="0"/>
          </a:p>
        </p:txBody>
      </p:sp>
      <p:sp>
        <p:nvSpPr>
          <p:cNvPr id="4" name="Slide Number Placeholder 3"/>
          <p:cNvSpPr>
            <a:spLocks noGrp="1"/>
          </p:cNvSpPr>
          <p:nvPr>
            <p:ph type="sldNum" sz="quarter" idx="5"/>
          </p:nvPr>
        </p:nvSpPr>
        <p:spPr/>
        <p:txBody>
          <a:bodyPr/>
          <a:lstStyle/>
          <a:p>
            <a:fld id="{A62B03F6-726F-43AB-8978-174FA6DEB4C2}" type="slidenum">
              <a:rPr lang="en-US" smtClean="0"/>
              <a:pPr/>
              <a:t>2</a:t>
            </a:fld>
            <a:endParaRPr lang="en-US" dirty="0"/>
          </a:p>
        </p:txBody>
      </p:sp>
    </p:spTree>
    <p:extLst>
      <p:ext uri="{BB962C8B-B14F-4D97-AF65-F5344CB8AC3E}">
        <p14:creationId xmlns:p14="http://schemas.microsoft.com/office/powerpoint/2010/main" val="397907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So what happened to expenses?</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Again, this is the fiscal year ended, May 31, 2017, which we refer to as 2016, because most of the year was in 2016.  The company, however, refers to it by year end.</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So, for us, it is 2016, for the company it is 2017, so we will look at the 2017 annual report, and once again, we go to management’s discussion and analysis.  A copy of this annual report is included as Handout #1 for this session.</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Here is what it says.</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Our consolidated gross profit margin improved slightly to 43.7% of net sales from 43.4% of net sales in the prior year.</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So, it basically says that cost of production improved.  They spent less to produce what they sold, and it included overall lower manufacturing cost.  It also included price increases recently implemented, particularly in the international market where margins had been unfavorably impacted by the dollar.</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So essentially, they raised prices and they cut manufacturing costs, which meant the gross profit, which is the sales, less the cost of producing those sales, increase from 43.4 to 43.7% of sales.</a:t>
            </a:r>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20</a:t>
            </a:fld>
            <a:endParaRPr lang="en-US" dirty="0"/>
          </a:p>
        </p:txBody>
      </p:sp>
    </p:spTree>
    <p:extLst>
      <p:ext uri="{BB962C8B-B14F-4D97-AF65-F5344CB8AC3E}">
        <p14:creationId xmlns:p14="http://schemas.microsoft.com/office/powerpoint/2010/main" val="3177973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But, SG &amp;A expenses increased.  We were warned.  We saw it!  Remember, we looked at the 2012 year, and we looked again last year at the 2015 year.  We were warned repeatedly that costs are going up.</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So, the SG&amp;A increase from 31.6%   to 33.1% of net sales.  That is 1.5% more. </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rPr>
              <a:t>  That means 1.5 cents out of every dollar of the increase in costs is accounted for right there.</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But there also was the cost of a decision to exit the Middle East business.  They re-assessed the collectability of accounts receivable, in other words, wrote off essentially bad debt, and they had higher severance expense.  They are explaining all the things that went into the drop in pre-tax profit, or the increase in expenses, if you want to look at it that way. </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We are seeing pretty big numbers.  Again, we go back to they spent 5.1 cents more out of every dollar of sales than they had in the prior year.</a:t>
            </a:r>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21</a:t>
            </a:fld>
            <a:endParaRPr lang="en-US" dirty="0"/>
          </a:p>
        </p:txBody>
      </p:sp>
    </p:spTree>
    <p:extLst>
      <p:ext uri="{BB962C8B-B14F-4D97-AF65-F5344CB8AC3E}">
        <p14:creationId xmlns:p14="http://schemas.microsoft.com/office/powerpoint/2010/main" val="4005083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And they go on.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Additionally, SG&amp;A increased due to higher compensation, commission, distribution expense and personal services.  That is what they told us was going to happen.</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And they tell us that partly offsetting those increased expenses was the impact of, and they go on to tell us about foreign exchange transactions, blah, blah, blah, blah, blah.</a:t>
            </a:r>
            <a:r>
              <a:rPr lang="en-US" sz="1800" dirty="0">
                <a:solidFill>
                  <a:srgbClr val="8B939D"/>
                </a:solidFill>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And another reversal of something else.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So, the drop off, in terms of actual expenses was even worse than it shows, because it was mitigated by a few things.</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Now, I will also say when I looked at the past, there was a little bit of the Pension and Retirement Expenses, and Goodwill and Other Intangible Asset Impairment that affected this.  I just wanted to point it out if anybody wants to go read it. I am kind of an annual report junkie and find it fascinating, so I just wanted to point that out, those were other things I read.  But it is beyond the time that we have to go into things.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 will say that I think the items we did look at are more important because they related to the core operations of the business and the expenses for producing the product and running the company on an ongoing basis.</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22</a:t>
            </a:fld>
            <a:endParaRPr lang="en-US" dirty="0"/>
          </a:p>
        </p:txBody>
      </p:sp>
    </p:spTree>
    <p:extLst>
      <p:ext uri="{BB962C8B-B14F-4D97-AF65-F5344CB8AC3E}">
        <p14:creationId xmlns:p14="http://schemas.microsoft.com/office/powerpoint/2010/main" val="2641748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What about taxes and shares outstanding?  We just looked at expenses.</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space where we can see taxes, between the Pink Pre-Tax Profit line and the Yellow Net Income line, did not really change that much.   Neither did the space where we can see shares outstanding, the space between the Yellow Net Income line and the Blue Earnings Per Share line.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Most of the change was between the Sales and Pre-Tax Profit lines.  That space got much wider.</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23</a:t>
            </a:fld>
            <a:endParaRPr lang="en-US" dirty="0"/>
          </a:p>
        </p:txBody>
      </p:sp>
    </p:spTree>
    <p:extLst>
      <p:ext uri="{BB962C8B-B14F-4D97-AF65-F5344CB8AC3E}">
        <p14:creationId xmlns:p14="http://schemas.microsoft.com/office/powerpoint/2010/main" val="1289583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Now that we studied what happened over the past year, let us revise our preferred procedure with our expectations for the next five years.</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 are going to roll forward and now project over five years from our 2016 number.</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24</a:t>
            </a:fld>
            <a:endParaRPr lang="en-US" dirty="0"/>
          </a:p>
        </p:txBody>
      </p:sp>
    </p:spTree>
    <p:extLst>
      <p:ext uri="{BB962C8B-B14F-4D97-AF65-F5344CB8AC3E}">
        <p14:creationId xmlns:p14="http://schemas.microsoft.com/office/powerpoint/2010/main" val="1607267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Let us start with sales.</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So we have our historical sales growth rates, along with the others. Now, what we want to do is begin to work on preferred procedure and decide what we are going to do with sales.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If you click on the box </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rPr>
              <a:t>where it says historical earnings per share forecast, you get a present,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25</a:t>
            </a:fld>
            <a:endParaRPr lang="en-US" dirty="0"/>
          </a:p>
        </p:txBody>
      </p:sp>
    </p:spTree>
    <p:extLst>
      <p:ext uri="{BB962C8B-B14F-4D97-AF65-F5344CB8AC3E}">
        <p14:creationId xmlns:p14="http://schemas.microsoft.com/office/powerpoint/2010/main" val="3363028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present for our SSG.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 get the sales growth trend if we click where that broken up red line is, where it says Sales Growth Trend.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26</a:t>
            </a:fld>
            <a:endParaRPr lang="en-US" dirty="0"/>
          </a:p>
        </p:txBody>
      </p:sp>
    </p:spTree>
    <p:extLst>
      <p:ext uri="{BB962C8B-B14F-4D97-AF65-F5344CB8AC3E}">
        <p14:creationId xmlns:p14="http://schemas.microsoft.com/office/powerpoint/2010/main" val="728069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And let us take a look.</a:t>
            </a:r>
            <a:br>
              <a:rPr lang="en-US" sz="1800" dirty="0">
                <a:solidFill>
                  <a:srgbClr val="8B939D"/>
                </a:solidFill>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Here it is, and I have popped out the last six years.</a:t>
            </a: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Over six years, the sales growth rate was 6.5%.  Over five years it was 5.6%. Four years, only 5%, and as you can see, our growth rate </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rPr>
              <a:t>has been steadily declining over the past six years. </a:t>
            </a:r>
            <a:r>
              <a:rPr lang="en-US" sz="180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0"/>
              </a:spcAft>
            </a:pP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Would you project a 4.7% sales growth rate based on 10-year historical growth rate?....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It is declining.</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It has been below that, over the most recently one-year period, two-year period, and three-year period.</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recent period growth rates are below 4.7%.</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You must seriously think about what you would project for sales growth.</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27</a:t>
            </a:fld>
            <a:endParaRPr lang="en-US" dirty="0"/>
          </a:p>
        </p:txBody>
      </p:sp>
    </p:spTree>
    <p:extLst>
      <p:ext uri="{BB962C8B-B14F-4D97-AF65-F5344CB8AC3E}">
        <p14:creationId xmlns:p14="http://schemas.microsoft.com/office/powerpoint/2010/main" val="3053069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I am going to assume they can pick up sales a little bit, and at least get back to 4%, and that is what I am going to go with in my judgement.  After all, they did indicate that they are raising prices.</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 am going to use 4%. You can justify only using 3% very easily based on what we are seeing.</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 have watched the company for a long time, and I have confidence in management and that they can start to right the ship a little bit and improve things.</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Although remember, as the company gets bigger, the growth rates are harder to maintain.</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But I am going to go with 4%.</a:t>
            </a:r>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28</a:t>
            </a:fld>
            <a:endParaRPr lang="en-US" dirty="0"/>
          </a:p>
        </p:txBody>
      </p:sp>
    </p:spTree>
    <p:extLst>
      <p:ext uri="{BB962C8B-B14F-4D97-AF65-F5344CB8AC3E}">
        <p14:creationId xmlns:p14="http://schemas.microsoft.com/office/powerpoint/2010/main" val="366342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What about Pre-Tax Profit margins?</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Let us take a look at expenses.</a:t>
            </a:r>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29</a:t>
            </a:fld>
            <a:endParaRPr lang="en-US" dirty="0"/>
          </a:p>
        </p:txBody>
      </p:sp>
    </p:spTree>
    <p:extLst>
      <p:ext uri="{BB962C8B-B14F-4D97-AF65-F5344CB8AC3E}">
        <p14:creationId xmlns:p14="http://schemas.microsoft.com/office/powerpoint/2010/main" val="1971799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dirty="0">
                <a:latin typeface="+mj-lt"/>
              </a:rPr>
              <a:t>I may mention products or services not endorsed by BI and although I may mention them, I am not endorsing them.</a:t>
            </a:r>
          </a:p>
          <a:p>
            <a:endParaRPr lang="en-US" dirty="0">
              <a:latin typeface="+mj-lt"/>
            </a:endParaRPr>
          </a:p>
          <a:p>
            <a:r>
              <a:rPr lang="en-US" dirty="0">
                <a:latin typeface="+mj-lt"/>
              </a:rPr>
              <a:t>This is a new paragraph for the disclaimer:  I almost always use old examples when I teach classes.  The purpose is so that they are so far out of date that no one would make an investment in them without updating them and doing their homework.  The older examples will provide as good an illustration of what is being taught as a current example would.</a:t>
            </a:r>
          </a:p>
          <a:p>
            <a:endParaRPr lang="en-US" dirty="0">
              <a:latin typeface="+mj-lt"/>
            </a:endParaRPr>
          </a:p>
          <a:p>
            <a:r>
              <a:rPr lang="en-US" dirty="0">
                <a:latin typeface="+mj-lt"/>
              </a:rPr>
              <a:t>Accordingly, there may be examples using software other than BetterInvesting’s online Stock Selection Guide (SSG) tools. I make no representation as to whether I am still using any of the software.  However, BetterInvesting’s SSG Plus will produce results very similar to the other software programs that I may use.</a:t>
            </a:r>
          </a:p>
          <a:p>
            <a:endParaRPr lang="en-US" dirty="0">
              <a:latin typeface="+mj-lt"/>
            </a:endParaRPr>
          </a:p>
          <a:p>
            <a:r>
              <a:rPr lang="en-US" dirty="0">
                <a:latin typeface="+mj-lt"/>
              </a:rPr>
              <a:t>And finally, this class is being recorded.</a:t>
            </a:r>
          </a:p>
        </p:txBody>
      </p:sp>
      <p:sp>
        <p:nvSpPr>
          <p:cNvPr id="4" name="Slide Number Placeholder 3"/>
          <p:cNvSpPr>
            <a:spLocks noGrp="1"/>
          </p:cNvSpPr>
          <p:nvPr>
            <p:ph type="sldNum" sz="quarter" idx="5"/>
          </p:nvPr>
        </p:nvSpPr>
        <p:spPr/>
        <p:txBody>
          <a:bodyPr/>
          <a:lstStyle/>
          <a:p>
            <a:fld id="{A62B03F6-726F-43AB-8978-174FA6DEB4C2}" type="slidenum">
              <a:rPr lang="en-US" smtClean="0"/>
              <a:pPr/>
              <a:t>3</a:t>
            </a:fld>
            <a:endParaRPr lang="en-US" dirty="0"/>
          </a:p>
        </p:txBody>
      </p:sp>
    </p:spTree>
    <p:extLst>
      <p:ext uri="{BB962C8B-B14F-4D97-AF65-F5344CB8AC3E}">
        <p14:creationId xmlns:p14="http://schemas.microsoft.com/office/powerpoint/2010/main" val="1068205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Well, here is what they talk about.   It is in the CEO's letter to the shareholders.  It is usually at the start of an annual report.  If you look on page 1 of the annual report, you will find “To the Associates, Customers and Shareholders of RPM”.  On the next page, page 2, which is actually the 7</a:t>
            </a:r>
            <a:r>
              <a:rPr lang="en-US" sz="1800" baseline="30000" dirty="0">
                <a:effectLst/>
                <a:latin typeface="Calibri" panose="020F0502020204030204" pitchFamily="34" charset="0"/>
                <a:ea typeface="Calibri" panose="020F0502020204030204" pitchFamily="34" charset="0"/>
              </a:rPr>
              <a:t>th</a:t>
            </a:r>
            <a:r>
              <a:rPr lang="en-US" sz="1800" dirty="0">
                <a:effectLst/>
                <a:latin typeface="Calibri" panose="020F0502020204030204" pitchFamily="34" charset="0"/>
                <a:ea typeface="Calibri" panose="020F0502020204030204" pitchFamily="34" charset="0"/>
              </a:rPr>
              <a:t> page of the PDF file, you will find this information in the letter to the Associates, Customers and Shareholders.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Under “Full Year Results” it says, a number of factors weighed into the result for the fiscal year, as a result, we implemented a plan.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They are looking for $27.3 million in expense reduction, and restructuring actions, closure of underperforming businesses.  And they expect the cost reduction measures will be one element of their returns to solid top and bottom-line growth.</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They also say part of reason the numbers were so bad, was a Goodwill Impairment charge as a result of an underperforming business.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And they brought in a new senior management team which has been put in place and stabilized the business and established a base from which it can resume growth….</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rPr>
              <a:t>They are taking care of business.</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And again, it is a company with a long-term track record of successes that I have been watching a long time.  A descendant of the founder is still at the helm.  I believe RPM has a good management team, and I believe they can begin to right the ship.</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30</a:t>
            </a:fld>
            <a:endParaRPr lang="en-US" dirty="0"/>
          </a:p>
        </p:txBody>
      </p:sp>
    </p:spTree>
    <p:extLst>
      <p:ext uri="{BB962C8B-B14F-4D97-AF65-F5344CB8AC3E}">
        <p14:creationId xmlns:p14="http://schemas.microsoft.com/office/powerpoint/2010/main" val="644702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So, I'm going to go with a five-year average, the lower five-year average, which is 7.8%, because I have confidence in the company.</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There are no major changes this year in taxes or shares relative to pre-tax profit.  So, I am going to assume they stayed stable, and therefore, I am going to stay with my assumptions from last year.   I am not going to revisit them now in the interest of time.</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So we're going to do our preferred procedure with a 4% sales growth rate, 7.8% pre-tax profit margins, and we are going to keep the tax rate at what we decided last time, 30% and shares at 136.7.</a:t>
            </a:r>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31</a:t>
            </a:fld>
            <a:endParaRPr lang="en-US" dirty="0"/>
          </a:p>
        </p:txBody>
      </p:sp>
    </p:spTree>
    <p:extLst>
      <p:ext uri="{BB962C8B-B14F-4D97-AF65-F5344CB8AC3E}">
        <p14:creationId xmlns:p14="http://schemas.microsoft.com/office/powerpoint/2010/main" val="2300425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With that, lets see if there are any questions that need to be addressed.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a:t>
            </a:r>
            <a:r>
              <a:rPr lang="en-US" u="sng" dirty="0">
                <a:latin typeface="+mj-lt"/>
              </a:rPr>
              <a:t>Seeded Question</a:t>
            </a:r>
            <a:endParaRPr lang="en-US" u="sng" dirty="0"/>
          </a:p>
          <a:p>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32</a:t>
            </a:fld>
            <a:endParaRPr lang="en-US" dirty="0"/>
          </a:p>
        </p:txBody>
      </p:sp>
      <p:sp>
        <p:nvSpPr>
          <p:cNvPr id="6" name="Notes Placeholder 2">
            <a:extLst>
              <a:ext uri="{FF2B5EF4-FFF2-40B4-BE49-F238E27FC236}">
                <a16:creationId xmlns:a16="http://schemas.microsoft.com/office/drawing/2014/main" id="{43E1FF98-30D7-4FCF-94C5-B02892ACE653}"/>
              </a:ext>
            </a:extLst>
          </p:cNvPr>
          <p:cNvSpPr txBox="1">
            <a:spLocks/>
          </p:cNvSpPr>
          <p:nvPr/>
        </p:nvSpPr>
        <p:spPr bwMode="auto">
          <a:xfrm>
            <a:off x="1431727" y="3057071"/>
            <a:ext cx="7042547" cy="3861407"/>
          </a:xfrm>
          <a:prstGeom prst="rect">
            <a:avLst/>
          </a:prstGeom>
          <a:noFill/>
          <a:ln w="9525">
            <a:noFill/>
            <a:miter lim="800000"/>
            <a:headEnd/>
            <a:tailEnd/>
          </a:ln>
        </p:spPr>
        <p:txBody>
          <a:bodyPr vert="horz" wrap="square" lIns="96660" tIns="48329" rIns="96660" bIns="48329" numCol="1" anchor="t" anchorCtr="0" compatLnSpc="1">
            <a:prstTxWarp prst="textNoShape">
              <a:avLst/>
            </a:prstTxWarp>
          </a:bodyPr>
          <a:lstStyle>
            <a:lvl1pPr algn="l" rtl="0" fontAlgn="base">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a:latin typeface="+mj-lt"/>
              </a:rPr>
              <a:t>Seeded question:  How do you know if they are using 52-53 week accounting?</a:t>
            </a:r>
          </a:p>
          <a:p>
            <a:endParaRPr lang="en-US" dirty="0">
              <a:latin typeface="+mj-lt"/>
            </a:endParaRPr>
          </a:p>
          <a:p>
            <a:r>
              <a:rPr lang="en-US" dirty="0">
                <a:latin typeface="+mj-lt"/>
              </a:rPr>
              <a:t>Answer: You will see it.  Most financial statements are shown with more than one year so that you can compare numbers.  Even if one of the periods ends at a month end, the other won’t.  You will see a period shown that doesn’t end at the end of a month.  That is the biggest clue.  </a:t>
            </a:r>
            <a:endParaRPr lang="en-US" altLang="en-US" dirty="0">
              <a:latin typeface="+mj-lt"/>
            </a:endParaRPr>
          </a:p>
          <a:p>
            <a:endParaRPr lang="en-US" dirty="0"/>
          </a:p>
          <a:p>
            <a:endParaRPr lang="en-US" dirty="0"/>
          </a:p>
          <a:p>
            <a:endParaRPr lang="en-US" dirty="0"/>
          </a:p>
        </p:txBody>
      </p:sp>
    </p:spTree>
    <p:extLst>
      <p:ext uri="{BB962C8B-B14F-4D97-AF65-F5344CB8AC3E}">
        <p14:creationId xmlns:p14="http://schemas.microsoft.com/office/powerpoint/2010/main" val="977476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And when we do our preferred procedure, we get, sales in the future of 6,032. </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After expenses and taxes, our projected total earnings for the company is 329</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rPr>
              <a:t>which works out to </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rPr>
              <a:t>$2.41per share, which works out to a compounded annual growth rate of 12.1%.</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 ended up with expected earnings per share of  </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rPr>
              <a:t> $2.41 in 5 years, and that gives us the growth rate of </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rPr>
              <a:t>12.1%?</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Wait a minute…. </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rPr>
              <a:t>There must be something wrong with this picture.   We are not growing that fast!!!</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There is no way.  It makes no sense.</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 have 4% sales growth, we are keeping the pre-tax profit margin the same as our average, and everything else is going up.</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There is just no way that 12.1% makes sense. So, let us see why we got that number.</a:t>
            </a:r>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33</a:t>
            </a:fld>
            <a:endParaRPr lang="en-US" dirty="0"/>
          </a:p>
        </p:txBody>
      </p:sp>
    </p:spTree>
    <p:extLst>
      <p:ext uri="{BB962C8B-B14F-4D97-AF65-F5344CB8AC3E}">
        <p14:creationId xmlns:p14="http://schemas.microsoft.com/office/powerpoint/2010/main" val="2472492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Here is the default.  We start going forward from the current year.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problem is that we worked all our assumptions off the trend line.</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And so, we really should have started our assumptions at the end of the trend line for consistency in the growth rates.  </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The projected rates you get can be significantly affected if you measure historical growth using the trend line or average, and start your projections from the current year data, if the current year is far off the trend line.</a:t>
            </a:r>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34</a:t>
            </a:fld>
            <a:endParaRPr lang="en-US" dirty="0"/>
          </a:p>
        </p:txBody>
      </p:sp>
    </p:spTree>
    <p:extLst>
      <p:ext uri="{BB962C8B-B14F-4D97-AF65-F5344CB8AC3E}">
        <p14:creationId xmlns:p14="http://schemas.microsoft.com/office/powerpoint/2010/main" val="641687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If we go up to the top on our </a:t>
            </a:r>
            <a:r>
              <a:rPr lang="en-US" sz="1800" dirty="0" err="1">
                <a:effectLst/>
                <a:latin typeface="Calibri" panose="020F0502020204030204" pitchFamily="34" charset="0"/>
                <a:ea typeface="Calibri" panose="020F0502020204030204" pitchFamily="34" charset="0"/>
              </a:rPr>
              <a:t>SSGPlus</a:t>
            </a:r>
            <a:r>
              <a:rPr lang="en-US" sz="1800" dirty="0">
                <a:effectLst/>
                <a:latin typeface="Calibri" panose="020F0502020204030204" pitchFamily="34" charset="0"/>
                <a:ea typeface="Calibri" panose="020F0502020204030204" pitchFamily="34" charset="0"/>
              </a:rPr>
              <a:t>  and go to projection starting point  </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rPr>
              <a:t>and move our projection starting point over from annual, which is the most recent year, to the trend line, </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rPr>
              <a:t>it moves the future EPS growth line higher up to begin at the end of the trend line. </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So instead of beginning at this year’s lower EPS which doesn’t really fall near the trend line, we are starting forward from back at where this year’s number would have been if it had fallen in line with the past trend.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Note that we are not changing where the EPS growth ends up after 5-years, well okay, it adjusts ever so slightly, but we are moving where we are starting from.  We are not going up from the lower point, but rather from the higher point, the trend line, which is where we projected our future growth from.</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We are beginning from the higher point, which makes sense with what we are doing because we projected our future growth based on the trend.</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There is a little bit of a shift in all the growth rates and amounts.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Sales change slightly because we moved it to begin at the sales trend line as well, rather than the most recent year. When we change from Annual to Trend, it applies to all the lines, including Sales.  Sales really didn’t change as much because the current year’s data point is fairly close to the trend line.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 end up with expected future EPS of $2.39 instead of $2.41 per share.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That works out to a growth rate of 1.4%  </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rPr>
              <a:t>which makes much more sense than 12.1% based on what we know about RPM.</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It essentially takes out the outlier effect of the current year from the growth rate calculation. It leaves it in, or rather, doesn’t change the calculation of the trend line.  It only changes where our future growth starts from. </a:t>
            </a:r>
            <a:r>
              <a:rPr lang="en-US" sz="1800" dirty="0">
                <a:effectLst/>
                <a:latin typeface="Calibri" panose="020F0502020204030204" pitchFamily="34" charset="0"/>
                <a:ea typeface="Calibri" panose="020F0502020204030204" pitchFamily="34" charset="0"/>
                <a:cs typeface="Calibri" panose="020F0502020204030204" pitchFamily="34" charset="0"/>
              </a:rPr>
              <a:t> </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By not starting from the annual amount, but rather the trend itself, we essentially take it out as an outlier, which artificially would inflate our growth rate.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One of the reasons we get in trouble is because we do not think about whether the results we get make any sense.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Now, in the interests of being real, let us remember what information we need.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How do we use EPS?   That is right, we use future high EPS to project our prices.  For that we need a dollar amount.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 do not really use the growth rate again, so in essence we do not really need it.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That being said, it is important to know what it is in order to make sure that it makes sense after considering the company.  It helps you be sure that you did not make a major judgment error in projecting future EPS.</a:t>
            </a:r>
            <a:endParaRPr lang="en-US" sz="1800" dirty="0">
              <a:effectLst/>
              <a:latin typeface="Times New Roman" panose="02020603050405020304" pitchFamily="18" charset="0"/>
              <a:ea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35</a:t>
            </a:fld>
            <a:endParaRPr lang="en-US" dirty="0"/>
          </a:p>
        </p:txBody>
      </p:sp>
    </p:spTree>
    <p:extLst>
      <p:ext uri="{BB962C8B-B14F-4D97-AF65-F5344CB8AC3E}">
        <p14:creationId xmlns:p14="http://schemas.microsoft.com/office/powerpoint/2010/main" val="3066610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I know you are going to ask, how did we start last year with a future EPS of $2.67 which worked out to a growth rate of 0.3%  </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rPr>
              <a:t>and then this year our future EPS is lower, only $2.39, </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rPr>
              <a:t>  28 cents lower per share and yet we have a higher growth rate of 1.4%?</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Last year we projected from the Annual numbers rather than the trend line.  The annual were above the trend line so the growth rates we got was deflated.  If we had started from the trend line, the growth rate would have been 4.2%. </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This year the opposite is true. The Annual numbers started below the trendline, so starting from the Annual numbers gave us artificially inflated growth rates.  That is why we moved up to the actual trend line.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Last year, we started above the trend line, so our future amount represented a lower growth rate.  This year we started from the trend line, so the future growth rate is slightly higher.</a:t>
            </a: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If we compare apples to apples with both years starting at the trend line, it makes sense with $2.67 representing 4.2% growth, and $2.39 representing only 1.4% growth.</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36</a:t>
            </a:fld>
            <a:endParaRPr lang="en-US" dirty="0"/>
          </a:p>
        </p:txBody>
      </p:sp>
    </p:spTree>
    <p:extLst>
      <p:ext uri="{BB962C8B-B14F-4D97-AF65-F5344CB8AC3E}">
        <p14:creationId xmlns:p14="http://schemas.microsoft.com/office/powerpoint/2010/main" val="1556738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And so, we update our study. </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When we started at the trend line, we expect, project or forecast, a 4% growth rate for sales over the next five years and a 1.4% forecast growth rate for EPS over the next 5 years.</a:t>
            </a:r>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37</a:t>
            </a:fld>
            <a:endParaRPr lang="en-US" dirty="0"/>
          </a:p>
        </p:txBody>
      </p:sp>
    </p:spTree>
    <p:extLst>
      <p:ext uri="{BB962C8B-B14F-4D97-AF65-F5344CB8AC3E}">
        <p14:creationId xmlns:p14="http://schemas.microsoft.com/office/powerpoint/2010/main" val="20145462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reasons that we sometimes get into trouble.   </a:t>
            </a:r>
          </a:p>
          <a:p>
            <a:endParaRPr lang="en-US" dirty="0"/>
          </a:p>
          <a:p>
            <a:r>
              <a:rPr lang="en-US" dirty="0"/>
              <a:t>We often do a really good evaluation when we first look at a company, but as we update data we simply either carry our judgment forward or revisit it through the </a:t>
            </a:r>
            <a:r>
              <a:rPr lang="en-US" dirty="0" err="1"/>
              <a:t>lense</a:t>
            </a:r>
            <a:r>
              <a:rPr lang="en-US" dirty="0"/>
              <a:t> of what we decided at the first study.</a:t>
            </a:r>
          </a:p>
          <a:p>
            <a:endParaRPr lang="en-US" dirty="0"/>
          </a:p>
          <a:p>
            <a:r>
              <a:rPr lang="en-US" dirty="0"/>
              <a:t>We get blindsided when we don’t think carefully about our judgment as the years keep rolling by.</a:t>
            </a:r>
          </a:p>
          <a:p>
            <a:endParaRPr lang="en-US" dirty="0"/>
          </a:p>
          <a:p>
            <a:r>
              <a:rPr lang="en-US" dirty="0"/>
              <a:t>Forget your original judgment and look at the company as if you are looking to buy it for the first time.</a:t>
            </a:r>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38</a:t>
            </a:fld>
            <a:endParaRPr lang="en-US" dirty="0"/>
          </a:p>
        </p:txBody>
      </p:sp>
    </p:spTree>
    <p:extLst>
      <p:ext uri="{BB962C8B-B14F-4D97-AF65-F5344CB8AC3E}">
        <p14:creationId xmlns:p14="http://schemas.microsoft.com/office/powerpoint/2010/main" val="36570681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u="none" dirty="0">
                <a:latin typeface="+mj-lt"/>
              </a:rPr>
              <a:t>Once again, it is time to pause and see if we have any more questions that need to be addressed.</a:t>
            </a:r>
          </a:p>
          <a:p>
            <a:endParaRPr lang="en-US" u="sng" dirty="0">
              <a:latin typeface="+mj-lt"/>
            </a:endParaRPr>
          </a:p>
          <a:p>
            <a:r>
              <a:rPr lang="en-US" u="sng" dirty="0">
                <a:latin typeface="+mj-lt"/>
              </a:rPr>
              <a:t>Seeded Question</a:t>
            </a:r>
            <a:endParaRPr lang="en-US" u="sng"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39</a:t>
            </a:fld>
            <a:endParaRPr lang="en-US" dirty="0"/>
          </a:p>
        </p:txBody>
      </p:sp>
    </p:spTree>
    <p:extLst>
      <p:ext uri="{BB962C8B-B14F-4D97-AF65-F5344CB8AC3E}">
        <p14:creationId xmlns:p14="http://schemas.microsoft.com/office/powerpoint/2010/main" val="286473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endParaRPr lang="en-US" dirty="0">
              <a:latin typeface="+mj-lt"/>
            </a:endParaRPr>
          </a:p>
          <a:p>
            <a:r>
              <a:rPr lang="en-US" dirty="0">
                <a:latin typeface="+mj-lt"/>
              </a:rPr>
              <a:t>We have a road map for today.</a:t>
            </a:r>
          </a:p>
          <a:p>
            <a:endParaRPr lang="en-US" dirty="0">
              <a:latin typeface="+mj-lt"/>
            </a:endParaRPr>
          </a:p>
          <a:p>
            <a:r>
              <a:rPr lang="en-US" dirty="0">
                <a:latin typeface="+mj-lt"/>
              </a:rPr>
              <a:t>We will continue looking at RPM International, Inc. and revisit our study one-year later, just as you would if you owned any company.  </a:t>
            </a:r>
          </a:p>
          <a:p>
            <a:endParaRPr lang="en-US" dirty="0">
              <a:latin typeface="+mj-lt"/>
            </a:endParaRPr>
          </a:p>
          <a:p>
            <a:r>
              <a:rPr lang="en-US" dirty="0">
                <a:latin typeface="+mj-lt"/>
              </a:rPr>
              <a:t>Remember, we buy to hold, not to forget.  </a:t>
            </a:r>
          </a:p>
          <a:p>
            <a:endParaRPr lang="en-US" dirty="0">
              <a:latin typeface="+mj-lt"/>
            </a:endParaRPr>
          </a:p>
          <a:p>
            <a:r>
              <a:rPr lang="en-US" dirty="0">
                <a:latin typeface="+mj-lt"/>
              </a:rPr>
              <a:t>We need to look at our assumptions and judgments periodically, and while we keep our data up-to-date and watch for significant changes, we really should dig into the company annually and look at our prior judgment and whether it still applies.</a:t>
            </a:r>
          </a:p>
          <a:p>
            <a:endParaRPr lang="en-US" dirty="0">
              <a:latin typeface="+mj-lt"/>
            </a:endParaRPr>
          </a:p>
          <a:p>
            <a:r>
              <a:rPr lang="en-US" dirty="0">
                <a:latin typeface="+mj-lt"/>
              </a:rPr>
              <a:t>In truth, the ideal time to do this as soon as the company’s annual numbers are available.</a:t>
            </a:r>
          </a:p>
          <a:p>
            <a:endParaRPr lang="en-US" dirty="0">
              <a:latin typeface="+mj-lt"/>
            </a:endParaRPr>
          </a:p>
          <a:p>
            <a:r>
              <a:rPr lang="en-US" dirty="0">
                <a:latin typeface="+mj-lt"/>
              </a:rPr>
              <a:t>In our study, we will simply come back to RPM one-year after our original study and then one-year after that.</a:t>
            </a:r>
          </a:p>
          <a:p>
            <a:endParaRPr lang="en-US" dirty="0">
              <a:latin typeface="+mj-lt"/>
            </a:endParaRPr>
          </a:p>
          <a:p>
            <a:r>
              <a:rPr lang="en-US" dirty="0">
                <a:latin typeface="+mj-lt"/>
              </a:rPr>
              <a:t>We will look at whether what happened in the year is in line with our prior judgment.</a:t>
            </a:r>
          </a:p>
          <a:p>
            <a:endParaRPr lang="en-US" dirty="0">
              <a:latin typeface="+mj-lt"/>
            </a:endParaRPr>
          </a:p>
          <a:p>
            <a:r>
              <a:rPr lang="en-US" dirty="0">
                <a:latin typeface="+mj-lt"/>
              </a:rPr>
              <a:t>We have to ask at least 2 questions:</a:t>
            </a:r>
          </a:p>
          <a:p>
            <a:pPr marL="228600" indent="-228600">
              <a:buAutoNum type="arabicParenBoth"/>
            </a:pPr>
            <a:r>
              <a:rPr lang="en-US" dirty="0">
                <a:latin typeface="+mj-lt"/>
              </a:rPr>
              <a:t>How has the company performed relative to what our judgment was last year?, and</a:t>
            </a:r>
          </a:p>
          <a:p>
            <a:pPr marL="228600" indent="-228600">
              <a:buAutoNum type="arabicParenBoth"/>
            </a:pPr>
            <a:r>
              <a:rPr lang="en-US" dirty="0">
                <a:latin typeface="+mj-lt"/>
              </a:rPr>
              <a:t>What might change in our Preferred Procedure judgments based on what has happened?</a:t>
            </a:r>
          </a:p>
          <a:p>
            <a:pPr marL="228600" indent="-228600">
              <a:buAutoNum type="arabicParenBoth"/>
            </a:pPr>
            <a:endParaRPr lang="en-US" dirty="0">
              <a:latin typeface="+mj-lt"/>
            </a:endParaRPr>
          </a:p>
          <a:p>
            <a:pPr marL="0" indent="0">
              <a:buNone/>
            </a:pPr>
            <a:r>
              <a:rPr lang="en-US" dirty="0">
                <a:latin typeface="+mj-lt"/>
              </a:rPr>
              <a:t>We will look at places where there can be numbers that might mislead you when you do your study and see how we might address them.</a:t>
            </a:r>
          </a:p>
          <a:p>
            <a:pPr marL="0" indent="0">
              <a:buNone/>
            </a:pPr>
            <a:endParaRPr lang="en-US" dirty="0">
              <a:latin typeface="+mj-lt"/>
            </a:endParaRPr>
          </a:p>
          <a:p>
            <a:r>
              <a:rPr lang="en-US" dirty="0">
                <a:latin typeface="+mj-lt"/>
              </a:rPr>
              <a:t>W</a:t>
            </a:r>
            <a:r>
              <a:rPr lang="en-US" dirty="0">
                <a:latin typeface="+mj-lt"/>
                <a:sym typeface="Wingdings" panose="05000000000000000000" pitchFamily="2" charset="2"/>
              </a:rPr>
              <a:t>e will have a lot of ideas tonight.  All of them are important but not all are crucial.  Some are simply helpful to our really understanding a company.  </a:t>
            </a:r>
          </a:p>
          <a:p>
            <a:endParaRPr lang="en-US" dirty="0">
              <a:latin typeface="+mj-lt"/>
              <a:sym typeface="Wingdings" panose="05000000000000000000" pitchFamily="2" charset="2"/>
            </a:endParaRPr>
          </a:p>
          <a:p>
            <a:r>
              <a:rPr lang="en-US" dirty="0">
                <a:latin typeface="+mj-lt"/>
                <a:sym typeface="Wingdings" panose="05000000000000000000" pitchFamily="2" charset="2"/>
              </a:rPr>
              <a:t>Don’t worry if you don’t catch every single thing we do.  You really want a general idea of what we are doing and how to approach Preferred Procedure.  </a:t>
            </a:r>
          </a:p>
          <a:p>
            <a:endParaRPr lang="en-US" dirty="0">
              <a:latin typeface="+mj-lt"/>
              <a:sym typeface="Wingdings" panose="05000000000000000000" pitchFamily="2" charset="2"/>
            </a:endParaRPr>
          </a:p>
          <a:p>
            <a:r>
              <a:rPr lang="en-US" dirty="0">
                <a:latin typeface="+mj-lt"/>
                <a:sym typeface="Wingdings" panose="05000000000000000000" pitchFamily="2" charset="2"/>
              </a:rPr>
              <a:t>Remember, there will be a recording if you decide you want to revisit a part of it and listen again.  </a:t>
            </a:r>
          </a:p>
          <a:p>
            <a:endParaRPr lang="en-US" dirty="0">
              <a:latin typeface="+mj-lt"/>
              <a:sym typeface="Wingdings" panose="05000000000000000000" pitchFamily="2" charset="2"/>
            </a:endParaRPr>
          </a:p>
          <a:p>
            <a:r>
              <a:rPr lang="en-US" dirty="0">
                <a:latin typeface="+mj-lt"/>
                <a:sym typeface="Wingdings" panose="05000000000000000000" pitchFamily="2" charset="2"/>
              </a:rPr>
              <a:t>Again, there are a lot of ideas that may go by fairly quickly.  And with that… let’s dig in</a:t>
            </a:r>
            <a:endParaRPr lang="en-US" dirty="0">
              <a:latin typeface="+mj-lt"/>
            </a:endParaRPr>
          </a:p>
        </p:txBody>
      </p:sp>
      <p:sp>
        <p:nvSpPr>
          <p:cNvPr id="8" name="Rectangle 7">
            <a:extLst>
              <a:ext uri="{FF2B5EF4-FFF2-40B4-BE49-F238E27FC236}">
                <a16:creationId xmlns:a16="http://schemas.microsoft.com/office/drawing/2014/main" id="{E1D67F91-A7CB-4435-924A-3D13BE704241}"/>
              </a:ext>
            </a:extLst>
          </p:cNvPr>
          <p:cNvSpPr>
            <a:spLocks noGrp="1" noChangeArrowheads="1"/>
          </p:cNvSpPr>
          <p:nvPr>
            <p:ph type="sldNum" sz="quarter" idx="5"/>
          </p:nvPr>
        </p:nvSpPr>
        <p:spPr>
          <a:xfrm>
            <a:off x="5442347" y="6949924"/>
            <a:ext cx="4158853" cy="365276"/>
          </a:xfrm>
          <a:ln/>
        </p:spPr>
        <p:txBody>
          <a:bodyPr/>
          <a:lstStyle/>
          <a:p>
            <a:pPr>
              <a:defRPr/>
            </a:pPr>
            <a:fld id="{A60C1A40-305C-4B0D-A61F-C2D14ABCE2C8}" type="slidenum">
              <a:rPr lang="en-US"/>
              <a:pPr>
                <a:defRPr/>
              </a:pPr>
              <a:t>4</a:t>
            </a:fld>
            <a:endParaRPr lang="en-US" dirty="0"/>
          </a:p>
        </p:txBody>
      </p:sp>
    </p:spTree>
    <p:extLst>
      <p:ext uri="{BB962C8B-B14F-4D97-AF65-F5344CB8AC3E}">
        <p14:creationId xmlns:p14="http://schemas.microsoft.com/office/powerpoint/2010/main" val="30006575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It is a year later.  Let us update our SSG.</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We are now at December 26, 2018 with our last complete fiscal year being the year ended May 31, 2018.</a:t>
            </a:r>
          </a:p>
          <a:p>
            <a:endParaRPr lang="en-US" sz="1800" dirty="0">
              <a:effectLst/>
              <a:latin typeface="Calibri" panose="020F0502020204030204" pitchFamily="34" charset="0"/>
            </a:endParaRPr>
          </a:p>
          <a:p>
            <a:r>
              <a:rPr lang="en-US" sz="1800" dirty="0">
                <a:effectLst/>
                <a:latin typeface="Calibri" panose="020F0502020204030204" pitchFamily="34" charset="0"/>
              </a:rPr>
              <a:t>Remember that will show up as 2017 on our SSG and 2018 on RPM’s annual report.</a:t>
            </a:r>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40</a:t>
            </a:fld>
            <a:endParaRPr lang="en-US" dirty="0"/>
          </a:p>
        </p:txBody>
      </p:sp>
    </p:spTree>
    <p:extLst>
      <p:ext uri="{BB962C8B-B14F-4D97-AF65-F5344CB8AC3E}">
        <p14:creationId xmlns:p14="http://schemas.microsoft.com/office/powerpoint/2010/main" val="8228573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So as we look at the latest year, we see that Sales, the Green line, is still chugging along at approximately the same rate, although if you look closely you can see that the slope for the last year is a little steeper than the three or four years before.   </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Here is the Sales Growth Trend. </a:t>
                </a:r>
                <a14:m>
                  <m:oMath xmlns:m="http://schemas.openxmlformats.org/officeDocument/2006/math">
                    <m:r>
                      <a:rPr lang="en-US" i="1" smtClean="0">
                        <a:latin typeface="Cambria Math" panose="02040503050406030204" pitchFamily="18" charset="0"/>
                      </a:rPr>
                      <m:t>©</m:t>
                    </m:r>
                  </m:oMath>
                </a14:m>
                <a:r>
                  <a:rPr lang="en-US" dirty="0"/>
                  <a:t>  Notice over the past 2 years it has increased over the rate for the period with one additional year included.   In other words,</a:t>
                </a:r>
                <a:r>
                  <a:rPr lang="en-US" baseline="0" dirty="0"/>
                  <a:t> the growth rate for the most recent 1-year period is 7.3% while the most recent 2-year period’s growth rate is only 5.1%. The most recent 2-year period’s growth rate is 5.1%, while the most recent 3-year period’s growth rate is 4.8%.  That shows the Sales growth rates have been increasing.</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Notice at the bottom – the latest quarter we show has growth of 8.5% and for the trailing twelve months, the last 4 quarters, it shows 7.6%. </a:t>
                </a:r>
                <a14:m>
                  <m:oMath xmlns:m="http://schemas.openxmlformats.org/officeDocument/2006/math">
                    <m:r>
                      <a:rPr lang="en-US" i="1" smtClean="0">
                        <a:latin typeface="Cambria Math" panose="02040503050406030204" pitchFamily="18" charset="0"/>
                      </a:rPr>
                      <m:t>©</m:t>
                    </m:r>
                  </m:oMath>
                </a14:m>
                <a:r>
                  <a:rPr lang="en-US" dirty="0"/>
                  <a:t> See what you can find if you look closely at the lines!</a:t>
                </a:r>
              </a:p>
              <a:p>
                <a:endParaRPr lang="en-US" dirty="0"/>
              </a:p>
              <a:p>
                <a:r>
                  <a:rPr lang="en-US" dirty="0"/>
                  <a:t>In terms of Pre-Tax Profit, Net Income and Earnings Per Share, all three climbed back up closer to Sales in the last year.  You can easily see that expenses went down, represented by the space between the Green Sales line and the Pink Pre-Tax Profit line.  That means Pre-Tax Profit increased and dragged all the lines beneath it up.  Pre-Tax Profit pulled up the growth rate of the Yellow Net Income line and the Blue Earnings Per Share line.</a:t>
                </a:r>
              </a:p>
              <a:p>
                <a:endParaRPr lang="en-US" dirty="0"/>
              </a:p>
              <a:p>
                <a:r>
                  <a:rPr lang="en-US" dirty="0"/>
                  <a:t>But take a look at the most recent quarter! Because we are in December and the year end was May, we already have the August quarter information in our study.</a:t>
                </a:r>
                <a:r>
                  <a:rPr lang="en-US" baseline="0" dirty="0"/>
                  <a:t>  Both Pre-Tax Profit, shown as the newest Pink dot,</a:t>
                </a:r>
                <a:r>
                  <a:rPr lang="en-US" dirty="0"/>
                  <a:t> </a:t>
                </a:r>
                <a14:m>
                  <m:oMath xmlns:m="http://schemas.openxmlformats.org/officeDocument/2006/math">
                    <m:r>
                      <a:rPr lang="en-US" i="1" smtClean="0">
                        <a:latin typeface="Cambria Math" panose="02040503050406030204" pitchFamily="18" charset="0"/>
                      </a:rPr>
                      <m:t>©</m:t>
                    </m:r>
                  </m:oMath>
                </a14:m>
                <a:r>
                  <a:rPr lang="en-US" dirty="0"/>
                  <a:t> </a:t>
                </a:r>
                <a:r>
                  <a:rPr lang="en-US" baseline="0" dirty="0"/>
                  <a:t> and correspondingly Earnings Per Share, shown as the newest Blue dot,  have both dropped down when you add in the most recent quarter.  What does that tell us about heading forward from our May 31, 2018 year end?</a:t>
                </a:r>
              </a:p>
              <a:p>
                <a:endParaRPr lang="en-US" baseline="0" dirty="0"/>
              </a:p>
              <a:p>
                <a:r>
                  <a:rPr lang="en-US" baseline="0" dirty="0"/>
                  <a:t>One last thing, you can’t really see it here, but tuck it away.  </a:t>
                </a:r>
              </a:p>
              <a:p>
                <a:endParaRPr lang="en-US" baseline="0" dirty="0"/>
              </a:p>
              <a:p>
                <a:r>
                  <a:rPr lang="en-US" baseline="0" dirty="0"/>
                  <a:t>Over the last 2 years, if you look closely, the Pink Pre-Tax Profit line and the Yellow Net Income line got a little closer.  Yup, lower tax rate!  </a:t>
                </a:r>
              </a:p>
              <a:p>
                <a:endParaRPr lang="en-US" baseline="0" dirty="0"/>
              </a:p>
              <a:p>
                <a:r>
                  <a:rPr lang="en-US" baseline="0" dirty="0"/>
                  <a:t>And, EPS, the Blue line, got a little further apart from Net Income, the Yellow line, indicating more shares!  </a:t>
                </a:r>
              </a:p>
              <a:p>
                <a:endParaRPr lang="en-US" baseline="0" dirty="0"/>
              </a:p>
              <a:p>
                <a:r>
                  <a:rPr lang="en-US" baseline="0" dirty="0"/>
                  <a:t>Just tuck that away for the moment.</a:t>
                </a:r>
                <a:endParaRPr lang="en-US" dirty="0"/>
              </a:p>
              <a:p>
                <a:endParaRPr lang="en-US" dirty="0"/>
              </a:p>
            </p:txBody>
          </p:sp>
        </mc:Choice>
        <mc:Fallback xmlns="">
          <p:sp>
            <p:nvSpPr>
              <p:cNvPr id="3" name="Notes Placeholder 2"/>
              <p:cNvSpPr>
                <a:spLocks noGrp="1"/>
              </p:cNvSpPr>
              <p:nvPr>
                <p:ph type="body" idx="1"/>
              </p:nvPr>
            </p:nvSpPr>
            <p:spPr/>
            <p:txBody>
              <a:bodyPr/>
              <a:lstStyle/>
              <a:p>
                <a:r>
                  <a:rPr lang="en-US" dirty="0"/>
                  <a:t>So as we look at the latest year, we see that Sales is still chugging along at approximately the same rate, although if you look closely you can see that the slope for the last year is a little higher than the 3 or for years before.   </a:t>
                </a:r>
                <a:r>
                  <a:rPr lang="en-US" i="0">
                    <a:latin typeface="Cambria Math" panose="02040503050406030204" pitchFamily="18" charset="0"/>
                  </a:rPr>
                  <a:t>©</a:t>
                </a:r>
                <a:endParaRPr lang="en-US" dirty="0"/>
              </a:p>
              <a:p>
                <a:endParaRPr lang="en-US" dirty="0"/>
              </a:p>
              <a:p>
                <a:r>
                  <a:rPr lang="en-US" dirty="0"/>
                  <a:t>Here is the Sales Growth Trend.  Notice over the past 2 years and 1 year it has increased over the rate for the period with one earlier year included.   Notice at the bottom – the latest quarter we have is 8.5% and for the trailing twelve months, the last 4 quarters, it is 7.6%.  See what you can find if you look closely at the lines!</a:t>
                </a:r>
              </a:p>
              <a:p>
                <a:endParaRPr lang="en-US" dirty="0"/>
              </a:p>
              <a:p>
                <a:r>
                  <a:rPr lang="en-US" dirty="0"/>
                  <a:t>In terms of Pre-Tax Profit, Net Income and Earnings Per Share, all three climbed back up closer to Sales in the last year.  You can easily see that expenses went down, represented by the space between the Sales and Pre-Tax Profit lines.  That means Pre-Tax Profit margins increased and dragged all the lines beneath it up.  Pre-Tax Profit pulled up the growth rate of Net Income and Earnings Per Share.</a:t>
                </a:r>
              </a:p>
              <a:p>
                <a:endParaRPr lang="en-US" dirty="0"/>
              </a:p>
              <a:p>
                <a:r>
                  <a:rPr lang="en-US" dirty="0"/>
                  <a:t>But take a look at the most recent quarter! </a:t>
                </a:r>
                <a:r>
                  <a:rPr lang="en-US" i="0">
                    <a:latin typeface="Cambria Math" panose="02040503050406030204" pitchFamily="18" charset="0"/>
                  </a:rPr>
                  <a:t>©</a:t>
                </a:r>
                <a:r>
                  <a:rPr lang="en-US" dirty="0"/>
                  <a:t>   Because we are in December and the year end was March, we already have the August quarter information in our study.</a:t>
                </a:r>
                <a:r>
                  <a:rPr lang="en-US" baseline="0" dirty="0"/>
                  <a:t>  Both Pre-Tax Profit margin, and correspondingly Earnings Per Share have both dropped down when you add in the most recent quarter.  What does that tell us about heading forward from our May 31, 2018 year end?</a:t>
                </a:r>
              </a:p>
              <a:p>
                <a:endParaRPr lang="en-US" baseline="0" dirty="0"/>
              </a:p>
              <a:p>
                <a:r>
                  <a:rPr lang="en-US" baseline="0" dirty="0"/>
                  <a:t>One last thing, you can’t really see it here, but tuck it away.  Over the last 2 years, if you look closely, Pre-Tax Profit and Net Income got a little closer.  Yup, lower tax rate!  And, EPS got a little further apart from Net Income indicating more shares!</a:t>
                </a:r>
                <a:endParaRPr lang="en-US" dirty="0"/>
              </a:p>
              <a:p>
                <a:endParaRPr lang="en-US" dirty="0"/>
              </a:p>
            </p:txBody>
          </p:sp>
        </mc:Fallback>
      </mc:AlternateContent>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41</a:t>
            </a:fld>
            <a:endParaRPr lang="en-US" dirty="0"/>
          </a:p>
        </p:txBody>
      </p:sp>
    </p:spTree>
    <p:extLst>
      <p:ext uri="{BB962C8B-B14F-4D97-AF65-F5344CB8AC3E}">
        <p14:creationId xmlns:p14="http://schemas.microsoft.com/office/powerpoint/2010/main" val="42843103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year’s study at December 26, 2017, had a really low point in the oldest year of data.  What happens when there is a much lower point at the oldest year??   </a:t>
            </a:r>
            <a:r>
              <a:rPr lang="en-US" dirty="0">
                <a:latin typeface="Calibri" panose="020F0502020204030204" pitchFamily="34" charset="0"/>
                <a:cs typeface="Calibri" panose="020F0502020204030204" pitchFamily="34" charset="0"/>
              </a:rPr>
              <a:t>©</a:t>
            </a:r>
            <a:endParaRPr lang="en-US" dirty="0"/>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That is right it lowered the back of our trend line! </a:t>
            </a:r>
            <a:r>
              <a:rPr lang="en-US" dirty="0">
                <a:latin typeface="Calibri" panose="020F0502020204030204" pitchFamily="34" charset="0"/>
                <a:cs typeface="Calibri" panose="020F0502020204030204" pitchFamily="34" charset="0"/>
              </a:rPr>
              <a:t>©</a:t>
            </a:r>
            <a:endParaRPr lang="en-US" dirty="0"/>
          </a:p>
          <a:p>
            <a:endParaRPr lang="en-US" dirty="0"/>
          </a:p>
          <a:p>
            <a:r>
              <a:rPr lang="en-US" dirty="0"/>
              <a:t>What does that do to trend line?  It steepens the slope showing a higher growth rate. </a:t>
            </a:r>
            <a:r>
              <a:rPr lang="en-US" dirty="0">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This is the opposite of what we had in our Dec. 26, 2016 study where a high point flattened the slope.</a:t>
            </a:r>
            <a:endParaRPr lang="en-US" dirty="0"/>
          </a:p>
          <a:p>
            <a:endParaRPr lang="en-US" dirty="0"/>
          </a:p>
          <a:p>
            <a:r>
              <a:rPr lang="en-US" dirty="0"/>
              <a:t>The good news….. Starting from our expected Sales growth on the December 2017 study, we were pretty conservative.  </a:t>
            </a:r>
          </a:p>
          <a:p>
            <a:endParaRPr lang="en-US" dirty="0"/>
          </a:p>
          <a:p>
            <a:r>
              <a:rPr lang="en-US" dirty="0"/>
              <a:t>While we showed a 5-year average growth rate for Pre-Tax Profit of 7.8%, three of the years, the ones without the big write-offs we saw, are above 9.5%.  We were conservative and stayed with the 5-year average.</a:t>
            </a:r>
          </a:p>
          <a:p>
            <a:endParaRPr lang="en-US" dirty="0"/>
          </a:p>
          <a:p>
            <a:r>
              <a:rPr lang="en-US" dirty="0"/>
              <a:t>For EPS we showed 13.0% growth.  If we eliminated the oldest year, the EPS growth rate would have dropped to 7.1%.  We ended up using 1.4%.</a:t>
            </a:r>
          </a:p>
          <a:p>
            <a:endParaRPr lang="en-US" dirty="0"/>
          </a:p>
          <a:p>
            <a:r>
              <a:rPr lang="en-US" dirty="0"/>
              <a:t>Because we were very conservative, I wouldn’t worry too much about whether in retrospect we could have or should have eliminated the oldest year in calculating the historical growth rates.</a:t>
            </a:r>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42</a:t>
            </a:fld>
            <a:endParaRPr lang="en-US" dirty="0"/>
          </a:p>
        </p:txBody>
      </p:sp>
    </p:spTree>
    <p:extLst>
      <p:ext uri="{BB962C8B-B14F-4D97-AF65-F5344CB8AC3E}">
        <p14:creationId xmlns:p14="http://schemas.microsoft.com/office/powerpoint/2010/main" val="28514842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adjusted numbers for last year.  Picture the SSG graph in your head as we go through the numbers we see on this screen.</a:t>
            </a:r>
          </a:p>
          <a:p>
            <a:endParaRPr lang="en-US" dirty="0"/>
          </a:p>
          <a:p>
            <a:r>
              <a:rPr lang="en-US" dirty="0"/>
              <a:t>Our December 26, 2017 study based on eliminating the oldest year from the growth rate showed adjusted 2017 numbers,  5.7% growth for Sales,  7.1% for  EPS and Pre-Tax Profit grew 7% over the 9-year period. </a:t>
            </a:r>
            <a:r>
              <a:rPr lang="en-US" dirty="0">
                <a:latin typeface="Calibri" panose="020F0502020204030204" pitchFamily="34" charset="0"/>
                <a:cs typeface="Calibri" panose="020F0502020204030204" pitchFamily="34" charset="0"/>
              </a:rPr>
              <a:t>©</a:t>
            </a:r>
            <a:endParaRPr lang="en-US" dirty="0"/>
          </a:p>
          <a:p>
            <a:endParaRPr lang="en-US" dirty="0"/>
          </a:p>
          <a:p>
            <a:r>
              <a:rPr lang="en-US" dirty="0"/>
              <a:t>Remember, that is not the Pre-Tax Profit margin (out of each dollar of sales), but rather the growth rate of Pre-Tax Profit.   As we have been noticing, EPS growth has pretty much been tracking Pre-Tax Profit growth.  Most of the change has been between Sales and Pre-Tax Profit, in other words expenses.</a:t>
            </a:r>
          </a:p>
          <a:p>
            <a:pPr marL="0" indent="0">
              <a:buNone/>
            </a:pPr>
            <a:endParaRPr lang="en-US" dirty="0"/>
          </a:p>
          <a:p>
            <a:pPr marL="0" indent="0">
              <a:buNone/>
            </a:pPr>
            <a:r>
              <a:rPr lang="en-US" dirty="0"/>
              <a:t>Our 2018 growth rates are for the most part pretty similar. </a:t>
            </a:r>
            <a:r>
              <a:rPr lang="en-US" dirty="0">
                <a:latin typeface="Calibri" panose="020F0502020204030204" pitchFamily="34" charset="0"/>
                <a:cs typeface="Calibri" panose="020F0502020204030204" pitchFamily="34" charset="0"/>
              </a:rPr>
              <a:t>©  </a:t>
            </a:r>
            <a:r>
              <a:rPr lang="en-US" dirty="0"/>
              <a:t>Sales grew at the same 5.7% over the new 10-year period as it had over the most recent 9-year period we showed on last year’s study.  Our EPS growth rate grew to 8.2%.  That means this year it grew faster than the 7.1% average of the 9-years before.  And Pre-Tax Profit grew at the same 7.0% meaning this year wasn’t far off of the average. </a:t>
            </a:r>
            <a:r>
              <a:rPr lang="en-US" dirty="0">
                <a:latin typeface="Calibri" panose="020F0502020204030204" pitchFamily="34" charset="0"/>
                <a:cs typeface="Calibri" panose="020F0502020204030204" pitchFamily="34" charset="0"/>
              </a:rPr>
              <a:t>© </a:t>
            </a:r>
            <a:endParaRPr lang="en-US" dirty="0"/>
          </a:p>
          <a:p>
            <a:pPr marL="0" indent="0">
              <a:buNone/>
            </a:pPr>
            <a:endParaRPr lang="en-US" dirty="0"/>
          </a:p>
          <a:p>
            <a:pPr marL="0" indent="0">
              <a:buNone/>
            </a:pPr>
            <a:r>
              <a:rPr lang="en-US" dirty="0"/>
              <a:t>I have a question!  Can you see some of the lines on the SSG moving in your imagination as we look at this screen?</a:t>
            </a:r>
          </a:p>
          <a:p>
            <a:pPr marL="0" indent="0">
              <a:buNone/>
            </a:pPr>
            <a:endParaRPr lang="en-US" dirty="0"/>
          </a:p>
          <a:p>
            <a:pPr marL="0" indent="0">
              <a:buNone/>
            </a:pPr>
            <a:r>
              <a:rPr lang="en-US" dirty="0"/>
              <a:t>Let’s take a look!  Sales and Pre-Tax Profit kept their average rates from the year before.  But!</a:t>
            </a:r>
          </a:p>
          <a:p>
            <a:pPr marL="0" indent="0">
              <a:buNone/>
            </a:pPr>
            <a:endParaRPr lang="en-US" dirty="0"/>
          </a:p>
          <a:p>
            <a:pPr marL="0" indent="0">
              <a:buNone/>
            </a:pPr>
            <a:r>
              <a:rPr lang="en-US" dirty="0"/>
              <a:t>Notice,  Pre-Tax Profit grew at 7.0% and Sales only at 5.7%.  Picture it in your head, Pre-Tax Profit grew faster than Sales making the space between them smaller.  The pink Pre-Tax Profit line moved up faster and got closer to the green Sales line.</a:t>
            </a:r>
          </a:p>
          <a:p>
            <a:pPr marL="0" indent="0">
              <a:buNone/>
            </a:pPr>
            <a:endParaRPr lang="en-US" dirty="0"/>
          </a:p>
          <a:p>
            <a:pPr marL="0" indent="0">
              <a:buNone/>
            </a:pPr>
            <a:r>
              <a:rPr lang="en-US" dirty="0"/>
              <a:t>One more thing, look at the 2017 adjusted numbers.  Pre-Tax Profit and EPS were growing at roughly the same rate.  That kept the space between them roughly the same, and the lines stayed roughly the same distance apart.</a:t>
            </a:r>
          </a:p>
          <a:p>
            <a:pPr marL="0" indent="0">
              <a:buNone/>
            </a:pPr>
            <a:endParaRPr lang="en-US" dirty="0"/>
          </a:p>
          <a:p>
            <a:pPr marL="0" indent="0">
              <a:buNone/>
            </a:pPr>
            <a:r>
              <a:rPr lang="en-US" dirty="0"/>
              <a:t>Look at the new numbers.  EPS grew significantly faster than Pre-Tax Profit.  The space between those two lines got closer.  We haven’t seen that before!</a:t>
            </a:r>
          </a:p>
          <a:p>
            <a:pPr marL="0" indent="0">
              <a:buNone/>
            </a:pPr>
            <a:endParaRPr lang="en-US" dirty="0"/>
          </a:p>
          <a:p>
            <a:pPr marL="0" indent="0">
              <a:buNone/>
            </a:pPr>
            <a:r>
              <a:rPr lang="en-US" dirty="0"/>
              <a:t>What happened?  We can’t tell yet, especially because we don’t see Net Income, so we can’t tell whether the change was taxes going down or shares outstanding going down or some combination of both.</a:t>
            </a:r>
          </a:p>
          <a:p>
            <a:pPr marL="0" indent="0">
              <a:buNone/>
            </a:pPr>
            <a:endParaRPr lang="en-US" dirty="0"/>
          </a:p>
          <a:p>
            <a:pPr marL="0" indent="0">
              <a:buNone/>
            </a:pPr>
            <a:r>
              <a:rPr lang="en-US" dirty="0"/>
              <a:t>So even from the numbers we can tell expenses were lower.  Sales grew slower than Pre-Tax Profit.</a:t>
            </a:r>
          </a:p>
          <a:p>
            <a:pPr marL="0" indent="0">
              <a:buNone/>
            </a:pPr>
            <a:endParaRPr lang="en-US" dirty="0"/>
          </a:p>
          <a:p>
            <a:pPr marL="0" indent="0">
              <a:buNone/>
            </a:pPr>
            <a:r>
              <a:rPr lang="en-US" dirty="0"/>
              <a:t>And, we can tell that either shares or taxes, or some combination of both, went down because Pre-Tax Profit grew slower than Earnings Per Share.</a:t>
            </a:r>
          </a:p>
          <a:p>
            <a:pPr marL="0" indent="0">
              <a:buNone/>
            </a:pPr>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43</a:t>
            </a:fld>
            <a:endParaRPr lang="en-US" dirty="0"/>
          </a:p>
        </p:txBody>
      </p:sp>
    </p:spTree>
    <p:extLst>
      <p:ext uri="{BB962C8B-B14F-4D97-AF65-F5344CB8AC3E}">
        <p14:creationId xmlns:p14="http://schemas.microsoft.com/office/powerpoint/2010/main" val="1432821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digging into MD&amp;A, Management’s Discussion and Analysis.</a:t>
            </a:r>
          </a:p>
          <a:p>
            <a:endParaRPr lang="en-US" dirty="0"/>
          </a:p>
          <a:p>
            <a:r>
              <a:rPr lang="en-US" dirty="0"/>
              <a:t>Our fiscal year ended May 31, 2018.  Remember on our SSG it is 2017, but for RPM it is 2018.  </a:t>
            </a:r>
            <a:r>
              <a:rPr lang="en-US" dirty="0">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So, we are going to use RPM’s 2018 annual report. </a:t>
            </a:r>
            <a:r>
              <a:rPr lang="en-US" sz="1200" dirty="0">
                <a:effectLst/>
                <a:latin typeface="Calibri" panose="020F0502020204030204" pitchFamily="34" charset="0"/>
                <a:ea typeface="Calibri" panose="020F0502020204030204" pitchFamily="34" charset="0"/>
              </a:rPr>
              <a:t>A copy of this annual report is included as </a:t>
            </a:r>
            <a:r>
              <a:rPr lang="en-US" sz="1200">
                <a:effectLst/>
                <a:latin typeface="Calibri" panose="020F0502020204030204" pitchFamily="34" charset="0"/>
                <a:ea typeface="Calibri" panose="020F0502020204030204" pitchFamily="34" charset="0"/>
              </a:rPr>
              <a:t>Handout #2 </a:t>
            </a:r>
            <a:r>
              <a:rPr lang="en-US" sz="1200" dirty="0">
                <a:effectLst/>
                <a:latin typeface="Calibri" panose="020F0502020204030204" pitchFamily="34" charset="0"/>
                <a:ea typeface="Calibri" panose="020F0502020204030204" pitchFamily="34" charset="0"/>
              </a:rPr>
              <a:t>for this session.</a:t>
            </a:r>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44</a:t>
            </a:fld>
            <a:endParaRPr lang="en-US" dirty="0"/>
          </a:p>
        </p:txBody>
      </p:sp>
    </p:spTree>
    <p:extLst>
      <p:ext uri="{BB962C8B-B14F-4D97-AF65-F5344CB8AC3E}">
        <p14:creationId xmlns:p14="http://schemas.microsoft.com/office/powerpoint/2010/main" val="15170376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we see related to expenses is Gross Profit Margin.  The say Gross Profit Margin dropped from 43.7% to 41.0% due to overall higher raw material costs.   We have heard that cost of raw materials would face upward pressure almost every year we looked at.</a:t>
            </a:r>
          </a:p>
          <a:p>
            <a:endParaRPr lang="en-US" dirty="0"/>
          </a:p>
          <a:p>
            <a:r>
              <a:rPr lang="en-US" dirty="0"/>
              <a:t>That being said, this would have made Pre-Tax Profit grow slower than Sales, not faster.   </a:t>
            </a:r>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45</a:t>
            </a:fld>
            <a:endParaRPr lang="en-US" dirty="0"/>
          </a:p>
        </p:txBody>
      </p:sp>
    </p:spTree>
    <p:extLst>
      <p:ext uri="{BB962C8B-B14F-4D97-AF65-F5344CB8AC3E}">
        <p14:creationId xmlns:p14="http://schemas.microsoft.com/office/powerpoint/2010/main" val="27873456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have to continue looking.  Let’s look at SG&amp;A, Selling, General and Administrative expense.</a:t>
            </a:r>
          </a:p>
          <a:p>
            <a:endParaRPr lang="en-US" dirty="0"/>
          </a:p>
          <a:p>
            <a:r>
              <a:rPr lang="en-US" dirty="0"/>
              <a:t>Read carefully, it says it increased by approximately $19.6 million.   That has nothing to do with percentage increase, that is a raw number.  If Sales are going up, cost of those Sales are likely going up, and costs of running the business, such as selling expense, are going up as well.  An increase is normal!  The question is the percentage.  Did it go up faster than sales!</a:t>
            </a:r>
          </a:p>
          <a:p>
            <a:endParaRPr lang="en-US" dirty="0"/>
          </a:p>
          <a:p>
            <a:r>
              <a:rPr lang="en-US" dirty="0"/>
              <a:t>And it says – SG&amp;A improved down from 33.1% of net sales to only 31.3% of net sales, and they talk about tighter cost controls and benefit from severance actions taken during fiscal 2017.</a:t>
            </a:r>
          </a:p>
          <a:p>
            <a:endParaRPr lang="en-US" dirty="0"/>
          </a:p>
          <a:p>
            <a:r>
              <a:rPr lang="en-US" dirty="0"/>
              <a:t>Here is where they cut costs.  An explanation why Pre-Tax Profit grew faster than sales.    They are making some progress on controlling the Operating Expenses.</a:t>
            </a:r>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46</a:t>
            </a:fld>
            <a:endParaRPr lang="en-US" dirty="0"/>
          </a:p>
        </p:txBody>
      </p:sp>
    </p:spTree>
    <p:extLst>
      <p:ext uri="{BB962C8B-B14F-4D97-AF65-F5344CB8AC3E}">
        <p14:creationId xmlns:p14="http://schemas.microsoft.com/office/powerpoint/2010/main" val="25906323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So what about the future….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As usual, I headed to Management’s Discussion and Analysis for information about what happened in the past, but when I look to the future, I have a tendency to go to the letter to the shareholders  </a:t>
            </a:r>
            <a:r>
              <a:rPr lang="en-US" dirty="0">
                <a:latin typeface="Calibri" panose="020F0502020204030204" pitchFamily="34" charset="0"/>
                <a:cs typeface="Calibri" panose="020F0502020204030204" pitchFamily="34"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Calibri" panose="020F0502020204030204" pitchFamily="34" charset="0"/>
                <a:cs typeface="Calibri" panose="020F0502020204030204" pitchFamily="34" charset="0"/>
              </a:rPr>
              <a:t>What I see there is a description of the progress they have made in restructuring to be more efficient, and what they plan on continuing to do. ©</a:t>
            </a:r>
            <a:endParaRPr lang="en-US" dirty="0"/>
          </a:p>
          <a:p>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47</a:t>
            </a:fld>
            <a:endParaRPr lang="en-US" dirty="0"/>
          </a:p>
        </p:txBody>
      </p:sp>
    </p:spTree>
    <p:extLst>
      <p:ext uri="{BB962C8B-B14F-4D97-AF65-F5344CB8AC3E}">
        <p14:creationId xmlns:p14="http://schemas.microsoft.com/office/powerpoint/2010/main" val="40088938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about the future….I want to go back to Management’s Discussion and Analysis and talk about something.</a:t>
            </a:r>
          </a:p>
          <a:p>
            <a:endParaRPr lang="en-US" dirty="0"/>
          </a:p>
          <a:p>
            <a:r>
              <a:rPr lang="en-US" dirty="0"/>
              <a:t>We just saw that they were going to continue to implement cost cutting and efficiency measures, but we also saw in MD&amp;A about a continued trend in raw material costs.</a:t>
            </a:r>
          </a:p>
          <a:p>
            <a:endParaRPr lang="en-US" dirty="0"/>
          </a:p>
          <a:p>
            <a:r>
              <a:rPr lang="en-US" dirty="0"/>
              <a:t>So we know the operating costs are being worked on and hopefully reduced.  What about the Gross Profit margin?   </a:t>
            </a:r>
          </a:p>
          <a:p>
            <a:br>
              <a:rPr lang="en-US" dirty="0"/>
            </a:br>
            <a:r>
              <a:rPr lang="en-US" dirty="0"/>
              <a:t>We know material costs are going to increase.</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But going back to the letter to the shareholders </a:t>
            </a:r>
            <a:r>
              <a:rPr lang="en-US" dirty="0">
                <a:latin typeface="Calibri" panose="020F0502020204030204" pitchFamily="34" charset="0"/>
                <a:cs typeface="Calibri" panose="020F0502020204030204" pitchFamily="34" charset="0"/>
              </a:rPr>
              <a:t>© we see they are acknowledging it even there, and they are raising prices to help maintain profit margins.  They do admit there will be a bit of a lag between implementing the price increases and achieving them, but they are addressing the issues.</a:t>
            </a:r>
            <a:endParaRPr lang="en-US" dirty="0"/>
          </a:p>
          <a:p>
            <a:r>
              <a:rPr lang="en-US" dirty="0"/>
              <a:t> </a:t>
            </a:r>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48</a:t>
            </a:fld>
            <a:endParaRPr lang="en-US" dirty="0"/>
          </a:p>
        </p:txBody>
      </p:sp>
    </p:spTree>
    <p:extLst>
      <p:ext uri="{BB962C8B-B14F-4D97-AF65-F5344CB8AC3E}">
        <p14:creationId xmlns:p14="http://schemas.microsoft.com/office/powerpoint/2010/main" val="10028902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should talk about Taxes.   Remember we discovered that things had changed somewhat between Pre-Tax Profit and EPS.  Well, it has to be either Taxes or Shares Outstanding.  So let’s take a look at taxes first?</a:t>
            </a:r>
          </a:p>
          <a:p>
            <a:endParaRPr lang="en-US" dirty="0"/>
          </a:p>
          <a:p>
            <a:r>
              <a:rPr lang="en-US" dirty="0"/>
              <a:t>So, I drew in a line extending the Pink Pre-Tax Profit line between the 2016 data point to the 2017.   </a:t>
            </a:r>
            <a:r>
              <a:rPr lang="en-US" dirty="0">
                <a:latin typeface="Calibri" panose="020F0502020204030204" pitchFamily="34" charset="0"/>
                <a:cs typeface="Calibri" panose="020F0502020204030204" pitchFamily="34" charset="0"/>
              </a:rPr>
              <a:t>©   And a second one extending the Yellow Net Income line. ©  Notice that they have gotten closer at the top.  That means the lines are moving closer between 2016 and 2017.  In other words, the space between those two lines, which we know is taxes, has gotten smaller.</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So let’s try to see what we can find out about tax rates.   Well when we go to our present at the right side in the Preferred Procedure calculation and click on the taxes tab   ©  We get our 10-years of tax rates.  Look at 2016 and 2017  ©  The overall tax rate for the company went down by almost 6%.   Does anyone have any idea why?</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Well we need to look a little further.</a:t>
            </a:r>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49</a:t>
            </a:fld>
            <a:endParaRPr lang="en-US" dirty="0"/>
          </a:p>
        </p:txBody>
      </p:sp>
    </p:spTree>
    <p:extLst>
      <p:ext uri="{BB962C8B-B14F-4D97-AF65-F5344CB8AC3E}">
        <p14:creationId xmlns:p14="http://schemas.microsoft.com/office/powerpoint/2010/main" val="2125239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are going to continue with RPM International Inc and continue our case study.  </a:t>
            </a:r>
          </a:p>
          <a:p>
            <a:endParaRPr lang="en-US" baseline="0" dirty="0"/>
          </a:p>
          <a:p>
            <a:r>
              <a:rPr lang="en-US" baseline="0" dirty="0"/>
              <a:t>As a reminder, RPM International Inc. was founded in 1947.  It is a multinational company with subsidiaries that are world leaders in specialty coatings, sealants, building materials and related services.</a:t>
            </a:r>
          </a:p>
          <a:p>
            <a:endParaRPr lang="en-US" baseline="0" dirty="0"/>
          </a:p>
          <a:p>
            <a:r>
              <a:rPr lang="en-US" baseline="0" dirty="0"/>
              <a:t>You may know of, or have used, some of their products… Rust-Oleum, </a:t>
            </a:r>
            <a:r>
              <a:rPr lang="en-US" baseline="0" dirty="0" err="1"/>
              <a:t>DayGlo</a:t>
            </a:r>
            <a:r>
              <a:rPr lang="en-US" baseline="0" dirty="0"/>
              <a:t>, DAP,  </a:t>
            </a:r>
            <a:r>
              <a:rPr lang="en-US" baseline="0" dirty="0" err="1"/>
              <a:t>Carboline</a:t>
            </a:r>
            <a:r>
              <a:rPr lang="en-US" baseline="0" dirty="0"/>
              <a:t>, or one that I know of because of my secret nerdy past.  As a kid I used to build model rockets and the paint that was most widely used was </a:t>
            </a:r>
            <a:r>
              <a:rPr lang="en-US" baseline="0" dirty="0" err="1"/>
              <a:t>Testors</a:t>
            </a:r>
            <a:r>
              <a:rPr lang="en-US" baseline="0" dirty="0"/>
              <a:t>.</a:t>
            </a:r>
          </a:p>
          <a:p>
            <a:endParaRPr lang="en-US" baseline="0" dirty="0"/>
          </a:p>
          <a:p>
            <a:r>
              <a:rPr lang="en-US" baseline="0" dirty="0"/>
              <a:t>I will admit that I also have a personal affinity for RPM as they have been a big supporter of BI and of BINC, appearing in our exhibit hall pretty often for at least 20 years and probably longer.</a:t>
            </a:r>
          </a:p>
        </p:txBody>
      </p:sp>
      <p:sp>
        <p:nvSpPr>
          <p:cNvPr id="4" name="Slide Number Placeholder 3"/>
          <p:cNvSpPr>
            <a:spLocks noGrp="1"/>
          </p:cNvSpPr>
          <p:nvPr>
            <p:ph type="sldNum" sz="quarter" idx="10"/>
          </p:nvPr>
        </p:nvSpPr>
        <p:spPr/>
        <p:txBody>
          <a:bodyPr/>
          <a:lstStyle/>
          <a:p>
            <a:fld id="{69C87B1C-6947-41D1-82D4-E235CB8B8571}" type="slidenum">
              <a:rPr lang="en-US" smtClean="0"/>
              <a:t>5</a:t>
            </a:fld>
            <a:endParaRPr lang="en-US" dirty="0"/>
          </a:p>
        </p:txBody>
      </p:sp>
    </p:spTree>
    <p:extLst>
      <p:ext uri="{BB962C8B-B14F-4D97-AF65-F5344CB8AC3E}">
        <p14:creationId xmlns:p14="http://schemas.microsoft.com/office/powerpoint/2010/main" val="22289271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let’s go to our favorite treasure chest and see what treasures we can find.   That is right, we are once again headed back to Management’s Discussion and Analysis.</a:t>
            </a:r>
          </a:p>
          <a:p>
            <a:endParaRPr lang="en-US" dirty="0"/>
          </a:p>
          <a:p>
            <a:r>
              <a:rPr lang="en-US" dirty="0"/>
              <a:t>But first, a tip that I try to remember to tell everyone.  Back when there were paper annual reports that I worked with I used to go page by page looking for the information I wanted.  I carried that over to the digital annual reports.</a:t>
            </a:r>
          </a:p>
          <a:p>
            <a:endParaRPr lang="en-US" dirty="0"/>
          </a:p>
          <a:p>
            <a:r>
              <a:rPr lang="en-US" dirty="0"/>
              <a:t>If I were smarter, I would remember that there is the ability to search for a word or a phrase in a PDF (and many other digital documents, for that matter) and I would use the search feature instead of scrolling page by page.</a:t>
            </a:r>
          </a:p>
          <a:p>
            <a:endParaRPr lang="en-US" dirty="0"/>
          </a:p>
          <a:p>
            <a:r>
              <a:rPr lang="en-US" dirty="0"/>
              <a:t>It is really easy to find a lot of things.  I got to what I needed by searching for the phrase “Income Tax”.  I remembered to search when I went back to find the graphic for this class.  But only because I was so tired that I couldn’t find it scrolling through the pages.  So the hint is: work smart.  When you know approximately what you want information about such as “Margin”, “Tax” or “Shares”, search for it using the terms rather than by scrolling through endless pages of stuff.</a:t>
            </a:r>
          </a:p>
          <a:p>
            <a:endParaRPr lang="en-US" dirty="0"/>
          </a:p>
          <a:p>
            <a:r>
              <a:rPr lang="en-US" dirty="0"/>
              <a:t>So let us see what I found.</a:t>
            </a:r>
            <a:r>
              <a:rPr lang="en-US" dirty="0">
                <a:latin typeface="Calibri" panose="020F0502020204030204" pitchFamily="34" charset="0"/>
                <a:cs typeface="Calibri" panose="020F0502020204030204" pitchFamily="34" charset="0"/>
              </a:rPr>
              <a:t>©   We found that it was TCJA, the Tax Cuts and Jobs Act passed in December 2017 that lowered the federal income tax rate for corporations. ©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 don’t know enough about tax rates in states and countries to begin to guess what the ultimate tax rate will be and so although at the end they say for the fiscal year it was a blended rate of 29.2% for Federal, when we look at tax rates, I am going to drop our prior year’s estimate by 6%,  Why?  If you remember,  the rate dropped about 6% this year from 24ish to 18ish. © I am going to assume a 6% overall drop due to TCJA, and reduce the prior tax rate estimate we used by 6%.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We may be somewhat high because the drop was in a blended year, but I don’t know enough about tax rates everywhere and so I am going to use my judgment and be a little conservative.  I actually think the tax rates will be at least a little lower.</a:t>
            </a:r>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50</a:t>
            </a:fld>
            <a:endParaRPr lang="en-US" dirty="0"/>
          </a:p>
        </p:txBody>
      </p:sp>
    </p:spTree>
    <p:extLst>
      <p:ext uri="{BB962C8B-B14F-4D97-AF65-F5344CB8AC3E}">
        <p14:creationId xmlns:p14="http://schemas.microsoft.com/office/powerpoint/2010/main" val="19820030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shares, it is really hard to tell if there is any change, even if we extend the lines from last year to this year.. </a:t>
            </a:r>
            <a:r>
              <a:rPr lang="en-US" dirty="0">
                <a:latin typeface="Calibri" panose="020F0502020204030204" pitchFamily="34" charset="0"/>
                <a:cs typeface="Calibri" panose="020F0502020204030204" pitchFamily="34" charset="0"/>
              </a:rPr>
              <a:t>©    © But it is widening ever so slightly.  Would you like to know how I know that?.......</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Remember?  When we talked about the graph, we said you can turn on a plotted history of Shares Outstanding. ©    ©   When we do that ©  and then  © we extend the line between the 2016 and 2017 data points, it becomes a little easier to see that they have gone up slightly.</a:t>
            </a:r>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51</a:t>
            </a:fld>
            <a:endParaRPr lang="en-US" dirty="0"/>
          </a:p>
        </p:txBody>
      </p:sp>
    </p:spTree>
    <p:extLst>
      <p:ext uri="{BB962C8B-B14F-4D97-AF65-F5344CB8AC3E}">
        <p14:creationId xmlns:p14="http://schemas.microsoft.com/office/powerpoint/2010/main" val="1162502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time to do our Preferred Procedure, so let us start with our default amounts and apply our judgment to each item.</a:t>
            </a:r>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52</a:t>
            </a:fld>
            <a:endParaRPr lang="en-US" dirty="0"/>
          </a:p>
        </p:txBody>
      </p:sp>
    </p:spTree>
    <p:extLst>
      <p:ext uri="{BB962C8B-B14F-4D97-AF65-F5344CB8AC3E}">
        <p14:creationId xmlns:p14="http://schemas.microsoft.com/office/powerpoint/2010/main" val="23501291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sales.  As we said it has been going along at a pretty steady stable clip.  We did see an uptick in the latest year.  So, let’s look at our Sales Growth Trend tab and look at the growth rate over 1 year, 2 years, all the way up to 10 years.</a:t>
            </a:r>
          </a:p>
          <a:p>
            <a:endParaRPr lang="en-US" dirty="0"/>
          </a:p>
          <a:p>
            <a:r>
              <a:rPr lang="en-US" dirty="0"/>
              <a:t>What do we see over the last year, Sales grew 7.3%.  Over the last two years, it was only 5.1%.  Over the full 10 years, it was 5.7%.  We know they are raising prices and their products are selling pretty steadily.</a:t>
            </a:r>
          </a:p>
          <a:p>
            <a:br>
              <a:rPr lang="en-US" dirty="0"/>
            </a:br>
            <a:r>
              <a:rPr lang="en-US" dirty="0"/>
              <a:t>The problem for me is that although the 10 years is 5.7% look at the 5-year, 4 year, 3 year and 2 year growth rates.  They are hovering around 5.  I don’t want to go much above that, so I am going to use 5%.  </a:t>
            </a:r>
            <a:r>
              <a:rPr lang="en-US" dirty="0">
                <a:latin typeface="Calibri" panose="020F0502020204030204" pitchFamily="34" charset="0"/>
                <a:cs typeface="Calibri" panose="020F0502020204030204" pitchFamily="34" charset="0"/>
              </a:rPr>
              <a:t>©</a:t>
            </a:r>
            <a:r>
              <a:rPr lang="en-US" dirty="0"/>
              <a:t> I feel that we are comfortably in the right ballpark.</a:t>
            </a:r>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53</a:t>
            </a:fld>
            <a:endParaRPr lang="en-US" dirty="0"/>
          </a:p>
        </p:txBody>
      </p:sp>
    </p:spTree>
    <p:extLst>
      <p:ext uri="{BB962C8B-B14F-4D97-AF65-F5344CB8AC3E}">
        <p14:creationId xmlns:p14="http://schemas.microsoft.com/office/powerpoint/2010/main" val="17197694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expenses, we know that the 5-year average Pre-Tax Profit margin is 8.5%.  </a:t>
            </a:r>
            <a:r>
              <a:rPr lang="en-US" dirty="0">
                <a:latin typeface="Calibri" panose="020F0502020204030204" pitchFamily="34" charset="0"/>
                <a:cs typeface="Calibri" panose="020F0502020204030204" pitchFamily="34" charset="0"/>
              </a:rPr>
              <a:t>©  But we also have a downward trend based on the most recent year which is 7.8% and below the 5-year average. © </a:t>
            </a:r>
          </a:p>
          <a:p>
            <a:endParaRPr lang="en-US" dirty="0">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Calibri" panose="020F0502020204030204" pitchFamily="34" charset="0"/>
                <a:cs typeface="Calibri" panose="020F0502020204030204" pitchFamily="34" charset="0"/>
              </a:rPr>
              <a:t>What we also know is that for the last year or so RPM has been restructuring to reduce costs.  I am not ready to go all the way to 8.5% over the next 5 years because they are still restructuring and have those expenses, but I will round the most recent 7.8% up a little bit to project 8% Pre-Tax Profit Margins over the next 5 years. © </a:t>
            </a:r>
          </a:p>
          <a:p>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54</a:t>
            </a:fld>
            <a:endParaRPr lang="en-US" dirty="0"/>
          </a:p>
        </p:txBody>
      </p:sp>
    </p:spTree>
    <p:extLst>
      <p:ext uri="{BB962C8B-B14F-4D97-AF65-F5344CB8AC3E}">
        <p14:creationId xmlns:p14="http://schemas.microsoft.com/office/powerpoint/2010/main" val="10700978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we talked about taxes?  We decided that we would drop our prior estimate by 6%.  Well we had 30% as a projection last year, so we are going to project a 24% tax rate.  </a:t>
            </a:r>
            <a:r>
              <a:rPr lang="en-US" dirty="0">
                <a:latin typeface="Calibri" panose="020F0502020204030204" pitchFamily="34" charset="0"/>
                <a:cs typeface="Calibri" panose="020F0502020204030204" pitchFamily="34" charset="0"/>
              </a:rPr>
              <a:t>©</a:t>
            </a:r>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55</a:t>
            </a:fld>
            <a:endParaRPr lang="en-US" dirty="0"/>
          </a:p>
        </p:txBody>
      </p:sp>
    </p:spTree>
    <p:extLst>
      <p:ext uri="{BB962C8B-B14F-4D97-AF65-F5344CB8AC3E}">
        <p14:creationId xmlns:p14="http://schemas.microsoft.com/office/powerpoint/2010/main" val="37697688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shares, we saw that they climbed a little.  I am going to be conservative and go with the higher number and use the most recent year shares of 137.2   </a:t>
            </a:r>
            <a:r>
              <a:rPr lang="en-US" dirty="0">
                <a:latin typeface="Calibri" panose="020F0502020204030204" pitchFamily="34" charset="0"/>
                <a:cs typeface="Calibri" panose="020F0502020204030204" pitchFamily="34" charset="0"/>
              </a:rPr>
              <a:t>©</a:t>
            </a:r>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56</a:t>
            </a:fld>
            <a:endParaRPr lang="en-US" dirty="0"/>
          </a:p>
        </p:txBody>
      </p:sp>
    </p:spTree>
    <p:extLst>
      <p:ext uri="{BB962C8B-B14F-4D97-AF65-F5344CB8AC3E}">
        <p14:creationId xmlns:p14="http://schemas.microsoft.com/office/powerpoint/2010/main" val="9859108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there we have it…</a:t>
            </a:r>
          </a:p>
          <a:p>
            <a:endParaRPr lang="en-US" dirty="0"/>
          </a:p>
          <a:p>
            <a:r>
              <a:rPr lang="en-US" dirty="0"/>
              <a:t>With a projected growth rate of 5%, Sales in 5 years will reach 6,792   </a:t>
            </a:r>
            <a:r>
              <a:rPr lang="en-US" dirty="0">
                <a:latin typeface="Calibri" panose="020F0502020204030204" pitchFamily="34" charset="0"/>
                <a:cs typeface="Calibri" panose="020F0502020204030204" pitchFamily="34" charset="0"/>
              </a:rPr>
              <a:t>©</a:t>
            </a:r>
            <a:endParaRPr lang="en-US" dirty="0"/>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If our Pre-Tax Profit margin is 8%, we use 92% of the sales for expenses and that is 6,249 </a:t>
            </a:r>
            <a:r>
              <a:rPr lang="en-US" dirty="0">
                <a:latin typeface="Calibri" panose="020F0502020204030204" pitchFamily="34" charset="0"/>
                <a:cs typeface="Calibri" panose="020F0502020204030204" pitchFamily="34" charset="0"/>
              </a:rPr>
              <a:t>©</a:t>
            </a:r>
            <a:endParaRPr lang="en-US" dirty="0"/>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When you subtract 6,249 of expenses from the sales of 6,792 that leaves us with Pre-Tax Profit of 543 </a:t>
            </a:r>
            <a:r>
              <a:rPr lang="en-US" dirty="0">
                <a:latin typeface="Calibri" panose="020F0502020204030204" pitchFamily="34" charset="0"/>
                <a:cs typeface="Calibri" panose="020F0502020204030204" pitchFamily="34" charset="0"/>
              </a:rPr>
              <a:t>©</a:t>
            </a:r>
            <a:endParaRPr lang="en-US" dirty="0"/>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If we pay 24% tax on our 543, it works out to 130 </a:t>
            </a:r>
            <a:r>
              <a:rPr lang="en-US" dirty="0">
                <a:latin typeface="Calibri" panose="020F0502020204030204" pitchFamily="34" charset="0"/>
                <a:cs typeface="Calibri" panose="020F0502020204030204" pitchFamily="34" charset="0"/>
              </a:rPr>
              <a:t>©.  </a:t>
            </a:r>
            <a:r>
              <a:rPr lang="en-US" dirty="0"/>
              <a:t>and when we subtract the taxes of 130 from our 543, that leaves us with a net income for the entire company of 413 </a:t>
            </a:r>
            <a:r>
              <a:rPr lang="en-US" dirty="0">
                <a:latin typeface="Calibri" panose="020F0502020204030204" pitchFamily="34" charset="0"/>
                <a:cs typeface="Calibri" panose="020F0502020204030204" pitchFamily="34" charset="0"/>
              </a:rPr>
              <a:t>©</a:t>
            </a:r>
            <a:endParaRPr lang="en-US" dirty="0"/>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And finally, when you divide the net income of 413 by 137.2 shares, we end up with $3.01 Earnings Per Share  </a:t>
            </a:r>
            <a:r>
              <a:rPr lang="en-US" dirty="0">
                <a:latin typeface="Calibri" panose="020F0502020204030204" pitchFamily="34" charset="0"/>
                <a:cs typeface="Calibri" panose="020F0502020204030204" pitchFamily="34" charset="0"/>
              </a:rPr>
              <a:t>©</a:t>
            </a:r>
            <a:r>
              <a:rPr lang="en-US" dirty="0"/>
              <a:t>, and that works out to projected 3.8% Earnings Per Share growth over the next 5 years </a:t>
            </a:r>
            <a:r>
              <a:rPr lang="en-US" dirty="0">
                <a:latin typeface="Calibri" panose="020F0502020204030204" pitchFamily="34" charset="0"/>
                <a:cs typeface="Calibri" panose="020F0502020204030204" pitchFamily="34"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Calibri" panose="020F0502020204030204" pitchFamily="34" charset="0"/>
                <a:cs typeface="Calibri" panose="020F0502020204030204" pitchFamily="34" charset="0"/>
              </a:rPr>
              <a:t>The prior two years we only projected growth at 0.3% and then 1.4%, how come we are higher at 3.8%.  Something had to change.</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dirty="0"/>
          </a:p>
          <a:p>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57</a:t>
            </a:fld>
            <a:endParaRPr lang="en-US" dirty="0"/>
          </a:p>
        </p:txBody>
      </p:sp>
    </p:spTree>
    <p:extLst>
      <p:ext uri="{BB962C8B-B14F-4D97-AF65-F5344CB8AC3E}">
        <p14:creationId xmlns:p14="http://schemas.microsoft.com/office/powerpoint/2010/main" val="25183428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talk about that, let’s be consistent. </a:t>
            </a:r>
            <a:r>
              <a:rPr lang="en-US" dirty="0">
                <a:latin typeface="Calibri" panose="020F0502020204030204" pitchFamily="34" charset="0"/>
                <a:cs typeface="Calibri" panose="020F0502020204030204" pitchFamily="34" charset="0"/>
              </a:rPr>
              <a:t>We have started our future growth from the annual number ©.  To be consistent shouldn’t we adjust and start at the trend line as we have in the past? © </a:t>
            </a:r>
          </a:p>
          <a:p>
            <a:endParaRPr lang="en-US" dirty="0">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Calibri" panose="020F0502020204030204" pitchFamily="34" charset="0"/>
                <a:cs typeface="Calibri" panose="020F0502020204030204" pitchFamily="34" charset="0"/>
              </a:rPr>
              <a:t>When we do that  © our future EPS growth rate becomes 6.4%.</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Calibri" panose="020F0502020204030204" pitchFamily="34" charset="0"/>
                <a:cs typeface="Calibri" panose="020F0502020204030204" pitchFamily="34" charset="0"/>
              </a:rPr>
              <a:t>So why did it get so much higher?  Taxes!</a:t>
            </a:r>
          </a:p>
          <a:p>
            <a:pPr marL="0" marR="0" lvl="0" indent="0" algn="l" defTabSz="914400" rtl="0" eaLnBrk="1" fontAlgn="base" latinLnBrk="0" hangingPunct="1">
              <a:lnSpc>
                <a:spcPct val="100000"/>
              </a:lnSpc>
              <a:spcBef>
                <a:spcPct val="30000"/>
              </a:spcBef>
              <a:spcAft>
                <a:spcPct val="0"/>
              </a:spcAft>
              <a:buClrTx/>
              <a:buSzTx/>
              <a:buFontTx/>
              <a:buNone/>
              <a:tabLst/>
              <a:defRPr/>
            </a:pP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We expect the tax rate to drop 6%, reducing our taxes.  The space where taxes live, between the Pre-Tax Profit line and the Net Income line gets smaller.  That pulls up the Net Income line, showing faster growth and Net Income pulls up everything below it Earnings Per Share.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Calibri" panose="020F0502020204030204" pitchFamily="34" charset="0"/>
                <a:cs typeface="Calibri" panose="020F0502020204030204" pitchFamily="34" charset="0"/>
              </a:rPr>
              <a:t>So it makes sense that if everything remains almost the same except for taxes and taxes go down significantly, then we have a higher EPS growth rate.</a:t>
            </a:r>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58</a:t>
            </a:fld>
            <a:endParaRPr lang="en-US" dirty="0"/>
          </a:p>
        </p:txBody>
      </p:sp>
    </p:spTree>
    <p:extLst>
      <p:ext uri="{BB962C8B-B14F-4D97-AF65-F5344CB8AC3E}">
        <p14:creationId xmlns:p14="http://schemas.microsoft.com/office/powerpoint/2010/main" val="18923500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pPr lvl="0">
              <a:defRPr/>
            </a:pPr>
            <a:r>
              <a:rPr lang="en-US" u="none" baseline="0" dirty="0">
                <a:latin typeface="+mj-lt"/>
              </a:rPr>
              <a:t>Okay, once again it is time to see if we have any questions.</a:t>
            </a:r>
          </a:p>
          <a:p>
            <a:pPr lvl="0">
              <a:defRPr/>
            </a:pPr>
            <a:endParaRPr lang="en-US" u="sng" baseline="0" dirty="0">
              <a:latin typeface="+mj-lt"/>
            </a:endParaRPr>
          </a:p>
          <a:p>
            <a:pPr lvl="0">
              <a:defRPr/>
            </a:pPr>
            <a:r>
              <a:rPr lang="en-US" u="sng" baseline="0" dirty="0">
                <a:latin typeface="+mj-lt"/>
              </a:rPr>
              <a:t>Seeded Question</a:t>
            </a:r>
            <a:endParaRPr lang="en-US" dirty="0">
              <a:latin typeface="+mj-lt"/>
            </a:endParaRP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59</a:t>
            </a:fld>
            <a:endParaRPr lang="en-US" dirty="0"/>
          </a:p>
        </p:txBody>
      </p:sp>
    </p:spTree>
    <p:extLst>
      <p:ext uri="{BB962C8B-B14F-4D97-AF65-F5344CB8AC3E}">
        <p14:creationId xmlns:p14="http://schemas.microsoft.com/office/powerpoint/2010/main" val="584475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3352800" y="549275"/>
            <a:ext cx="2895600" cy="2171700"/>
          </a:xfrm>
          <a:ln/>
        </p:spPr>
      </p:sp>
      <p:sp>
        <p:nvSpPr>
          <p:cNvPr id="1249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br>
              <a:rPr lang="en-US" sz="1800" dirty="0">
                <a:solidFill>
                  <a:srgbClr val="8B939D"/>
                </a:solidFill>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In our last session we had the SSG from </a:t>
            </a:r>
            <a:r>
              <a:rPr lang="en-US" sz="1800" dirty="0" err="1">
                <a:effectLst/>
                <a:latin typeface="Calibri" panose="020F0502020204030204" pitchFamily="34" charset="0"/>
                <a:ea typeface="Calibri" panose="020F0502020204030204" pitchFamily="34" charset="0"/>
              </a:rPr>
              <a:t>from</a:t>
            </a:r>
            <a:r>
              <a:rPr lang="en-US" sz="1800" dirty="0">
                <a:effectLst/>
                <a:latin typeface="Calibri" panose="020F0502020204030204" pitchFamily="34" charset="0"/>
                <a:ea typeface="Calibri" panose="020F0502020204030204" pitchFamily="34" charset="0"/>
              </a:rPr>
              <a:t> December 26, 2016.  Our most recent full fiscal year at that point was the fiscal year ended May 31, 2016. </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If you remember, we called it 2015, because BI SSG data shows it as 2015 as most of the fiscal year was in 2015.  RPM shows it by when the fiscal year ends, in this case 2016.</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So again, the fiscal year ended May 31, 2016 is 2015 on our SSG and 2016 on RPM’s financials.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And this is what we saw….</a:t>
            </a:r>
            <a:endParaRPr lang="en-US" dirty="0">
              <a:latin typeface="Arial" pitchFamily="34" charset="0"/>
              <a:ea typeface="ヒラギノ角ゴ Pro W3"/>
            </a:endParaRPr>
          </a:p>
        </p:txBody>
      </p:sp>
      <p:sp>
        <p:nvSpPr>
          <p:cNvPr id="4" name="Slide Number Placeholder 3"/>
          <p:cNvSpPr>
            <a:spLocks noGrp="1"/>
          </p:cNvSpPr>
          <p:nvPr>
            <p:ph type="sldNum" sz="quarter" idx="5"/>
          </p:nvPr>
        </p:nvSpPr>
        <p:spPr/>
        <p:txBody>
          <a:bodyPr/>
          <a:lstStyle/>
          <a:p>
            <a:pPr>
              <a:defRPr/>
            </a:pPr>
            <a:fld id="{98D96EB7-AA5C-4E30-BE64-93C8DD959235}" type="slidenum">
              <a:rPr lang="en-US" smtClean="0"/>
              <a:pPr>
                <a:defRPr/>
              </a:pPr>
              <a:t>6</a:t>
            </a:fld>
            <a:endParaRPr lang="en-US" dirty="0"/>
          </a:p>
        </p:txBody>
      </p:sp>
    </p:spTree>
    <p:extLst>
      <p:ext uri="{BB962C8B-B14F-4D97-AF65-F5344CB8AC3E}">
        <p14:creationId xmlns:p14="http://schemas.microsoft.com/office/powerpoint/2010/main" val="24238699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housekeeping things before we continue.  </a:t>
            </a:r>
          </a:p>
          <a:p>
            <a:endParaRPr lang="en-US" dirty="0"/>
          </a:p>
          <a:p>
            <a:r>
              <a:rPr lang="en-US" dirty="0"/>
              <a:t>I sometimes am insecure about my judgment.  We originally planned to add in two methods to check your judgment, however the class would have become way too long.</a:t>
            </a:r>
          </a:p>
          <a:p>
            <a:endParaRPr lang="en-US" dirty="0"/>
          </a:p>
          <a:p>
            <a:r>
              <a:rPr lang="en-US" dirty="0"/>
              <a:t>So as a bonus we have recorded an extra short session on ways to check your judgment.  The link will be included in the follow up email for this class.</a:t>
            </a:r>
          </a:p>
          <a:p>
            <a:endParaRPr lang="en-US" dirty="0"/>
          </a:p>
          <a:p>
            <a:r>
              <a:rPr lang="en-US" dirty="0"/>
              <a:t>We could have continued one more year through December 2019, but that would have made this session way too long as well.  Not </a:t>
            </a:r>
            <a:r>
              <a:rPr lang="en-US"/>
              <a:t>doing December 2019 </a:t>
            </a:r>
            <a:r>
              <a:rPr lang="en-US" dirty="0"/>
              <a:t>also works nicely for my practice of not using information that is too current.  It is always important to do your own homework.  </a:t>
            </a:r>
          </a:p>
          <a:p>
            <a:endParaRPr lang="en-US" dirty="0"/>
          </a:p>
          <a:p>
            <a:r>
              <a:rPr lang="en-US" dirty="0"/>
              <a:t>The judgments we used are my judgments.  I have heard it said that there is no one right SSG.  Everyone has their OWN right SSG that uses their judgment and analysis.  I encourage you to use what you learned in these sessions to help with your judgment so that you have a clearer picture of what a company realistically can do.</a:t>
            </a:r>
          </a:p>
          <a:p>
            <a:endParaRPr lang="en-US" dirty="0"/>
          </a:p>
          <a:p>
            <a:r>
              <a:rPr lang="en-US" dirty="0"/>
              <a:t>When we first start, we learn to project a rate based on the historical growth rates.  If we are lucky, we are taught about outliers and from there we move on.</a:t>
            </a:r>
          </a:p>
          <a:p>
            <a:endParaRPr lang="en-US" dirty="0"/>
          </a:p>
          <a:p>
            <a:r>
              <a:rPr lang="en-US" dirty="0"/>
              <a:t>Preferred Procedure is called “Preferred” for a reason.  It is one of the best ways to estimate future growth for a company, especially one that doesn’t have a real consistent track record.</a:t>
            </a:r>
          </a:p>
          <a:p>
            <a:endParaRPr lang="en-US" dirty="0"/>
          </a:p>
          <a:p>
            <a:r>
              <a:rPr lang="en-US" dirty="0"/>
              <a:t>I don’t know if it is true, but I have heard that when the SSG was originally created, there was no Preferred Procedure.  What we call Preferred Procedure was the only way EPS growth was estimated.  Estimating simply off of past EPS growth came along later to simplify things, most likely for newer SSG users who were just learning.</a:t>
            </a:r>
          </a:p>
          <a:p>
            <a:endParaRPr lang="en-US" dirty="0"/>
          </a:p>
          <a:p>
            <a:r>
              <a:rPr lang="en-US" dirty="0"/>
              <a:t>Let us get to a few final things.</a:t>
            </a:r>
          </a:p>
          <a:p>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60</a:t>
            </a:fld>
            <a:endParaRPr lang="en-US" dirty="0"/>
          </a:p>
        </p:txBody>
      </p:sp>
    </p:spTree>
    <p:extLst>
      <p:ext uri="{BB962C8B-B14F-4D97-AF65-F5344CB8AC3E}">
        <p14:creationId xmlns:p14="http://schemas.microsoft.com/office/powerpoint/2010/main" val="30650691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some lessons we have learned. </a:t>
            </a:r>
            <a:r>
              <a:rPr lang="en-US" dirty="0">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First of all, © because we use the computer, we assume that if our judgment is good, our end result is good.  We have seen that you need to look at the numbers and see if they make sense based on what the pictures tell us.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If they don’t make sense, figure out why.  What is it that is causing the difference and do you need to adjust something on your SSG</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Remember that the numbers can mislead you if you follow them blindly</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Look at the pictures.  On the paper form, the graph section is called “Visual Analysis of Sales, Earnings and Price”  There is a reason it is called Visual Analysis.  The numbers can fool you, but we don’t teach how to look at the SSG visually often enough.</a:t>
            </a:r>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61</a:t>
            </a:fld>
            <a:endParaRPr lang="en-US" dirty="0"/>
          </a:p>
        </p:txBody>
      </p:sp>
    </p:spTree>
    <p:extLst>
      <p:ext uri="{BB962C8B-B14F-4D97-AF65-F5344CB8AC3E}">
        <p14:creationId xmlns:p14="http://schemas.microsoft.com/office/powerpoint/2010/main" val="33873871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2800" y="549275"/>
            <a:ext cx="2895600" cy="2171700"/>
          </a:xfrm>
        </p:spPr>
      </p:sp>
      <p:sp>
        <p:nvSpPr>
          <p:cNvPr id="3" name="Notes Placeholder 2"/>
          <p:cNvSpPr>
            <a:spLocks noGrp="1"/>
          </p:cNvSpPr>
          <p:nvPr>
            <p:ph type="body" idx="1"/>
          </p:nvPr>
        </p:nvSpPr>
        <p:spPr/>
        <p:txBody>
          <a:bodyPr/>
          <a:lstStyle/>
          <a:p>
            <a:r>
              <a:rPr lang="en-US" dirty="0">
                <a:latin typeface="+mj-lt"/>
                <a:ea typeface="ヒラギノ角ゴ Pro W3"/>
              </a:rPr>
              <a:t>I don’t want to forget at the end.  Mark you calendars for the upcoming classes in the Stock Investing Made Easy Webinar Series:  Wednesday, March 31, 2021, Thursday, April 29, 2021 and Tuesday, June 29, 2021, all starting at 8:30 pm Eastern Time.</a:t>
            </a:r>
          </a:p>
          <a:p>
            <a:endParaRPr lang="en-US" dirty="0">
              <a:latin typeface="+mj-lt"/>
              <a:ea typeface="ヒラギノ角ゴ Pro W3"/>
            </a:endParaRPr>
          </a:p>
          <a:p>
            <a:r>
              <a:rPr lang="en-US" dirty="0">
                <a:latin typeface="+mj-lt"/>
                <a:ea typeface="ヒラギノ角ゴ Pro W3"/>
              </a:rPr>
              <a:t>Tonight we have revisited Preferred Procedure by updating RPM International for two years.   We have applied Preferred Procedure and looked at how we might find answers to what the SSG is telling us about what is happening with a company.</a:t>
            </a:r>
          </a:p>
          <a:p>
            <a:endParaRPr lang="en-US" dirty="0">
              <a:latin typeface="+mj-lt"/>
              <a:ea typeface="ヒラギノ角ゴ Pro W3"/>
            </a:endParaRPr>
          </a:p>
          <a:p>
            <a:r>
              <a:rPr lang="en-US" dirty="0">
                <a:latin typeface="+mj-lt"/>
                <a:ea typeface="ヒラギノ角ゴ Pro W3"/>
              </a:rPr>
              <a:t>We have highlighted the importance of making sure that the numbers and pictures are telling a similar story, and if not, figuring out why.</a:t>
            </a:r>
          </a:p>
          <a:p>
            <a:endParaRPr lang="en-US" dirty="0">
              <a:latin typeface="+mj-lt"/>
              <a:ea typeface="ヒラギノ角ゴ Pro W3"/>
            </a:endParaRP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62</a:t>
            </a:fld>
            <a:endParaRPr lang="en-US" dirty="0"/>
          </a:p>
        </p:txBody>
      </p:sp>
    </p:spTree>
    <p:extLst>
      <p:ext uri="{BB962C8B-B14F-4D97-AF65-F5344CB8AC3E}">
        <p14:creationId xmlns:p14="http://schemas.microsoft.com/office/powerpoint/2010/main" val="18733543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68997B-D701-4292-9391-B347C4AD9DCF}" type="slidenum">
              <a:rPr lang="en-US"/>
              <a:pPr>
                <a:defRPr/>
              </a:pPr>
              <a:t>63</a:t>
            </a:fld>
            <a:endParaRPr lang="en-US" dirty="0"/>
          </a:p>
        </p:txBody>
      </p:sp>
      <p:sp>
        <p:nvSpPr>
          <p:cNvPr id="129027" name="Rectangle 2"/>
          <p:cNvSpPr>
            <a:spLocks noGrp="1" noRot="1" noChangeAspect="1" noChangeArrowheads="1" noTextEdit="1"/>
          </p:cNvSpPr>
          <p:nvPr>
            <p:ph type="sldImg"/>
          </p:nvPr>
        </p:nvSpPr>
        <p:spPr>
          <a:xfrm>
            <a:off x="3352800" y="549275"/>
            <a:ext cx="2895600" cy="2171700"/>
          </a:xfrm>
          <a:ln/>
        </p:spPr>
      </p:sp>
      <p:sp>
        <p:nvSpPr>
          <p:cNvPr id="1290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ea typeface="ヒラギノ角ゴ Pro W3"/>
              </a:rPr>
              <a:t>A lot of people at BetterInvesting pay it forward.  They share what they know.  </a:t>
            </a:r>
          </a:p>
          <a:p>
            <a:endParaRPr lang="en-US" dirty="0">
              <a:latin typeface="+mj-lt"/>
              <a:ea typeface="ヒラギノ角ゴ Pro W3"/>
            </a:endParaRPr>
          </a:p>
          <a:p>
            <a:r>
              <a:rPr lang="en-US" dirty="0">
                <a:latin typeface="+mj-lt"/>
                <a:ea typeface="ヒラギノ角ゴ Pro W3"/>
              </a:rPr>
              <a:t>There are people who taught me, there are people who taught some of this material with me, and there are some people who put together pieces of this material for other classes we worked on together.  Without them, this class wouldn’t exist.</a:t>
            </a:r>
          </a:p>
          <a:p>
            <a:endParaRPr lang="en-US" dirty="0">
              <a:latin typeface="+mj-lt"/>
              <a:ea typeface="ヒラギノ角ゴ Pro W3"/>
            </a:endParaRPr>
          </a:p>
          <a:p>
            <a:r>
              <a:rPr lang="en-US">
                <a:latin typeface="+mj-lt"/>
                <a:ea typeface="ヒラギノ角ゴ Pro W3"/>
              </a:rPr>
              <a:t>I </a:t>
            </a:r>
            <a:r>
              <a:rPr lang="en-US" dirty="0">
                <a:latin typeface="+mj-lt"/>
                <a:ea typeface="ヒラギノ角ゴ Pro W3"/>
              </a:rPr>
              <a:t>want to particularly mention and thank Ron </a:t>
            </a:r>
            <a:r>
              <a:rPr lang="en-US" dirty="0" err="1">
                <a:latin typeface="+mj-lt"/>
                <a:ea typeface="ヒラギノ角ゴ Pro W3"/>
              </a:rPr>
              <a:t>Bruyn</a:t>
            </a:r>
            <a:r>
              <a:rPr lang="en-US" dirty="0">
                <a:latin typeface="+mj-lt"/>
                <a:ea typeface="ヒラギノ角ゴ Pro W3"/>
              </a:rPr>
              <a:t> who brainstormed with me when we came up with the idea of the first financial statement track that was ever taught at BINC, and who helped me develop that 7-class series.</a:t>
            </a:r>
          </a:p>
          <a:p>
            <a:endParaRPr lang="en-US" dirty="0">
              <a:latin typeface="+mj-lt"/>
              <a:ea typeface="ヒラギノ角ゴ Pro W3"/>
            </a:endParaRPr>
          </a:p>
          <a:p>
            <a:r>
              <a:rPr lang="en-US" dirty="0">
                <a:latin typeface="+mj-lt"/>
                <a:ea typeface="ヒラギノ角ゴ Pro W3"/>
              </a:rPr>
              <a:t>I also want to mention and remember, the late Joe Smith, who built the original Preferred Procedure class for that Financial Statement series, but more than that, Joe was the epitome of the BetterInvesting volunteer.</a:t>
            </a:r>
          </a:p>
          <a:p>
            <a:endParaRPr lang="en-US" dirty="0">
              <a:latin typeface="+mj-lt"/>
              <a:ea typeface="ヒラギノ角ゴ Pro W3"/>
            </a:endParaRPr>
          </a:p>
          <a:p>
            <a:r>
              <a:rPr lang="en-US" dirty="0">
                <a:latin typeface="+mj-lt"/>
                <a:ea typeface="ヒラギノ角ゴ Pro W3"/>
              </a:rPr>
              <a:t>Joe was a big believer in Paying it Forward, he was a great teacher and more than that, any time I ever asked him anything, including to go somewhere to teach in an event I was involved in, Joe never said no.  I really miss Joe.</a:t>
            </a:r>
          </a:p>
        </p:txBody>
      </p:sp>
    </p:spTree>
    <p:extLst>
      <p:ext uri="{BB962C8B-B14F-4D97-AF65-F5344CB8AC3E}">
        <p14:creationId xmlns:p14="http://schemas.microsoft.com/office/powerpoint/2010/main" val="42248754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2983B44F-A966-4BDA-BC56-7B87712749D0}" type="slidenum">
              <a:rPr lang="en-US"/>
              <a:pPr>
                <a:defRPr/>
              </a:pPr>
              <a:t>64</a:t>
            </a:fld>
            <a:endParaRPr lang="en-US" dirty="0"/>
          </a:p>
        </p:txBody>
      </p:sp>
      <p:sp>
        <p:nvSpPr>
          <p:cNvPr id="176130" name="Rectangle 2"/>
          <p:cNvSpPr>
            <a:spLocks noGrp="1" noRot="1" noChangeAspect="1" noChangeArrowheads="1" noTextEdit="1"/>
          </p:cNvSpPr>
          <p:nvPr>
            <p:ph type="sldImg"/>
          </p:nvPr>
        </p:nvSpPr>
        <p:spPr>
          <a:xfrm>
            <a:off x="3352800" y="549275"/>
            <a:ext cx="2895600" cy="2171700"/>
          </a:xfrm>
          <a:ln/>
        </p:spPr>
      </p:sp>
      <p:sp>
        <p:nvSpPr>
          <p:cNvPr id="176131" name="Rectangle 3"/>
          <p:cNvSpPr>
            <a:spLocks noGrp="1" noChangeArrowheads="1"/>
          </p:cNvSpPr>
          <p:nvPr>
            <p:ph type="body" idx="1"/>
          </p:nvPr>
        </p:nvSpPr>
        <p:spPr>
          <a:xfrm>
            <a:off x="960539" y="3474963"/>
            <a:ext cx="7680127" cy="3291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rPr>
              <a:t>And on that note, when I ran BINC in 2006 in Columbus, I put a slide very similar to this in every presentation that was taught at the event.</a:t>
            </a:r>
          </a:p>
          <a:p>
            <a:r>
              <a:rPr lang="en-US" dirty="0">
                <a:latin typeface="+mj-lt"/>
              </a:rPr>
              <a:t> </a:t>
            </a:r>
          </a:p>
          <a:p>
            <a:r>
              <a:rPr lang="en-US" dirty="0">
                <a:latin typeface="+mj-lt"/>
              </a:rPr>
              <a:t>BetterInvesting has been good to me. I have learned a lot and I am in a much better financial position than I would be if I had not found BetterInvesting.</a:t>
            </a:r>
          </a:p>
          <a:p>
            <a:endParaRPr lang="en-US" dirty="0">
              <a:latin typeface="+mj-lt"/>
            </a:endParaRPr>
          </a:p>
          <a:p>
            <a:r>
              <a:rPr lang="en-US" dirty="0">
                <a:latin typeface="+mj-lt"/>
              </a:rPr>
              <a:t>If it has made a difference in your life, pick up some materials and share BetterInvesting with your loved ones, family, friends and anyone else who wants a better future.</a:t>
            </a:r>
          </a:p>
          <a:p>
            <a:endParaRPr lang="en-US" dirty="0">
              <a:latin typeface="+mj-lt"/>
            </a:endParaRPr>
          </a:p>
          <a:p>
            <a:r>
              <a:rPr lang="en-US" dirty="0">
                <a:latin typeface="+mj-lt"/>
              </a:rPr>
              <a:t>The nice thing about investing is that everyone can do well.  If someone else does well, it doesn’t diminish my ability to do well.  There is plenty for everyone.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008A49ED-F2CB-4D00-9D8F-BD4E16D83A3B}" type="slidenum">
              <a:rPr lang="en-US"/>
              <a:pPr>
                <a:defRPr/>
              </a:pPr>
              <a:t>65</a:t>
            </a:fld>
            <a:endParaRPr lang="en-US" dirty="0"/>
          </a:p>
        </p:txBody>
      </p:sp>
      <p:sp>
        <p:nvSpPr>
          <p:cNvPr id="178178" name="Rectangle 2"/>
          <p:cNvSpPr>
            <a:spLocks noGrp="1" noRot="1" noChangeAspect="1" noChangeArrowheads="1" noTextEdit="1"/>
          </p:cNvSpPr>
          <p:nvPr>
            <p:ph type="sldImg"/>
          </p:nvPr>
        </p:nvSpPr>
        <p:spPr>
          <a:xfrm>
            <a:off x="3352800" y="549275"/>
            <a:ext cx="2895600" cy="2171700"/>
          </a:xfrm>
          <a:ln/>
        </p:spPr>
      </p:sp>
      <p:sp>
        <p:nvSpPr>
          <p:cNvPr id="178179" name="Rectangle 3"/>
          <p:cNvSpPr>
            <a:spLocks noGrp="1" noChangeArrowheads="1"/>
          </p:cNvSpPr>
          <p:nvPr>
            <p:ph type="body" idx="1"/>
          </p:nvPr>
        </p:nvSpPr>
        <p:spPr>
          <a:xfrm>
            <a:off x="960539" y="3474963"/>
            <a:ext cx="7680127" cy="3291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rPr>
              <a:t>With that, if you want to reach me, or have questions, my email address is up on the screen.</a:t>
            </a:r>
          </a:p>
          <a:p>
            <a:endParaRPr lang="en-US" dirty="0">
              <a:latin typeface="+mj-lt"/>
            </a:endParaRPr>
          </a:p>
          <a:p>
            <a:r>
              <a:rPr lang="en-US" dirty="0">
                <a:latin typeface="+mj-lt"/>
              </a:rPr>
              <a:t>If you do email me, please put “preferred procedure” in the subject so that I know where I know you from.</a:t>
            </a:r>
          </a:p>
          <a:p>
            <a:endParaRPr lang="en-US" dirty="0">
              <a:latin typeface="+mj-lt"/>
            </a:endParaRPr>
          </a:p>
          <a:p>
            <a:r>
              <a:rPr lang="en-US" dirty="0">
                <a:latin typeface="+mj-lt"/>
              </a:rPr>
              <a:t>With that I will turn things back over to Bob to see if there are any more questions and to wrap things up.  Remember to keep a look out for our future webinars.  Have a great holiday season.</a:t>
            </a:r>
          </a:p>
          <a:p>
            <a:endParaRPr lang="en-US" dirty="0">
              <a:latin typeface="+mj-lt"/>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66</a:t>
            </a:fld>
            <a:endParaRPr lang="en-US" dirty="0"/>
          </a:p>
        </p:txBody>
      </p:sp>
    </p:spTree>
    <p:extLst>
      <p:ext uri="{BB962C8B-B14F-4D97-AF65-F5344CB8AC3E}">
        <p14:creationId xmlns:p14="http://schemas.microsoft.com/office/powerpoint/2010/main" val="1266312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So, this is our preferred procedure.  We are projecting 5% sales growth over the next five years, with Sales reaching 6,144.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 expected % pre-tax profit, or Pre-Tax Profit Margin, of 8.5%, a tax rate of 30% and we expected that shares will rise to 136.7.</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 ended up with an expected earnings per share growth rate of 0.3%, with our earnings per share in five years reaching $2.67.</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defTabSz="951530">
              <a:defRPr/>
            </a:pPr>
            <a:endParaRPr lang="en-US" b="0" dirty="0">
              <a:latin typeface="Arial" pitchFamily="34" charset="0"/>
              <a:ea typeface="ヒラギノ角ゴ Pro W3"/>
            </a:endParaRPr>
          </a:p>
        </p:txBody>
      </p:sp>
      <p:sp>
        <p:nvSpPr>
          <p:cNvPr id="4" name="Slide Number Placeholder 3"/>
          <p:cNvSpPr>
            <a:spLocks noGrp="1"/>
          </p:cNvSpPr>
          <p:nvPr>
            <p:ph type="sldNum" sz="quarter" idx="5"/>
          </p:nvPr>
        </p:nvSpPr>
        <p:spPr/>
        <p:txBody>
          <a:bodyPr/>
          <a:lstStyle/>
          <a:p>
            <a:pPr>
              <a:defRPr/>
            </a:pPr>
            <a:fld id="{5BA2322A-9773-45DC-BE8E-09F412BA0A60}" type="slidenum">
              <a:rPr lang="en-US" smtClean="0"/>
              <a:pPr>
                <a:defRPr/>
              </a:pPr>
              <a:t>7</a:t>
            </a:fld>
            <a:endParaRPr lang="en-US"/>
          </a:p>
        </p:txBody>
      </p:sp>
    </p:spTree>
    <p:extLst>
      <p:ext uri="{BB962C8B-B14F-4D97-AF65-F5344CB8AC3E}">
        <p14:creationId xmlns:p14="http://schemas.microsoft.com/office/powerpoint/2010/main" val="883913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It is a year later.  Let us update our SSG.</a:t>
            </a:r>
            <a:br>
              <a:rPr lang="en-US" sz="1800"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We are now at December 26, 2017.</a:t>
            </a:r>
            <a:endParaRPr lang="en-US" dirty="0"/>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8</a:t>
            </a:fld>
            <a:endParaRPr lang="en-US" dirty="0"/>
          </a:p>
        </p:txBody>
      </p:sp>
    </p:spTree>
    <p:extLst>
      <p:ext uri="{BB962C8B-B14F-4D97-AF65-F5344CB8AC3E}">
        <p14:creationId xmlns:p14="http://schemas.microsoft.com/office/powerpoint/2010/main" val="3178604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year later, we obviously should have another fiscal year’s information included in our SSG.</a:t>
            </a:r>
          </a:p>
          <a:p>
            <a:endParaRPr lang="en-US" dirty="0"/>
          </a:p>
          <a:p>
            <a:r>
              <a:rPr lang="en-US" dirty="0"/>
              <a:t>We need to ask ourselves some questions.  </a:t>
            </a:r>
          </a:p>
          <a:p>
            <a:endParaRPr lang="en-US" dirty="0"/>
          </a:p>
          <a:p>
            <a:r>
              <a:rPr lang="en-US" dirty="0"/>
              <a:t>First of all, what did we expect to see?  </a:t>
            </a:r>
          </a:p>
          <a:p>
            <a:endParaRPr lang="en-US" dirty="0"/>
          </a:p>
          <a:p>
            <a:r>
              <a:rPr lang="en-US" dirty="0"/>
              <a:t>That is our starting point for looking at the SSG with new data.</a:t>
            </a:r>
          </a:p>
          <a:p>
            <a:endParaRPr lang="en-US" dirty="0"/>
          </a:p>
          <a:p>
            <a:r>
              <a:rPr lang="en-US" dirty="0"/>
              <a:t>Additionally, we should ask ourselves what did we see and how does that match up to what we expected?</a:t>
            </a:r>
          </a:p>
          <a:p>
            <a:endParaRPr lang="en-US" dirty="0"/>
          </a:p>
          <a:p>
            <a:r>
              <a:rPr lang="en-US" dirty="0"/>
              <a:t>And finally, we need to ask ourselves what do we expect going forward from our new point in time based on our prior expectations as well as what we discover has changed over the last year?</a:t>
            </a:r>
          </a:p>
          <a:p>
            <a:endParaRPr lang="en-US" dirty="0"/>
          </a:p>
          <a:p>
            <a:r>
              <a:rPr lang="en-US" dirty="0"/>
              <a:t>As a side point, if things are not going the way we expected, we can look back and try to see whether it is simply something unpredictable, or we didn’t look at and evaluate the information on our prior SSG as well as we could have.</a:t>
            </a:r>
          </a:p>
        </p:txBody>
      </p:sp>
      <p:sp>
        <p:nvSpPr>
          <p:cNvPr id="4" name="Footer Placeholder 3"/>
          <p:cNvSpPr>
            <a:spLocks noGrp="1"/>
          </p:cNvSpPr>
          <p:nvPr>
            <p:ph type="ftr" sz="quarter" idx="4"/>
          </p:nvPr>
        </p:nvSpPr>
        <p:spPr/>
        <p:txBody>
          <a:bodyPr/>
          <a:lstStyle/>
          <a:p>
            <a:r>
              <a:rPr lang="en-US"/>
              <a:t>September 2012</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9</a:t>
            </a:fld>
            <a:endParaRPr lang="en-US" dirty="0"/>
          </a:p>
        </p:txBody>
      </p:sp>
    </p:spTree>
    <p:extLst>
      <p:ext uri="{BB962C8B-B14F-4D97-AF65-F5344CB8AC3E}">
        <p14:creationId xmlns:p14="http://schemas.microsoft.com/office/powerpoint/2010/main" val="3585273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35" name="Text Box 11"/>
          <p:cNvSpPr txBox="1">
            <a:spLocks noChangeArrowheads="1"/>
          </p:cNvSpPr>
          <p:nvPr userDrawn="1"/>
        </p:nvSpPr>
        <p:spPr bwMode="auto">
          <a:xfrm>
            <a:off x="0" y="6218238"/>
            <a:ext cx="9144000" cy="639762"/>
          </a:xfrm>
          <a:prstGeom prst="rect">
            <a:avLst/>
          </a:prstGeom>
          <a:solidFill>
            <a:schemeClr val="bg1"/>
          </a:solidFill>
          <a:ln w="38100">
            <a:noFill/>
            <a:miter lim="800000"/>
            <a:headEnd/>
            <a:tailEnd/>
          </a:ln>
          <a:effectLst/>
        </p:spPr>
        <p:txBody>
          <a:bodyPr/>
          <a:lstStyle/>
          <a:p>
            <a:pPr>
              <a:spcBef>
                <a:spcPct val="50000"/>
              </a:spcBef>
              <a:defRPr/>
            </a:pPr>
            <a:endParaRPr lang="en-US" dirty="0">
              <a:latin typeface="Arial Black" pitchFamily="34" charset="0"/>
            </a:endParaRPr>
          </a:p>
        </p:txBody>
      </p:sp>
      <p:sp>
        <p:nvSpPr>
          <p:cNvPr id="181251" name="Rectangle 2"/>
          <p:cNvSpPr>
            <a:spLocks noGrp="1" noChangeArrowheads="1"/>
          </p:cNvSpPr>
          <p:nvPr>
            <p:ph type="ctrTitle"/>
          </p:nvPr>
        </p:nvSpPr>
        <p:spPr>
          <a:xfrm>
            <a:off x="838200" y="685800"/>
            <a:ext cx="7772400" cy="1470025"/>
          </a:xfrm>
        </p:spPr>
        <p:txBody>
          <a:bodyPr/>
          <a:lstStyle>
            <a:lvl1pPr>
              <a:defRPr sz="3600" smtClean="0">
                <a:latin typeface="+mj-lt"/>
              </a:defRPr>
            </a:lvl1pPr>
          </a:lstStyle>
          <a:p>
            <a:pPr lvl="0"/>
            <a:r>
              <a:rPr lang="en-US" noProof="0" dirty="0"/>
              <a:t>Click to edit Master title style</a:t>
            </a:r>
          </a:p>
        </p:txBody>
      </p:sp>
      <p:sp>
        <p:nvSpPr>
          <p:cNvPr id="181252" name="Rectangle 3"/>
          <p:cNvSpPr>
            <a:spLocks noGrp="1" noChangeArrowheads="1"/>
          </p:cNvSpPr>
          <p:nvPr>
            <p:ph type="subTitle" idx="1"/>
          </p:nvPr>
        </p:nvSpPr>
        <p:spPr>
          <a:xfrm>
            <a:off x="1371600" y="4114800"/>
            <a:ext cx="6400800" cy="1752600"/>
          </a:xfrm>
        </p:spPr>
        <p:txBody>
          <a:bodyPr/>
          <a:lstStyle>
            <a:lvl1pPr marL="0" indent="0" algn="ctr">
              <a:buFontTx/>
              <a:buNone/>
              <a:defRPr sz="2600" smtClean="0"/>
            </a:lvl1pPr>
          </a:lstStyle>
          <a:p>
            <a:pPr lvl="0"/>
            <a:r>
              <a:rPr lang="en-US" noProof="0" dirty="0"/>
              <a:t>Click to edit Master subtitle style</a:t>
            </a:r>
          </a:p>
        </p:txBody>
      </p:sp>
      <p:sp>
        <p:nvSpPr>
          <p:cNvPr id="7" name="Text Box 7">
            <a:extLst>
              <a:ext uri="{FF2B5EF4-FFF2-40B4-BE49-F238E27FC236}">
                <a16:creationId xmlns:a16="http://schemas.microsoft.com/office/drawing/2014/main" id="{6D8E34CC-09CD-4EDB-9CD5-EC313E480953}"/>
              </a:ext>
            </a:extLst>
          </p:cNvPr>
          <p:cNvSpPr txBox="1">
            <a:spLocks noChangeArrowheads="1"/>
          </p:cNvSpPr>
          <p:nvPr userDrawn="1"/>
        </p:nvSpPr>
        <p:spPr bwMode="auto">
          <a:xfrm>
            <a:off x="0" y="0"/>
            <a:ext cx="9144000" cy="400110"/>
          </a:xfrm>
          <a:prstGeom prst="rect">
            <a:avLst/>
          </a:prstGeom>
          <a:solidFill>
            <a:schemeClr val="accent2"/>
          </a:solidFill>
          <a:ln w="38100">
            <a:noFill/>
            <a:miter lim="800000"/>
            <a:headEnd/>
            <a:tailEnd/>
          </a:ln>
          <a:effectLst/>
        </p:spPr>
        <p:txBody>
          <a:bodyPr>
            <a:spAutoFit/>
          </a:bodyPr>
          <a:lstStyle>
            <a:lvl1pPr>
              <a:defRPr sz="2400">
                <a:solidFill>
                  <a:schemeClr val="tx1"/>
                </a:solidFill>
                <a:latin typeface="Arial Black" pitchFamily="34" charset="0"/>
                <a:cs typeface="Times New Roman" pitchFamily="18" charset="0"/>
              </a:defRPr>
            </a:lvl1pPr>
            <a:lvl2pPr marL="742950" indent="-285750">
              <a:defRPr sz="2400">
                <a:solidFill>
                  <a:schemeClr val="tx1"/>
                </a:solidFill>
                <a:latin typeface="Arial Black" pitchFamily="34" charset="0"/>
                <a:cs typeface="Times New Roman" pitchFamily="18" charset="0"/>
              </a:defRPr>
            </a:lvl2pPr>
            <a:lvl3pPr marL="1143000" indent="-228600">
              <a:defRPr sz="2400">
                <a:solidFill>
                  <a:schemeClr val="tx1"/>
                </a:solidFill>
                <a:latin typeface="Arial Black" pitchFamily="34" charset="0"/>
                <a:cs typeface="Times New Roman" pitchFamily="18" charset="0"/>
              </a:defRPr>
            </a:lvl3pPr>
            <a:lvl4pPr marL="1600200" indent="-228600">
              <a:defRPr sz="2400">
                <a:solidFill>
                  <a:schemeClr val="tx1"/>
                </a:solidFill>
                <a:latin typeface="Arial Black" pitchFamily="34" charset="0"/>
                <a:cs typeface="Times New Roman" pitchFamily="18" charset="0"/>
              </a:defRPr>
            </a:lvl4pPr>
            <a:lvl5pPr marL="2057400" indent="-228600">
              <a:defRPr sz="2400">
                <a:solidFill>
                  <a:schemeClr val="tx1"/>
                </a:solidFill>
                <a:latin typeface="Arial Black" pitchFamily="34" charset="0"/>
                <a:cs typeface="Times New Roman" pitchFamily="18" charset="0"/>
              </a:defRPr>
            </a:lvl5pPr>
            <a:lvl6pPr marL="2514600" indent="-228600" fontAlgn="base">
              <a:spcBef>
                <a:spcPct val="0"/>
              </a:spcBef>
              <a:spcAft>
                <a:spcPct val="0"/>
              </a:spcAft>
              <a:defRPr sz="2400">
                <a:solidFill>
                  <a:schemeClr val="tx1"/>
                </a:solidFill>
                <a:latin typeface="Arial Black" pitchFamily="34" charset="0"/>
                <a:cs typeface="Times New Roman" pitchFamily="18" charset="0"/>
              </a:defRPr>
            </a:lvl6pPr>
            <a:lvl7pPr marL="2971800" indent="-228600" fontAlgn="base">
              <a:spcBef>
                <a:spcPct val="0"/>
              </a:spcBef>
              <a:spcAft>
                <a:spcPct val="0"/>
              </a:spcAft>
              <a:defRPr sz="2400">
                <a:solidFill>
                  <a:schemeClr val="tx1"/>
                </a:solidFill>
                <a:latin typeface="Arial Black" pitchFamily="34" charset="0"/>
                <a:cs typeface="Times New Roman" pitchFamily="18" charset="0"/>
              </a:defRPr>
            </a:lvl7pPr>
            <a:lvl8pPr marL="3429000" indent="-228600" fontAlgn="base">
              <a:spcBef>
                <a:spcPct val="0"/>
              </a:spcBef>
              <a:spcAft>
                <a:spcPct val="0"/>
              </a:spcAft>
              <a:defRPr sz="2400">
                <a:solidFill>
                  <a:schemeClr val="tx1"/>
                </a:solidFill>
                <a:latin typeface="Arial Black" pitchFamily="34" charset="0"/>
                <a:cs typeface="Times New Roman" pitchFamily="18" charset="0"/>
              </a:defRPr>
            </a:lvl8pPr>
            <a:lvl9pPr marL="3886200" indent="-228600" fontAlgn="base">
              <a:spcBef>
                <a:spcPct val="0"/>
              </a:spcBef>
              <a:spcAft>
                <a:spcPct val="0"/>
              </a:spcAft>
              <a:defRPr sz="2400">
                <a:solidFill>
                  <a:schemeClr val="tx1"/>
                </a:solidFill>
                <a:latin typeface="Arial Black" pitchFamily="34" charset="0"/>
                <a:cs typeface="Times New Roman" pitchFamily="18" charset="0"/>
              </a:defRPr>
            </a:lvl9pPr>
          </a:lstStyle>
          <a:p>
            <a:pPr algn="ctr">
              <a:spcBef>
                <a:spcPct val="50000"/>
              </a:spcBef>
            </a:pPr>
            <a:r>
              <a:rPr lang="en-US" sz="2000" b="1" dirty="0">
                <a:solidFill>
                  <a:schemeClr val="bg1"/>
                </a:solidFill>
                <a:effectLst>
                  <a:outerShdw blurRad="38100" dist="38100" dir="2700000" algn="tl">
                    <a:srgbClr val="000000"/>
                  </a:outerShdw>
                </a:effectLst>
              </a:rPr>
              <a:t>Stock Investing Made Easy</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42C0E658-6A09-4860-9AE1-45EF172F066B}" type="slidenum">
              <a:rPr lang="en-US"/>
              <a:pPr>
                <a:defRPr/>
              </a:pPr>
              <a:t>‹#›</a:t>
            </a:fld>
            <a:endParaRPr lang="en-US" dirty="0"/>
          </a:p>
        </p:txBody>
      </p:sp>
    </p:spTree>
    <p:extLst>
      <p:ext uri="{BB962C8B-B14F-4D97-AF65-F5344CB8AC3E}">
        <p14:creationId xmlns:p14="http://schemas.microsoft.com/office/powerpoint/2010/main" val="2053741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43000"/>
            <a:ext cx="19431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43000"/>
            <a:ext cx="56769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A81BAF2B-BD4F-4DEB-9ED1-027AED28C3B1}" type="slidenum">
              <a:rPr lang="en-US"/>
              <a:pPr>
                <a:defRPr/>
              </a:pPr>
              <a:t>‹#›</a:t>
            </a:fld>
            <a:endParaRPr lang="en-US" dirty="0"/>
          </a:p>
        </p:txBody>
      </p:sp>
    </p:spTree>
    <p:extLst>
      <p:ext uri="{BB962C8B-B14F-4D97-AF65-F5344CB8AC3E}">
        <p14:creationId xmlns:p14="http://schemas.microsoft.com/office/powerpoint/2010/main" val="1810299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1"/>
          </p:nvPr>
        </p:nvSpPr>
        <p:spPr>
          <a:xfrm>
            <a:off x="2971800" y="6248400"/>
            <a:ext cx="1905000" cy="457200"/>
          </a:xfrm>
        </p:spPr>
        <p:txBody>
          <a:bodyPr/>
          <a:lstStyle/>
          <a:p>
            <a:pPr>
              <a:defRPr/>
            </a:pPr>
            <a:fld id="{7624D940-A856-4BBF-BAF3-F93FD6E1554A}" type="slidenum">
              <a:rPr lang="en-US" smtClean="0"/>
              <a:pPr>
                <a:defRPr/>
              </a:pPr>
              <a:t>‹#›</a:t>
            </a:fld>
            <a:endParaRPr lang="en-US" dirty="0"/>
          </a:p>
        </p:txBody>
      </p:sp>
    </p:spTree>
    <p:extLst>
      <p:ext uri="{BB962C8B-B14F-4D97-AF65-F5344CB8AC3E}">
        <p14:creationId xmlns:p14="http://schemas.microsoft.com/office/powerpoint/2010/main" val="91072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7624D940-A856-4BBF-BAF3-F93FD6E1554A}" type="slidenum">
              <a:rPr lang="en-US"/>
              <a:pPr>
                <a:defRPr/>
              </a:pPr>
              <a:t>‹#›</a:t>
            </a:fld>
            <a:endParaRPr lang="en-US" dirty="0"/>
          </a:p>
        </p:txBody>
      </p:sp>
    </p:spTree>
    <p:extLst>
      <p:ext uri="{BB962C8B-B14F-4D97-AF65-F5344CB8AC3E}">
        <p14:creationId xmlns:p14="http://schemas.microsoft.com/office/powerpoint/2010/main" val="209488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mj-l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5" name="Rectangle 6"/>
          <p:cNvSpPr>
            <a:spLocks noGrp="1" noChangeArrowheads="1"/>
          </p:cNvSpPr>
          <p:nvPr>
            <p:ph type="sldNum" sz="quarter" idx="11"/>
          </p:nvPr>
        </p:nvSpPr>
        <p:spPr>
          <a:ln/>
        </p:spPr>
        <p:txBody>
          <a:bodyPr/>
          <a:lstStyle>
            <a:lvl1pPr>
              <a:defRPr/>
            </a:lvl1pPr>
          </a:lstStyle>
          <a:p>
            <a:pPr>
              <a:defRPr/>
            </a:pPr>
            <a:fld id="{E1D564A0-30EB-4BFF-A5E1-00BDA28AD9FB}" type="slidenum">
              <a:rPr lang="en-US"/>
              <a:pPr>
                <a:defRPr/>
              </a:pPr>
              <a:t>‹#›</a:t>
            </a:fld>
            <a:endParaRPr lang="en-US" dirty="0"/>
          </a:p>
        </p:txBody>
      </p:sp>
    </p:spTree>
    <p:extLst>
      <p:ext uri="{BB962C8B-B14F-4D97-AF65-F5344CB8AC3E}">
        <p14:creationId xmlns:p14="http://schemas.microsoft.com/office/powerpoint/2010/main" val="326651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1"/>
          </p:nvPr>
        </p:nvSpPr>
        <p:spPr>
          <a:ln/>
        </p:spPr>
        <p:txBody>
          <a:bodyPr/>
          <a:lstStyle>
            <a:lvl1pPr>
              <a:defRPr/>
            </a:lvl1pPr>
          </a:lstStyle>
          <a:p>
            <a:pPr>
              <a:defRPr/>
            </a:pPr>
            <a:fld id="{D874D6F8-8B7C-4F54-92A8-2DD0E3F52357}" type="slidenum">
              <a:rPr lang="en-US"/>
              <a:pPr>
                <a:defRPr/>
              </a:pPr>
              <a:t>‹#›</a:t>
            </a:fld>
            <a:endParaRPr lang="en-US" dirty="0"/>
          </a:p>
        </p:txBody>
      </p:sp>
    </p:spTree>
    <p:extLst>
      <p:ext uri="{BB962C8B-B14F-4D97-AF65-F5344CB8AC3E}">
        <p14:creationId xmlns:p14="http://schemas.microsoft.com/office/powerpoint/2010/main" val="158124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
          <p:cNvSpPr>
            <a:spLocks noGrp="1" noChangeArrowheads="1"/>
          </p:cNvSpPr>
          <p:nvPr>
            <p:ph type="sldNum" sz="quarter" idx="11"/>
          </p:nvPr>
        </p:nvSpPr>
        <p:spPr>
          <a:ln/>
        </p:spPr>
        <p:txBody>
          <a:bodyPr/>
          <a:lstStyle>
            <a:lvl1pPr>
              <a:defRPr/>
            </a:lvl1pPr>
          </a:lstStyle>
          <a:p>
            <a:pPr>
              <a:defRPr/>
            </a:pPr>
            <a:fld id="{D9660430-6929-4347-89DA-29D35F54035C}" type="slidenum">
              <a:rPr lang="en-US"/>
              <a:pPr>
                <a:defRPr/>
              </a:pPr>
              <a:t>‹#›</a:t>
            </a:fld>
            <a:endParaRPr lang="en-US" dirty="0"/>
          </a:p>
        </p:txBody>
      </p:sp>
    </p:spTree>
    <p:extLst>
      <p:ext uri="{BB962C8B-B14F-4D97-AF65-F5344CB8AC3E}">
        <p14:creationId xmlns:p14="http://schemas.microsoft.com/office/powerpoint/2010/main" val="415077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6"/>
          <p:cNvSpPr>
            <a:spLocks noGrp="1" noChangeArrowheads="1"/>
          </p:cNvSpPr>
          <p:nvPr>
            <p:ph type="sldNum" sz="quarter" idx="11"/>
          </p:nvPr>
        </p:nvSpPr>
        <p:spPr>
          <a:ln/>
        </p:spPr>
        <p:txBody>
          <a:bodyPr/>
          <a:lstStyle>
            <a:lvl1pPr>
              <a:defRPr/>
            </a:lvl1pPr>
          </a:lstStyle>
          <a:p>
            <a:pPr>
              <a:defRPr/>
            </a:pPr>
            <a:fld id="{EC6635FD-0AB4-45A8-AE62-B7C057EC9DEC}" type="slidenum">
              <a:rPr lang="en-US"/>
              <a:pPr>
                <a:defRPr/>
              </a:pPr>
              <a:t>‹#›</a:t>
            </a:fld>
            <a:endParaRPr lang="en-US" dirty="0"/>
          </a:p>
        </p:txBody>
      </p:sp>
    </p:spTree>
    <p:extLst>
      <p:ext uri="{BB962C8B-B14F-4D97-AF65-F5344CB8AC3E}">
        <p14:creationId xmlns:p14="http://schemas.microsoft.com/office/powerpoint/2010/main" val="111846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F2DD9962-6330-4D11-9EF1-4DECD27F983C}" type="slidenum">
              <a:rPr lang="en-US"/>
              <a:pPr>
                <a:defRPr/>
              </a:pPr>
              <a:t>‹#›</a:t>
            </a:fld>
            <a:endParaRPr lang="en-US" dirty="0"/>
          </a:p>
        </p:txBody>
      </p:sp>
    </p:spTree>
    <p:extLst>
      <p:ext uri="{BB962C8B-B14F-4D97-AF65-F5344CB8AC3E}">
        <p14:creationId xmlns:p14="http://schemas.microsoft.com/office/powerpoint/2010/main" val="28078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984A1350-992E-4BD5-BF2A-CE71D996B59D}" type="slidenum">
              <a:rPr lang="en-US"/>
              <a:pPr>
                <a:defRPr/>
              </a:pPr>
              <a:t>‹#›</a:t>
            </a:fld>
            <a:endParaRPr lang="en-US" dirty="0"/>
          </a:p>
        </p:txBody>
      </p:sp>
    </p:spTree>
    <p:extLst>
      <p:ext uri="{BB962C8B-B14F-4D97-AF65-F5344CB8AC3E}">
        <p14:creationId xmlns:p14="http://schemas.microsoft.com/office/powerpoint/2010/main" val="1605467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C3DEB7B8-1E2F-4815-8B93-AF8E2DC635E4}" type="slidenum">
              <a:rPr lang="en-US"/>
              <a:pPr>
                <a:defRPr/>
              </a:pPr>
              <a:t>‹#›</a:t>
            </a:fld>
            <a:endParaRPr lang="en-US" dirty="0"/>
          </a:p>
        </p:txBody>
      </p:sp>
    </p:spTree>
    <p:extLst>
      <p:ext uri="{BB962C8B-B14F-4D97-AF65-F5344CB8AC3E}">
        <p14:creationId xmlns:p14="http://schemas.microsoft.com/office/powerpoint/2010/main" val="3215860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819FFF"/>
            </a:gs>
          </a:gsLst>
          <a:lin ang="2700000" scaled="1"/>
        </a:gradFill>
        <a:effectLst/>
      </p:bgPr>
    </p:bg>
    <p:spTree>
      <p:nvGrpSpPr>
        <p:cNvPr id="1" name=""/>
        <p:cNvGrpSpPr/>
        <p:nvPr/>
      </p:nvGrpSpPr>
      <p:grpSpPr>
        <a:xfrm>
          <a:off x="0" y="0"/>
          <a:ext cx="0" cy="0"/>
          <a:chOff x="0" y="0"/>
          <a:chExt cx="0" cy="0"/>
        </a:xfrm>
      </p:grpSpPr>
      <p:sp>
        <p:nvSpPr>
          <p:cNvPr id="1035" name="Text Box 11"/>
          <p:cNvSpPr txBox="1">
            <a:spLocks noChangeArrowheads="1"/>
          </p:cNvSpPr>
          <p:nvPr userDrawn="1"/>
        </p:nvSpPr>
        <p:spPr bwMode="auto">
          <a:xfrm>
            <a:off x="0" y="6218238"/>
            <a:ext cx="9144000" cy="639762"/>
          </a:xfrm>
          <a:prstGeom prst="rect">
            <a:avLst/>
          </a:prstGeom>
          <a:solidFill>
            <a:schemeClr val="bg1"/>
          </a:solidFill>
          <a:ln w="38100">
            <a:noFill/>
            <a:miter lim="800000"/>
            <a:headEnd/>
            <a:tailEnd/>
          </a:ln>
          <a:effectLst/>
        </p:spPr>
        <p:txBody>
          <a:bodyPr/>
          <a:lstStyle/>
          <a:p>
            <a:pPr>
              <a:spcBef>
                <a:spcPct val="50000"/>
              </a:spcBef>
              <a:defRPr/>
            </a:pPr>
            <a:endParaRPr lang="en-US" dirty="0">
              <a:latin typeface="Arial Black" pitchFamily="34" charset="0"/>
            </a:endParaRPr>
          </a:p>
        </p:txBody>
      </p:sp>
      <p:sp>
        <p:nvSpPr>
          <p:cNvPr id="1027"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7526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297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b="1">
                <a:solidFill>
                  <a:srgbClr val="003399"/>
                </a:solidFill>
                <a:latin typeface="Arial Black" pitchFamily="34" charset="0"/>
                <a:cs typeface="Times New Roman" pitchFamily="18" charset="0"/>
              </a:defRPr>
            </a:lvl1pPr>
          </a:lstStyle>
          <a:p>
            <a:pPr>
              <a:defRPr/>
            </a:pPr>
            <a:fld id="{37E3A0F2-5268-4DE7-BFE1-3399B21706D4}" type="slidenum">
              <a:rPr lang="en-US"/>
              <a:pPr>
                <a:defRPr/>
              </a:pPr>
              <a:t>‹#›</a:t>
            </a:fld>
            <a:endParaRPr lang="en-US" dirty="0"/>
          </a:p>
        </p:txBody>
      </p:sp>
      <p:sp>
        <p:nvSpPr>
          <p:cNvPr id="1031" name="Text Box 7"/>
          <p:cNvSpPr txBox="1">
            <a:spLocks noChangeArrowheads="1"/>
          </p:cNvSpPr>
          <p:nvPr userDrawn="1"/>
        </p:nvSpPr>
        <p:spPr bwMode="auto">
          <a:xfrm>
            <a:off x="0" y="0"/>
            <a:ext cx="9144000" cy="400110"/>
          </a:xfrm>
          <a:prstGeom prst="rect">
            <a:avLst/>
          </a:prstGeom>
          <a:solidFill>
            <a:schemeClr val="accent2"/>
          </a:solidFill>
          <a:ln w="38100">
            <a:noFill/>
            <a:miter lim="800000"/>
            <a:headEnd/>
            <a:tailEnd/>
          </a:ln>
          <a:effectLst/>
        </p:spPr>
        <p:txBody>
          <a:bodyPr>
            <a:spAutoFit/>
          </a:bodyPr>
          <a:lstStyle>
            <a:lvl1pPr>
              <a:defRPr sz="2400">
                <a:solidFill>
                  <a:schemeClr val="tx1"/>
                </a:solidFill>
                <a:latin typeface="Arial Black" pitchFamily="34" charset="0"/>
                <a:cs typeface="Times New Roman" pitchFamily="18" charset="0"/>
              </a:defRPr>
            </a:lvl1pPr>
            <a:lvl2pPr marL="742950" indent="-285750">
              <a:defRPr sz="2400">
                <a:solidFill>
                  <a:schemeClr val="tx1"/>
                </a:solidFill>
                <a:latin typeface="Arial Black" pitchFamily="34" charset="0"/>
                <a:cs typeface="Times New Roman" pitchFamily="18" charset="0"/>
              </a:defRPr>
            </a:lvl2pPr>
            <a:lvl3pPr marL="1143000" indent="-228600">
              <a:defRPr sz="2400">
                <a:solidFill>
                  <a:schemeClr val="tx1"/>
                </a:solidFill>
                <a:latin typeface="Arial Black" pitchFamily="34" charset="0"/>
                <a:cs typeface="Times New Roman" pitchFamily="18" charset="0"/>
              </a:defRPr>
            </a:lvl3pPr>
            <a:lvl4pPr marL="1600200" indent="-228600">
              <a:defRPr sz="2400">
                <a:solidFill>
                  <a:schemeClr val="tx1"/>
                </a:solidFill>
                <a:latin typeface="Arial Black" pitchFamily="34" charset="0"/>
                <a:cs typeface="Times New Roman" pitchFamily="18" charset="0"/>
              </a:defRPr>
            </a:lvl4pPr>
            <a:lvl5pPr marL="2057400" indent="-228600">
              <a:defRPr sz="2400">
                <a:solidFill>
                  <a:schemeClr val="tx1"/>
                </a:solidFill>
                <a:latin typeface="Arial Black" pitchFamily="34" charset="0"/>
                <a:cs typeface="Times New Roman" pitchFamily="18" charset="0"/>
              </a:defRPr>
            </a:lvl5pPr>
            <a:lvl6pPr marL="2514600" indent="-228600" fontAlgn="base">
              <a:spcBef>
                <a:spcPct val="0"/>
              </a:spcBef>
              <a:spcAft>
                <a:spcPct val="0"/>
              </a:spcAft>
              <a:defRPr sz="2400">
                <a:solidFill>
                  <a:schemeClr val="tx1"/>
                </a:solidFill>
                <a:latin typeface="Arial Black" pitchFamily="34" charset="0"/>
                <a:cs typeface="Times New Roman" pitchFamily="18" charset="0"/>
              </a:defRPr>
            </a:lvl6pPr>
            <a:lvl7pPr marL="2971800" indent="-228600" fontAlgn="base">
              <a:spcBef>
                <a:spcPct val="0"/>
              </a:spcBef>
              <a:spcAft>
                <a:spcPct val="0"/>
              </a:spcAft>
              <a:defRPr sz="2400">
                <a:solidFill>
                  <a:schemeClr val="tx1"/>
                </a:solidFill>
                <a:latin typeface="Arial Black" pitchFamily="34" charset="0"/>
                <a:cs typeface="Times New Roman" pitchFamily="18" charset="0"/>
              </a:defRPr>
            </a:lvl7pPr>
            <a:lvl8pPr marL="3429000" indent="-228600" fontAlgn="base">
              <a:spcBef>
                <a:spcPct val="0"/>
              </a:spcBef>
              <a:spcAft>
                <a:spcPct val="0"/>
              </a:spcAft>
              <a:defRPr sz="2400">
                <a:solidFill>
                  <a:schemeClr val="tx1"/>
                </a:solidFill>
                <a:latin typeface="Arial Black" pitchFamily="34" charset="0"/>
                <a:cs typeface="Times New Roman" pitchFamily="18" charset="0"/>
              </a:defRPr>
            </a:lvl8pPr>
            <a:lvl9pPr marL="3886200" indent="-228600" fontAlgn="base">
              <a:spcBef>
                <a:spcPct val="0"/>
              </a:spcBef>
              <a:spcAft>
                <a:spcPct val="0"/>
              </a:spcAft>
              <a:defRPr sz="2400">
                <a:solidFill>
                  <a:schemeClr val="tx1"/>
                </a:solidFill>
                <a:latin typeface="Arial Black" pitchFamily="34" charset="0"/>
                <a:cs typeface="Times New Roman" pitchFamily="18" charset="0"/>
              </a:defRPr>
            </a:lvl9pPr>
          </a:lstStyle>
          <a:p>
            <a:pPr algn="ctr">
              <a:spcBef>
                <a:spcPct val="50000"/>
              </a:spcBef>
            </a:pPr>
            <a:r>
              <a:rPr lang="en-US" sz="2000" b="1" dirty="0">
                <a:solidFill>
                  <a:schemeClr val="bg1"/>
                </a:solidFill>
                <a:effectLst>
                  <a:outerShdw blurRad="38100" dist="38100" dir="2700000" algn="tl">
                    <a:srgbClr val="000000"/>
                  </a:outerShdw>
                </a:effectLst>
              </a:rPr>
              <a:t>Stock Investing Made Easy</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eaLnBrk="0" fontAlgn="base" hangingPunct="0">
        <a:spcBef>
          <a:spcPct val="0"/>
        </a:spcBef>
        <a:spcAft>
          <a:spcPct val="0"/>
        </a:spcAft>
        <a:defRPr sz="4000">
          <a:solidFill>
            <a:schemeClr val="tx2"/>
          </a:solidFill>
          <a:latin typeface="Arial" pitchFamily="34" charset="0"/>
          <a:ea typeface="+mj-ea"/>
          <a:cs typeface="+mj-cs"/>
        </a:defRPr>
      </a:lvl1pPr>
      <a:lvl2pPr algn="ctr" rtl="0" eaLnBrk="0" fontAlgn="base" hangingPunct="0">
        <a:spcBef>
          <a:spcPct val="0"/>
        </a:spcBef>
        <a:spcAft>
          <a:spcPct val="0"/>
        </a:spcAft>
        <a:defRPr sz="4000">
          <a:solidFill>
            <a:schemeClr val="tx2"/>
          </a:solidFill>
          <a:latin typeface="Arial" pitchFamily="34" charset="0"/>
          <a:cs typeface="Times New Roman" pitchFamily="18" charset="0"/>
        </a:defRPr>
      </a:lvl2pPr>
      <a:lvl3pPr algn="ctr" rtl="0" eaLnBrk="0" fontAlgn="base" hangingPunct="0">
        <a:spcBef>
          <a:spcPct val="0"/>
        </a:spcBef>
        <a:spcAft>
          <a:spcPct val="0"/>
        </a:spcAft>
        <a:defRPr sz="4000">
          <a:solidFill>
            <a:schemeClr val="tx2"/>
          </a:solidFill>
          <a:latin typeface="Arial" pitchFamily="34" charset="0"/>
          <a:cs typeface="Times New Roman" pitchFamily="18" charset="0"/>
        </a:defRPr>
      </a:lvl3pPr>
      <a:lvl4pPr algn="ctr" rtl="0" eaLnBrk="0" fontAlgn="base" hangingPunct="0">
        <a:spcBef>
          <a:spcPct val="0"/>
        </a:spcBef>
        <a:spcAft>
          <a:spcPct val="0"/>
        </a:spcAft>
        <a:defRPr sz="4000">
          <a:solidFill>
            <a:schemeClr val="tx2"/>
          </a:solidFill>
          <a:latin typeface="Arial" pitchFamily="34" charset="0"/>
          <a:cs typeface="Times New Roman" pitchFamily="18" charset="0"/>
        </a:defRPr>
      </a:lvl4pPr>
      <a:lvl5pPr algn="ctr" rtl="0" eaLnBrk="0" fontAlgn="base" hangingPunct="0">
        <a:spcBef>
          <a:spcPct val="0"/>
        </a:spcBef>
        <a:spcAft>
          <a:spcPct val="0"/>
        </a:spcAft>
        <a:defRPr sz="4000">
          <a:solidFill>
            <a:schemeClr val="tx2"/>
          </a:solidFill>
          <a:latin typeface="Arial" pitchFamily="34" charset="0"/>
          <a:cs typeface="Times New Roman" pitchFamily="18" charset="0"/>
        </a:defRPr>
      </a:lvl5pPr>
      <a:lvl6pPr marL="457200" algn="ctr" rtl="0" fontAlgn="base">
        <a:spcBef>
          <a:spcPct val="0"/>
        </a:spcBef>
        <a:spcAft>
          <a:spcPct val="0"/>
        </a:spcAft>
        <a:defRPr sz="4400">
          <a:solidFill>
            <a:schemeClr val="tx2"/>
          </a:solidFill>
          <a:latin typeface="Arial Black" pitchFamily="34" charset="0"/>
          <a:cs typeface="Times New Roman" pitchFamily="18" charset="0"/>
        </a:defRPr>
      </a:lvl6pPr>
      <a:lvl7pPr marL="914400" algn="ctr" rtl="0" fontAlgn="base">
        <a:spcBef>
          <a:spcPct val="0"/>
        </a:spcBef>
        <a:spcAft>
          <a:spcPct val="0"/>
        </a:spcAft>
        <a:defRPr sz="4400">
          <a:solidFill>
            <a:schemeClr val="tx2"/>
          </a:solidFill>
          <a:latin typeface="Arial Black" pitchFamily="34" charset="0"/>
          <a:cs typeface="Times New Roman" pitchFamily="18" charset="0"/>
        </a:defRPr>
      </a:lvl7pPr>
      <a:lvl8pPr marL="1371600" algn="ctr" rtl="0" fontAlgn="base">
        <a:spcBef>
          <a:spcPct val="0"/>
        </a:spcBef>
        <a:spcAft>
          <a:spcPct val="0"/>
        </a:spcAft>
        <a:defRPr sz="4400">
          <a:solidFill>
            <a:schemeClr val="tx2"/>
          </a:solidFill>
          <a:latin typeface="Arial Black" pitchFamily="34" charset="0"/>
          <a:cs typeface="Times New Roman" pitchFamily="18" charset="0"/>
        </a:defRPr>
      </a:lvl8pPr>
      <a:lvl9pPr marL="1828800" algn="ctr" rtl="0" fontAlgn="base">
        <a:spcBef>
          <a:spcPct val="0"/>
        </a:spcBef>
        <a:spcAft>
          <a:spcPct val="0"/>
        </a:spcAft>
        <a:defRPr sz="4400">
          <a:solidFill>
            <a:schemeClr val="tx2"/>
          </a:solidFill>
          <a:latin typeface="Arial Black" pitchFamily="34" charset="0"/>
          <a:cs typeface="Times New Roman" pitchFamily="18" charset="0"/>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cs typeface="+mn-cs"/>
        </a:defRPr>
      </a:lvl2pPr>
      <a:lvl3pPr marL="1143000" indent="-228600" algn="l" rtl="0" eaLnBrk="0" fontAlgn="base" hangingPunct="0">
        <a:spcBef>
          <a:spcPct val="20000"/>
        </a:spcBef>
        <a:spcAft>
          <a:spcPct val="0"/>
        </a:spcAft>
        <a:buChar char="•"/>
        <a:defRPr sz="28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Arial"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81.png"/></Relationships>
</file>

<file path=ppt/slides/_rels/slide5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5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86.png"/></Relationships>
</file>

<file path=ppt/slides/_rels/slide5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8.png"/></Relationships>
</file>

<file path=ppt/slides/_rels/slide5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5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5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5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64.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100.gif"/><Relationship Id="rId4" Type="http://schemas.openxmlformats.org/officeDocument/2006/relationships/image" Target="../media/image99.gif"/></Relationships>
</file>

<file path=ppt/slides/_rels/slide65.xml.rels><?xml version="1.0" encoding="UTF-8" standalone="yes"?>
<Relationships xmlns="http://schemas.openxmlformats.org/package/2006/relationships"><Relationship Id="rId3" Type="http://schemas.openxmlformats.org/officeDocument/2006/relationships/hyperlink" Target="mailto:ah@cpabe.com"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762000" y="892175"/>
            <a:ext cx="7772400" cy="1470025"/>
          </a:xfrm>
        </p:spPr>
        <p:txBody>
          <a:bodyPr/>
          <a:lstStyle/>
          <a:p>
            <a:r>
              <a:rPr lang="en-US" dirty="0"/>
              <a:t>The Years Keep Rolling By </a:t>
            </a:r>
            <a:br>
              <a:rPr lang="en-US" dirty="0"/>
            </a:br>
            <a:r>
              <a:rPr lang="en-US" sz="2800" dirty="0"/>
              <a:t>Preferred Procedure Simplified:</a:t>
            </a:r>
            <a:br>
              <a:rPr lang="en-US" sz="2800" dirty="0"/>
            </a:br>
            <a:r>
              <a:rPr lang="en-US" sz="2800" dirty="0"/>
              <a:t>Case Study – Part 2</a:t>
            </a:r>
            <a:br>
              <a:rPr lang="en-US" dirty="0"/>
            </a:br>
            <a:endParaRPr lang="en-US" dirty="0"/>
          </a:p>
        </p:txBody>
      </p:sp>
      <p:sp>
        <p:nvSpPr>
          <p:cNvPr id="168963" name="Rectangle 3"/>
          <p:cNvSpPr>
            <a:spLocks noChangeArrowheads="1"/>
          </p:cNvSpPr>
          <p:nvPr/>
        </p:nvSpPr>
        <p:spPr bwMode="auto">
          <a:xfrm>
            <a:off x="5562600" y="6324600"/>
            <a:ext cx="346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endParaRPr lang="en-US" b="1" dirty="0">
              <a:solidFill>
                <a:schemeClr val="bg2"/>
              </a:solidFill>
            </a:endParaRPr>
          </a:p>
        </p:txBody>
      </p:sp>
      <p:sp>
        <p:nvSpPr>
          <p:cNvPr id="168964" name="Text Box 4"/>
          <p:cNvSpPr txBox="1">
            <a:spLocks noChangeArrowheads="1"/>
          </p:cNvSpPr>
          <p:nvPr/>
        </p:nvSpPr>
        <p:spPr bwMode="auto">
          <a:xfrm>
            <a:off x="1981200" y="4114800"/>
            <a:ext cx="579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t>Avi Horwitz</a:t>
            </a:r>
          </a:p>
        </p:txBody>
      </p:sp>
      <p:sp>
        <p:nvSpPr>
          <p:cNvPr id="6" name="Text Box 5"/>
          <p:cNvSpPr txBox="1">
            <a:spLocks noChangeArrowheads="1"/>
          </p:cNvSpPr>
          <p:nvPr/>
        </p:nvSpPr>
        <p:spPr bwMode="auto">
          <a:xfrm>
            <a:off x="5967046" y="5662422"/>
            <a:ext cx="30563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b="1" dirty="0"/>
              <a:t>November 30, 2020  </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86000"/>
            <a:ext cx="9144000" cy="1648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B598-0C8B-4784-B9CD-19C9BB0B6085}"/>
              </a:ext>
            </a:extLst>
          </p:cNvPr>
          <p:cNvSpPr>
            <a:spLocks noGrp="1"/>
          </p:cNvSpPr>
          <p:nvPr>
            <p:ph type="sldNum" sz="quarter" idx="11"/>
          </p:nvPr>
        </p:nvSpPr>
        <p:spPr/>
        <p:txBody>
          <a:bodyPr/>
          <a:lstStyle/>
          <a:p>
            <a:pPr>
              <a:defRPr/>
            </a:pPr>
            <a:fld id="{7624D940-A856-4BBF-BAF3-F93FD6E1554A}" type="slidenum">
              <a:rPr lang="en-US" smtClean="0"/>
              <a:pPr>
                <a:defRPr/>
              </a:pPr>
              <a:t>10</a:t>
            </a:fld>
            <a:endParaRPr lang="en-US" dirty="0"/>
          </a:p>
        </p:txBody>
      </p:sp>
      <p:pic>
        <p:nvPicPr>
          <p:cNvPr id="3" name="Picture 2">
            <a:extLst>
              <a:ext uri="{FF2B5EF4-FFF2-40B4-BE49-F238E27FC236}">
                <a16:creationId xmlns:a16="http://schemas.microsoft.com/office/drawing/2014/main" id="{5D38EBF9-0EE1-4067-A9F1-90F2C1755782}"/>
              </a:ext>
            </a:extLst>
          </p:cNvPr>
          <p:cNvPicPr>
            <a:picLocks noChangeAspect="1"/>
          </p:cNvPicPr>
          <p:nvPr/>
        </p:nvPicPr>
        <p:blipFill>
          <a:blip r:embed="rId3"/>
          <a:stretch>
            <a:fillRect/>
          </a:stretch>
        </p:blipFill>
        <p:spPr>
          <a:xfrm>
            <a:off x="-76200" y="527175"/>
            <a:ext cx="6306430" cy="5601482"/>
          </a:xfrm>
          <a:prstGeom prst="rect">
            <a:avLst/>
          </a:prstGeom>
        </p:spPr>
      </p:pic>
      <p:sp>
        <p:nvSpPr>
          <p:cNvPr id="5" name="Rectangle 4">
            <a:extLst>
              <a:ext uri="{FF2B5EF4-FFF2-40B4-BE49-F238E27FC236}">
                <a16:creationId xmlns:a16="http://schemas.microsoft.com/office/drawing/2014/main" id="{FF64055F-521B-414D-B5F1-77589CA4F538}"/>
              </a:ext>
            </a:extLst>
          </p:cNvPr>
          <p:cNvSpPr/>
          <p:nvPr/>
        </p:nvSpPr>
        <p:spPr bwMode="auto">
          <a:xfrm>
            <a:off x="4152900" y="990600"/>
            <a:ext cx="838200" cy="3962400"/>
          </a:xfrm>
          <a:prstGeom prst="rect">
            <a:avLst/>
          </a:prstGeom>
          <a:noFill/>
          <a:ln w="44450" cap="flat" cmpd="sng" algn="ctr">
            <a:solidFill>
              <a:srgbClr val="00CC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22" name="Arrow: Down 21">
            <a:extLst>
              <a:ext uri="{FF2B5EF4-FFF2-40B4-BE49-F238E27FC236}">
                <a16:creationId xmlns:a16="http://schemas.microsoft.com/office/drawing/2014/main" id="{E21B7E94-ECB1-4135-B7CE-9F0ACFD1A3C9}"/>
              </a:ext>
            </a:extLst>
          </p:cNvPr>
          <p:cNvSpPr/>
          <p:nvPr/>
        </p:nvSpPr>
        <p:spPr bwMode="auto">
          <a:xfrm rot="16200000">
            <a:off x="5274678" y="952335"/>
            <a:ext cx="268872" cy="590632"/>
          </a:xfrm>
          <a:prstGeom prst="downArrow">
            <a:avLst/>
          </a:prstGeom>
          <a:noFill/>
          <a:ln w="4445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24" name="Arrow: Down 23">
            <a:extLst>
              <a:ext uri="{FF2B5EF4-FFF2-40B4-BE49-F238E27FC236}">
                <a16:creationId xmlns:a16="http://schemas.microsoft.com/office/drawing/2014/main" id="{1B869196-E8B2-4B11-A8C8-2E46AACE1418}"/>
              </a:ext>
            </a:extLst>
          </p:cNvPr>
          <p:cNvSpPr/>
          <p:nvPr/>
        </p:nvSpPr>
        <p:spPr bwMode="auto">
          <a:xfrm>
            <a:off x="5053652" y="3127381"/>
            <a:ext cx="268872" cy="590632"/>
          </a:xfrm>
          <a:prstGeom prst="downArrow">
            <a:avLst/>
          </a:prstGeom>
          <a:noFill/>
          <a:ln w="44450" cap="flat" cmpd="sng" algn="ctr">
            <a:solidFill>
              <a:srgbClr val="9A75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26" name="Arrow: Down 25">
            <a:extLst>
              <a:ext uri="{FF2B5EF4-FFF2-40B4-BE49-F238E27FC236}">
                <a16:creationId xmlns:a16="http://schemas.microsoft.com/office/drawing/2014/main" id="{6056AE54-4592-46A2-A334-B1B1028ACE5D}"/>
              </a:ext>
            </a:extLst>
          </p:cNvPr>
          <p:cNvSpPr/>
          <p:nvPr/>
        </p:nvSpPr>
        <p:spPr bwMode="auto">
          <a:xfrm>
            <a:off x="5212846" y="3642140"/>
            <a:ext cx="268872" cy="590632"/>
          </a:xfrm>
          <a:prstGeom prst="downArrow">
            <a:avLst/>
          </a:prstGeom>
          <a:noFill/>
          <a:ln w="4445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2" name="TextBox 1">
            <a:extLst>
              <a:ext uri="{FF2B5EF4-FFF2-40B4-BE49-F238E27FC236}">
                <a16:creationId xmlns:a16="http://schemas.microsoft.com/office/drawing/2014/main" id="{C0BA9C59-BC26-4C3E-91C8-3740D0A91692}"/>
              </a:ext>
            </a:extLst>
          </p:cNvPr>
          <p:cNvSpPr txBox="1"/>
          <p:nvPr/>
        </p:nvSpPr>
        <p:spPr>
          <a:xfrm flipH="1">
            <a:off x="6361408" y="1464975"/>
            <a:ext cx="2782592" cy="1323439"/>
          </a:xfrm>
          <a:prstGeom prst="rect">
            <a:avLst/>
          </a:prstGeom>
          <a:noFill/>
        </p:spPr>
        <p:txBody>
          <a:bodyPr wrap="square" rtlCol="0">
            <a:spAutoFit/>
          </a:bodyPr>
          <a:lstStyle/>
          <a:p>
            <a:r>
              <a:rPr lang="en-US" sz="4000" dirty="0"/>
              <a:t>What has changed?</a:t>
            </a:r>
          </a:p>
        </p:txBody>
      </p:sp>
      <p:sp>
        <p:nvSpPr>
          <p:cNvPr id="6" name="Arrow: Down 5">
            <a:extLst>
              <a:ext uri="{FF2B5EF4-FFF2-40B4-BE49-F238E27FC236}">
                <a16:creationId xmlns:a16="http://schemas.microsoft.com/office/drawing/2014/main" id="{E7148C64-EC1E-4724-BBC7-A9AE908F78B5}"/>
              </a:ext>
            </a:extLst>
          </p:cNvPr>
          <p:cNvSpPr/>
          <p:nvPr/>
        </p:nvSpPr>
        <p:spPr bwMode="auto">
          <a:xfrm>
            <a:off x="5274678" y="2448372"/>
            <a:ext cx="268872" cy="590632"/>
          </a:xfrm>
          <a:prstGeom prst="downArrow">
            <a:avLst/>
          </a:prstGeom>
          <a:noFill/>
          <a:ln w="44450" cap="flat" cmpd="sng" algn="ctr">
            <a:solidFill>
              <a:srgbClr val="FF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7" name="Rectangle 6">
            <a:extLst>
              <a:ext uri="{FF2B5EF4-FFF2-40B4-BE49-F238E27FC236}">
                <a16:creationId xmlns:a16="http://schemas.microsoft.com/office/drawing/2014/main" id="{6ECB156D-7765-4236-BFEB-1E2E597B7023}"/>
              </a:ext>
            </a:extLst>
          </p:cNvPr>
          <p:cNvSpPr/>
          <p:nvPr/>
        </p:nvSpPr>
        <p:spPr>
          <a:xfrm>
            <a:off x="84143" y="729343"/>
            <a:ext cx="3542957" cy="523220"/>
          </a:xfrm>
          <a:prstGeom prst="rect">
            <a:avLst/>
          </a:prstGeom>
          <a:solidFill>
            <a:srgbClr val="FFFFFF"/>
          </a:solidFill>
          <a:ln w="28575">
            <a:solidFill>
              <a:srgbClr val="7030A0"/>
            </a:solidFill>
          </a:ln>
        </p:spPr>
        <p:txBody>
          <a:bodyPr wrap="none" lIns="91440" tIns="45720" rIns="91440" bIns="45720">
            <a:spAutoFit/>
          </a:bodyPr>
          <a:lstStyle/>
          <a:p>
            <a:pPr algn="ctr"/>
            <a:r>
              <a:rPr lang="en-US"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Dec. 26, 2017 Study</a:t>
            </a:r>
          </a:p>
        </p:txBody>
      </p:sp>
    </p:spTree>
    <p:extLst>
      <p:ext uri="{BB962C8B-B14F-4D97-AF65-F5344CB8AC3E}">
        <p14:creationId xmlns:p14="http://schemas.microsoft.com/office/powerpoint/2010/main" val="1699667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B598-0C8B-4784-B9CD-19C9BB0B6085}"/>
              </a:ext>
            </a:extLst>
          </p:cNvPr>
          <p:cNvSpPr>
            <a:spLocks noGrp="1"/>
          </p:cNvSpPr>
          <p:nvPr>
            <p:ph type="sldNum" sz="quarter" idx="11"/>
          </p:nvPr>
        </p:nvSpPr>
        <p:spPr/>
        <p:txBody>
          <a:bodyPr/>
          <a:lstStyle/>
          <a:p>
            <a:pPr>
              <a:defRPr/>
            </a:pPr>
            <a:fld id="{7624D940-A856-4BBF-BAF3-F93FD6E1554A}" type="slidenum">
              <a:rPr lang="en-US" smtClean="0"/>
              <a:pPr>
                <a:defRPr/>
              </a:pPr>
              <a:t>11</a:t>
            </a:fld>
            <a:endParaRPr lang="en-US" dirty="0"/>
          </a:p>
        </p:txBody>
      </p:sp>
      <p:sp>
        <p:nvSpPr>
          <p:cNvPr id="2" name="TextBox 1">
            <a:extLst>
              <a:ext uri="{FF2B5EF4-FFF2-40B4-BE49-F238E27FC236}">
                <a16:creationId xmlns:a16="http://schemas.microsoft.com/office/drawing/2014/main" id="{ACCA41D3-B083-442A-B846-D75AEA14ECE3}"/>
              </a:ext>
            </a:extLst>
          </p:cNvPr>
          <p:cNvSpPr txBox="1"/>
          <p:nvPr/>
        </p:nvSpPr>
        <p:spPr>
          <a:xfrm>
            <a:off x="1371600" y="304800"/>
            <a:ext cx="3812069" cy="461665"/>
          </a:xfrm>
          <a:prstGeom prst="rect">
            <a:avLst/>
          </a:prstGeom>
          <a:noFill/>
        </p:spPr>
        <p:txBody>
          <a:bodyPr wrap="none" rtlCol="0">
            <a:spAutoFit/>
          </a:bodyPr>
          <a:lstStyle/>
          <a:p>
            <a:r>
              <a:rPr lang="en-US" dirty="0"/>
              <a:t>Last Year - 12/26/16 Study</a:t>
            </a:r>
          </a:p>
        </p:txBody>
      </p:sp>
      <p:pic>
        <p:nvPicPr>
          <p:cNvPr id="5" name="Picture 4">
            <a:extLst>
              <a:ext uri="{FF2B5EF4-FFF2-40B4-BE49-F238E27FC236}">
                <a16:creationId xmlns:a16="http://schemas.microsoft.com/office/drawing/2014/main" id="{D4A1AD99-D7C1-4048-BE99-BA64AB430EC7}"/>
              </a:ext>
            </a:extLst>
          </p:cNvPr>
          <p:cNvPicPr>
            <a:picLocks noChangeAspect="1"/>
          </p:cNvPicPr>
          <p:nvPr/>
        </p:nvPicPr>
        <p:blipFill>
          <a:blip r:embed="rId3"/>
          <a:stretch>
            <a:fillRect/>
          </a:stretch>
        </p:blipFill>
        <p:spPr>
          <a:xfrm>
            <a:off x="30137" y="748522"/>
            <a:ext cx="8964276" cy="1448002"/>
          </a:xfrm>
          <a:prstGeom prst="rect">
            <a:avLst/>
          </a:prstGeom>
          <a:ln w="19050">
            <a:solidFill>
              <a:schemeClr val="tx1"/>
            </a:solidFill>
          </a:ln>
        </p:spPr>
      </p:pic>
      <p:pic>
        <p:nvPicPr>
          <p:cNvPr id="7" name="Picture 6">
            <a:extLst>
              <a:ext uri="{FF2B5EF4-FFF2-40B4-BE49-F238E27FC236}">
                <a16:creationId xmlns:a16="http://schemas.microsoft.com/office/drawing/2014/main" id="{4D4F45E2-47F3-4278-97CD-71A679B4A818}"/>
              </a:ext>
            </a:extLst>
          </p:cNvPr>
          <p:cNvPicPr>
            <a:picLocks noChangeAspect="1"/>
          </p:cNvPicPr>
          <p:nvPr/>
        </p:nvPicPr>
        <p:blipFill>
          <a:blip r:embed="rId4"/>
          <a:stretch>
            <a:fillRect/>
          </a:stretch>
        </p:blipFill>
        <p:spPr>
          <a:xfrm>
            <a:off x="30137" y="2604971"/>
            <a:ext cx="8992855" cy="1562318"/>
          </a:xfrm>
          <a:prstGeom prst="rect">
            <a:avLst/>
          </a:prstGeom>
          <a:ln w="28575">
            <a:solidFill>
              <a:srgbClr val="996633"/>
            </a:solidFill>
          </a:ln>
        </p:spPr>
      </p:pic>
      <p:sp>
        <p:nvSpPr>
          <p:cNvPr id="9" name="TextBox 8">
            <a:extLst>
              <a:ext uri="{FF2B5EF4-FFF2-40B4-BE49-F238E27FC236}">
                <a16:creationId xmlns:a16="http://schemas.microsoft.com/office/drawing/2014/main" id="{B3461DEB-9A34-4611-849E-9A1244387566}"/>
              </a:ext>
            </a:extLst>
          </p:cNvPr>
          <p:cNvSpPr txBox="1"/>
          <p:nvPr/>
        </p:nvSpPr>
        <p:spPr>
          <a:xfrm>
            <a:off x="1345587" y="2178581"/>
            <a:ext cx="4462888" cy="461665"/>
          </a:xfrm>
          <a:prstGeom prst="rect">
            <a:avLst/>
          </a:prstGeom>
          <a:noFill/>
        </p:spPr>
        <p:txBody>
          <a:bodyPr wrap="none" rtlCol="0">
            <a:spAutoFit/>
          </a:bodyPr>
          <a:lstStyle/>
          <a:p>
            <a:r>
              <a:rPr lang="en-US" dirty="0">
                <a:solidFill>
                  <a:srgbClr val="996633"/>
                </a:solidFill>
              </a:rPr>
              <a:t>The New Year - 12/26/17 Study</a:t>
            </a:r>
          </a:p>
        </p:txBody>
      </p:sp>
      <p:grpSp>
        <p:nvGrpSpPr>
          <p:cNvPr id="3" name="Group 2">
            <a:extLst>
              <a:ext uri="{FF2B5EF4-FFF2-40B4-BE49-F238E27FC236}">
                <a16:creationId xmlns:a16="http://schemas.microsoft.com/office/drawing/2014/main" id="{6FBF53DF-2167-47D0-BA15-EC74331146B9}"/>
              </a:ext>
            </a:extLst>
          </p:cNvPr>
          <p:cNvGrpSpPr/>
          <p:nvPr/>
        </p:nvGrpSpPr>
        <p:grpSpPr>
          <a:xfrm>
            <a:off x="251004" y="4070305"/>
            <a:ext cx="5441592" cy="2235788"/>
            <a:chOff x="121008" y="4012610"/>
            <a:chExt cx="5441592" cy="2235788"/>
          </a:xfrm>
        </p:grpSpPr>
        <p:grpSp>
          <p:nvGrpSpPr>
            <p:cNvPr id="13" name="Group 12">
              <a:extLst>
                <a:ext uri="{FF2B5EF4-FFF2-40B4-BE49-F238E27FC236}">
                  <a16:creationId xmlns:a16="http://schemas.microsoft.com/office/drawing/2014/main" id="{2596324C-48C0-4798-9396-E584B955FCBE}"/>
                </a:ext>
              </a:extLst>
            </p:cNvPr>
            <p:cNvGrpSpPr/>
            <p:nvPr/>
          </p:nvGrpSpPr>
          <p:grpSpPr>
            <a:xfrm>
              <a:off x="121008" y="4343400"/>
              <a:ext cx="5441592" cy="1904998"/>
              <a:chOff x="3474946" y="2413704"/>
              <a:chExt cx="2989273" cy="962979"/>
            </a:xfrm>
          </p:grpSpPr>
          <p:pic>
            <p:nvPicPr>
              <p:cNvPr id="6" name="Picture 5">
                <a:extLst>
                  <a:ext uri="{FF2B5EF4-FFF2-40B4-BE49-F238E27FC236}">
                    <a16:creationId xmlns:a16="http://schemas.microsoft.com/office/drawing/2014/main" id="{4E59D1AB-1EA7-40DE-88C4-B81B36D18912}"/>
                  </a:ext>
                </a:extLst>
              </p:cNvPr>
              <p:cNvPicPr>
                <a:picLocks noChangeAspect="1"/>
              </p:cNvPicPr>
              <p:nvPr/>
            </p:nvPicPr>
            <p:blipFill>
              <a:blip r:embed="rId5"/>
              <a:stretch>
                <a:fillRect/>
              </a:stretch>
            </p:blipFill>
            <p:spPr>
              <a:xfrm>
                <a:off x="3474946" y="2413704"/>
                <a:ext cx="1495634" cy="962159"/>
              </a:xfrm>
              <a:prstGeom prst="rect">
                <a:avLst/>
              </a:prstGeom>
            </p:spPr>
          </p:pic>
          <p:pic>
            <p:nvPicPr>
              <p:cNvPr id="10" name="Picture 9">
                <a:extLst>
                  <a:ext uri="{FF2B5EF4-FFF2-40B4-BE49-F238E27FC236}">
                    <a16:creationId xmlns:a16="http://schemas.microsoft.com/office/drawing/2014/main" id="{E2597293-7E25-429B-9010-BDC0A9E8B772}"/>
                  </a:ext>
                </a:extLst>
              </p:cNvPr>
              <p:cNvPicPr>
                <a:picLocks noChangeAspect="1"/>
              </p:cNvPicPr>
              <p:nvPr/>
            </p:nvPicPr>
            <p:blipFill>
              <a:blip r:embed="rId6"/>
              <a:stretch>
                <a:fillRect/>
              </a:stretch>
            </p:blipFill>
            <p:spPr>
              <a:xfrm>
                <a:off x="4963598" y="2414524"/>
                <a:ext cx="752580" cy="962159"/>
              </a:xfrm>
              <a:prstGeom prst="rect">
                <a:avLst/>
              </a:prstGeom>
            </p:spPr>
          </p:pic>
          <p:pic>
            <p:nvPicPr>
              <p:cNvPr id="12" name="Picture 11">
                <a:extLst>
                  <a:ext uri="{FF2B5EF4-FFF2-40B4-BE49-F238E27FC236}">
                    <a16:creationId xmlns:a16="http://schemas.microsoft.com/office/drawing/2014/main" id="{C7B477C8-FDDB-4261-A74A-629ED651BD48}"/>
                  </a:ext>
                </a:extLst>
              </p:cNvPr>
              <p:cNvPicPr>
                <a:picLocks noChangeAspect="1"/>
              </p:cNvPicPr>
              <p:nvPr/>
            </p:nvPicPr>
            <p:blipFill>
              <a:blip r:embed="rId7"/>
              <a:stretch>
                <a:fillRect/>
              </a:stretch>
            </p:blipFill>
            <p:spPr>
              <a:xfrm>
                <a:off x="5730692" y="2413704"/>
                <a:ext cx="733527" cy="943107"/>
              </a:xfrm>
              <a:prstGeom prst="rect">
                <a:avLst/>
              </a:prstGeom>
            </p:spPr>
          </p:pic>
        </p:grpSp>
        <p:sp>
          <p:nvSpPr>
            <p:cNvPr id="14" name="TextBox 13">
              <a:extLst>
                <a:ext uri="{FF2B5EF4-FFF2-40B4-BE49-F238E27FC236}">
                  <a16:creationId xmlns:a16="http://schemas.microsoft.com/office/drawing/2014/main" id="{BFCF92FB-B134-4E76-B6D8-28C6FCC47AD1}"/>
                </a:ext>
              </a:extLst>
            </p:cNvPr>
            <p:cNvSpPr txBox="1"/>
            <p:nvPr/>
          </p:nvSpPr>
          <p:spPr>
            <a:xfrm>
              <a:off x="3313557" y="4014796"/>
              <a:ext cx="887329" cy="461665"/>
            </a:xfrm>
            <a:prstGeom prst="rect">
              <a:avLst/>
            </a:prstGeom>
            <a:solidFill>
              <a:schemeClr val="bg1"/>
            </a:solidFill>
          </p:spPr>
          <p:txBody>
            <a:bodyPr wrap="square" rtlCol="0">
              <a:spAutoFit/>
            </a:bodyPr>
            <a:lstStyle/>
            <a:p>
              <a:r>
                <a:rPr lang="en-US" dirty="0"/>
                <a:t>2016</a:t>
              </a:r>
            </a:p>
          </p:txBody>
        </p:sp>
        <p:sp>
          <p:nvSpPr>
            <p:cNvPr id="18" name="TextBox 17">
              <a:extLst>
                <a:ext uri="{FF2B5EF4-FFF2-40B4-BE49-F238E27FC236}">
                  <a16:creationId xmlns:a16="http://schemas.microsoft.com/office/drawing/2014/main" id="{AA0DD2CC-92F5-4C84-AFC7-405C3C0EFD87}"/>
                </a:ext>
              </a:extLst>
            </p:cNvPr>
            <p:cNvSpPr txBox="1"/>
            <p:nvPr/>
          </p:nvSpPr>
          <p:spPr>
            <a:xfrm>
              <a:off x="4582554" y="4012610"/>
              <a:ext cx="887329" cy="461665"/>
            </a:xfrm>
            <a:prstGeom prst="rect">
              <a:avLst/>
            </a:prstGeom>
            <a:solidFill>
              <a:schemeClr val="bg1"/>
            </a:solidFill>
          </p:spPr>
          <p:txBody>
            <a:bodyPr wrap="square" rtlCol="0">
              <a:spAutoFit/>
            </a:bodyPr>
            <a:lstStyle/>
            <a:p>
              <a:r>
                <a:rPr lang="en-US" dirty="0">
                  <a:solidFill>
                    <a:srgbClr val="996633"/>
                  </a:solidFill>
                </a:rPr>
                <a:t>2017</a:t>
              </a:r>
            </a:p>
          </p:txBody>
        </p:sp>
      </p:grpSp>
      <p:sp>
        <p:nvSpPr>
          <p:cNvPr id="20" name="TextBox 19">
            <a:extLst>
              <a:ext uri="{FF2B5EF4-FFF2-40B4-BE49-F238E27FC236}">
                <a16:creationId xmlns:a16="http://schemas.microsoft.com/office/drawing/2014/main" id="{E004413B-991C-480D-91A5-515794E297A6}"/>
              </a:ext>
            </a:extLst>
          </p:cNvPr>
          <p:cNvSpPr txBox="1"/>
          <p:nvPr/>
        </p:nvSpPr>
        <p:spPr>
          <a:xfrm flipH="1">
            <a:off x="6400800" y="4347882"/>
            <a:ext cx="3186073" cy="1569660"/>
          </a:xfrm>
          <a:prstGeom prst="rect">
            <a:avLst/>
          </a:prstGeom>
          <a:noFill/>
        </p:spPr>
        <p:txBody>
          <a:bodyPr wrap="square" rtlCol="0">
            <a:spAutoFit/>
          </a:bodyPr>
          <a:lstStyle/>
          <a:p>
            <a:r>
              <a:rPr lang="en-US" sz="3200" i="1" dirty="0">
                <a:solidFill>
                  <a:srgbClr val="7030A0"/>
                </a:solidFill>
              </a:rPr>
              <a:t>It looks like everything improved????</a:t>
            </a:r>
          </a:p>
        </p:txBody>
      </p:sp>
    </p:spTree>
    <p:extLst>
      <p:ext uri="{BB962C8B-B14F-4D97-AF65-F5344CB8AC3E}">
        <p14:creationId xmlns:p14="http://schemas.microsoft.com/office/powerpoint/2010/main" val="20474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B598-0C8B-4784-B9CD-19C9BB0B6085}"/>
              </a:ext>
            </a:extLst>
          </p:cNvPr>
          <p:cNvSpPr>
            <a:spLocks noGrp="1"/>
          </p:cNvSpPr>
          <p:nvPr>
            <p:ph type="sldNum" sz="quarter" idx="11"/>
          </p:nvPr>
        </p:nvSpPr>
        <p:spPr/>
        <p:txBody>
          <a:bodyPr/>
          <a:lstStyle/>
          <a:p>
            <a:pPr>
              <a:defRPr/>
            </a:pPr>
            <a:fld id="{7624D940-A856-4BBF-BAF3-F93FD6E1554A}" type="slidenum">
              <a:rPr lang="en-US" smtClean="0"/>
              <a:pPr>
                <a:defRPr/>
              </a:pPr>
              <a:t>12</a:t>
            </a:fld>
            <a:endParaRPr lang="en-US" dirty="0"/>
          </a:p>
        </p:txBody>
      </p:sp>
      <p:pic>
        <p:nvPicPr>
          <p:cNvPr id="3" name="Picture 2">
            <a:extLst>
              <a:ext uri="{FF2B5EF4-FFF2-40B4-BE49-F238E27FC236}">
                <a16:creationId xmlns:a16="http://schemas.microsoft.com/office/drawing/2014/main" id="{FC148B79-E64C-491C-81A4-691A301081E6}"/>
              </a:ext>
            </a:extLst>
          </p:cNvPr>
          <p:cNvPicPr>
            <a:picLocks noChangeAspect="1"/>
          </p:cNvPicPr>
          <p:nvPr/>
        </p:nvPicPr>
        <p:blipFill>
          <a:blip r:embed="rId3"/>
          <a:stretch>
            <a:fillRect/>
          </a:stretch>
        </p:blipFill>
        <p:spPr>
          <a:xfrm>
            <a:off x="205062" y="484086"/>
            <a:ext cx="5586138" cy="5474007"/>
          </a:xfrm>
          <a:prstGeom prst="rect">
            <a:avLst/>
          </a:prstGeom>
        </p:spPr>
      </p:pic>
      <p:sp>
        <p:nvSpPr>
          <p:cNvPr id="5" name="TextBox 4">
            <a:extLst>
              <a:ext uri="{FF2B5EF4-FFF2-40B4-BE49-F238E27FC236}">
                <a16:creationId xmlns:a16="http://schemas.microsoft.com/office/drawing/2014/main" id="{CC4E57DA-ADF8-4F76-AA72-338B9702EB0F}"/>
              </a:ext>
            </a:extLst>
          </p:cNvPr>
          <p:cNvSpPr txBox="1"/>
          <p:nvPr/>
        </p:nvSpPr>
        <p:spPr>
          <a:xfrm>
            <a:off x="5956901" y="645459"/>
            <a:ext cx="3352800" cy="1938992"/>
          </a:xfrm>
          <a:prstGeom prst="rect">
            <a:avLst/>
          </a:prstGeom>
          <a:noFill/>
        </p:spPr>
        <p:txBody>
          <a:bodyPr wrap="square" rtlCol="0">
            <a:spAutoFit/>
          </a:bodyPr>
          <a:lstStyle/>
          <a:p>
            <a:r>
              <a:rPr lang="en-US" dirty="0"/>
              <a:t>Dec. 26, 2016 SSG</a:t>
            </a:r>
          </a:p>
          <a:p>
            <a:endParaRPr lang="en-US" dirty="0"/>
          </a:p>
          <a:p>
            <a:endParaRPr lang="en-US" dirty="0"/>
          </a:p>
          <a:p>
            <a:endParaRPr lang="en-US" dirty="0"/>
          </a:p>
          <a:p>
            <a:endParaRPr lang="en-US" dirty="0"/>
          </a:p>
        </p:txBody>
      </p:sp>
      <p:grpSp>
        <p:nvGrpSpPr>
          <p:cNvPr id="9" name="Group 8">
            <a:extLst>
              <a:ext uri="{FF2B5EF4-FFF2-40B4-BE49-F238E27FC236}">
                <a16:creationId xmlns:a16="http://schemas.microsoft.com/office/drawing/2014/main" id="{6CD50089-E0FE-4BB1-AA71-9C815D5FDC2D}"/>
              </a:ext>
            </a:extLst>
          </p:cNvPr>
          <p:cNvGrpSpPr/>
          <p:nvPr/>
        </p:nvGrpSpPr>
        <p:grpSpPr>
          <a:xfrm>
            <a:off x="139214" y="4441630"/>
            <a:ext cx="9019339" cy="1853148"/>
            <a:chOff x="88375" y="4343400"/>
            <a:chExt cx="9019339" cy="1853148"/>
          </a:xfrm>
        </p:grpSpPr>
        <p:grpSp>
          <p:nvGrpSpPr>
            <p:cNvPr id="28" name="Group 27">
              <a:extLst>
                <a:ext uri="{FF2B5EF4-FFF2-40B4-BE49-F238E27FC236}">
                  <a16:creationId xmlns:a16="http://schemas.microsoft.com/office/drawing/2014/main" id="{64242478-8DB1-4B2C-9A75-EB8949781B50}"/>
                </a:ext>
              </a:extLst>
            </p:cNvPr>
            <p:cNvGrpSpPr/>
            <p:nvPr/>
          </p:nvGrpSpPr>
          <p:grpSpPr>
            <a:xfrm>
              <a:off x="4490906" y="4343400"/>
              <a:ext cx="4616808" cy="1853148"/>
              <a:chOff x="1676400" y="4036414"/>
              <a:chExt cx="5410200" cy="2235790"/>
            </a:xfrm>
          </p:grpSpPr>
          <p:grpSp>
            <p:nvGrpSpPr>
              <p:cNvPr id="29" name="Group 28">
                <a:extLst>
                  <a:ext uri="{FF2B5EF4-FFF2-40B4-BE49-F238E27FC236}">
                    <a16:creationId xmlns:a16="http://schemas.microsoft.com/office/drawing/2014/main" id="{4BE8DC48-C9D5-4913-9CF5-3E2092B07CAB}"/>
                  </a:ext>
                </a:extLst>
              </p:cNvPr>
              <p:cNvGrpSpPr/>
              <p:nvPr/>
            </p:nvGrpSpPr>
            <p:grpSpPr>
              <a:xfrm>
                <a:off x="1676400" y="4367204"/>
                <a:ext cx="5410200" cy="1905000"/>
                <a:chOff x="3474946" y="2413704"/>
                <a:chExt cx="2989273" cy="962980"/>
              </a:xfrm>
            </p:grpSpPr>
            <p:pic>
              <p:nvPicPr>
                <p:cNvPr id="33" name="Picture 32">
                  <a:extLst>
                    <a:ext uri="{FF2B5EF4-FFF2-40B4-BE49-F238E27FC236}">
                      <a16:creationId xmlns:a16="http://schemas.microsoft.com/office/drawing/2014/main" id="{21BABA28-4F4A-467F-A5C1-91AE989C7D5F}"/>
                    </a:ext>
                  </a:extLst>
                </p:cNvPr>
                <p:cNvPicPr>
                  <a:picLocks noChangeAspect="1"/>
                </p:cNvPicPr>
                <p:nvPr/>
              </p:nvPicPr>
              <p:blipFill>
                <a:blip r:embed="rId4"/>
                <a:stretch>
                  <a:fillRect/>
                </a:stretch>
              </p:blipFill>
              <p:spPr>
                <a:xfrm>
                  <a:off x="4963598" y="2414525"/>
                  <a:ext cx="752580" cy="962159"/>
                </a:xfrm>
                <a:prstGeom prst="rect">
                  <a:avLst/>
                </a:prstGeom>
              </p:spPr>
            </p:pic>
            <p:pic>
              <p:nvPicPr>
                <p:cNvPr id="32" name="Picture 31">
                  <a:extLst>
                    <a:ext uri="{FF2B5EF4-FFF2-40B4-BE49-F238E27FC236}">
                      <a16:creationId xmlns:a16="http://schemas.microsoft.com/office/drawing/2014/main" id="{79B0A17B-C815-430B-9FBE-64FF51C3A585}"/>
                    </a:ext>
                  </a:extLst>
                </p:cNvPr>
                <p:cNvPicPr>
                  <a:picLocks noChangeAspect="1"/>
                </p:cNvPicPr>
                <p:nvPr/>
              </p:nvPicPr>
              <p:blipFill>
                <a:blip r:embed="rId5"/>
                <a:stretch>
                  <a:fillRect/>
                </a:stretch>
              </p:blipFill>
              <p:spPr>
                <a:xfrm>
                  <a:off x="3474946" y="2413704"/>
                  <a:ext cx="1495634" cy="962159"/>
                </a:xfrm>
                <a:prstGeom prst="rect">
                  <a:avLst/>
                </a:prstGeom>
              </p:spPr>
            </p:pic>
            <p:pic>
              <p:nvPicPr>
                <p:cNvPr id="34" name="Picture 33">
                  <a:extLst>
                    <a:ext uri="{FF2B5EF4-FFF2-40B4-BE49-F238E27FC236}">
                      <a16:creationId xmlns:a16="http://schemas.microsoft.com/office/drawing/2014/main" id="{6B8B420A-21B1-436A-8F39-EAE15F7A65B1}"/>
                    </a:ext>
                  </a:extLst>
                </p:cNvPr>
                <p:cNvPicPr>
                  <a:picLocks noChangeAspect="1"/>
                </p:cNvPicPr>
                <p:nvPr/>
              </p:nvPicPr>
              <p:blipFill>
                <a:blip r:embed="rId6"/>
                <a:stretch>
                  <a:fillRect/>
                </a:stretch>
              </p:blipFill>
              <p:spPr>
                <a:xfrm>
                  <a:off x="5730692" y="2413704"/>
                  <a:ext cx="733527" cy="943107"/>
                </a:xfrm>
                <a:prstGeom prst="rect">
                  <a:avLst/>
                </a:prstGeom>
              </p:spPr>
            </p:pic>
          </p:grpSp>
          <p:sp>
            <p:nvSpPr>
              <p:cNvPr id="30" name="TextBox 29">
                <a:extLst>
                  <a:ext uri="{FF2B5EF4-FFF2-40B4-BE49-F238E27FC236}">
                    <a16:creationId xmlns:a16="http://schemas.microsoft.com/office/drawing/2014/main" id="{EDA4CBB4-BD98-49FC-97EA-05E138D852CE}"/>
                  </a:ext>
                </a:extLst>
              </p:cNvPr>
              <p:cNvSpPr txBox="1"/>
              <p:nvPr/>
            </p:nvSpPr>
            <p:spPr>
              <a:xfrm>
                <a:off x="4850532" y="4038600"/>
                <a:ext cx="882210" cy="482726"/>
              </a:xfrm>
              <a:prstGeom prst="rect">
                <a:avLst/>
              </a:prstGeom>
              <a:solidFill>
                <a:schemeClr val="bg1"/>
              </a:solidFill>
            </p:spPr>
            <p:txBody>
              <a:bodyPr wrap="square" rtlCol="0">
                <a:spAutoFit/>
              </a:bodyPr>
              <a:lstStyle/>
              <a:p>
                <a:r>
                  <a:rPr lang="en-US" sz="2000" dirty="0"/>
                  <a:t>2016</a:t>
                </a:r>
              </a:p>
            </p:txBody>
          </p:sp>
          <p:sp>
            <p:nvSpPr>
              <p:cNvPr id="31" name="TextBox 30">
                <a:extLst>
                  <a:ext uri="{FF2B5EF4-FFF2-40B4-BE49-F238E27FC236}">
                    <a16:creationId xmlns:a16="http://schemas.microsoft.com/office/drawing/2014/main" id="{A81C16E0-D655-43F3-AB42-F0CC85C98100}"/>
                  </a:ext>
                </a:extLst>
              </p:cNvPr>
              <p:cNvSpPr txBox="1"/>
              <p:nvPr/>
            </p:nvSpPr>
            <p:spPr>
              <a:xfrm>
                <a:off x="6112208" y="4036414"/>
                <a:ext cx="882210" cy="482726"/>
              </a:xfrm>
              <a:prstGeom prst="rect">
                <a:avLst/>
              </a:prstGeom>
              <a:solidFill>
                <a:schemeClr val="bg1"/>
              </a:solidFill>
            </p:spPr>
            <p:txBody>
              <a:bodyPr wrap="square" rtlCol="0">
                <a:spAutoFit/>
              </a:bodyPr>
              <a:lstStyle/>
              <a:p>
                <a:r>
                  <a:rPr lang="en-US" sz="2000" dirty="0"/>
                  <a:t>2017</a:t>
                </a:r>
                <a:endParaRPr lang="en-US" dirty="0"/>
              </a:p>
            </p:txBody>
          </p:sp>
        </p:grpSp>
        <p:sp>
          <p:nvSpPr>
            <p:cNvPr id="6" name="Rectangle 5">
              <a:extLst>
                <a:ext uri="{FF2B5EF4-FFF2-40B4-BE49-F238E27FC236}">
                  <a16:creationId xmlns:a16="http://schemas.microsoft.com/office/drawing/2014/main" id="{4CFF4D80-61D1-4B64-84C8-F9D8F7974888}"/>
                </a:ext>
              </a:extLst>
            </p:cNvPr>
            <p:cNvSpPr/>
            <p:nvPr/>
          </p:nvSpPr>
          <p:spPr>
            <a:xfrm>
              <a:off x="88375" y="5640743"/>
              <a:ext cx="4376454" cy="523220"/>
            </a:xfrm>
            <a:prstGeom prst="rect">
              <a:avLst/>
            </a:prstGeom>
            <a:noFill/>
          </p:spPr>
          <p:txBody>
            <a:bodyPr wrap="none" lIns="91440" tIns="45720" rIns="91440" bIns="45720">
              <a:spAutoFit/>
            </a:bodyPr>
            <a:lstStyle/>
            <a:p>
              <a:pPr algn="ctr"/>
              <a:r>
                <a:rPr lang="en-US" sz="2800" b="1" cap="none" spc="0" dirty="0">
                  <a:ln w="12700">
                    <a:solidFill>
                      <a:schemeClr val="accent1"/>
                    </a:solidFill>
                    <a:prstDash val="solid"/>
                  </a:ln>
                  <a:solidFill>
                    <a:srgbClr val="0070C0"/>
                  </a:solidFill>
                  <a:effectLst>
                    <a:outerShdw dist="38100" dir="2640000" algn="bl" rotWithShape="0">
                      <a:schemeClr val="accent1"/>
                    </a:outerShdw>
                  </a:effectLst>
                </a:rPr>
                <a:t>We expected a decline!!!</a:t>
              </a:r>
            </a:p>
          </p:txBody>
        </p:sp>
      </p:grpSp>
      <p:sp>
        <p:nvSpPr>
          <p:cNvPr id="10" name="Oval 9">
            <a:extLst>
              <a:ext uri="{FF2B5EF4-FFF2-40B4-BE49-F238E27FC236}">
                <a16:creationId xmlns:a16="http://schemas.microsoft.com/office/drawing/2014/main" id="{944C723F-8A34-44E1-8017-47657332A450}"/>
              </a:ext>
            </a:extLst>
          </p:cNvPr>
          <p:cNvSpPr/>
          <p:nvPr/>
        </p:nvSpPr>
        <p:spPr bwMode="auto">
          <a:xfrm>
            <a:off x="139214" y="1371600"/>
            <a:ext cx="603203" cy="565540"/>
          </a:xfrm>
          <a:prstGeom prst="ellipse">
            <a:avLst/>
          </a:prstGeom>
          <a:noFill/>
          <a:ln w="44450" cap="flat" cmpd="sng" algn="ctr">
            <a:solidFill>
              <a:srgbClr val="FF33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12" name="Arrow: Up 11">
            <a:extLst>
              <a:ext uri="{FF2B5EF4-FFF2-40B4-BE49-F238E27FC236}">
                <a16:creationId xmlns:a16="http://schemas.microsoft.com/office/drawing/2014/main" id="{668B16B9-1B51-421C-8088-1B0F9F11CDAB}"/>
              </a:ext>
            </a:extLst>
          </p:cNvPr>
          <p:cNvSpPr/>
          <p:nvPr/>
        </p:nvSpPr>
        <p:spPr bwMode="auto">
          <a:xfrm>
            <a:off x="-30131" y="1815594"/>
            <a:ext cx="404538" cy="990600"/>
          </a:xfrm>
          <a:prstGeom prst="upArrow">
            <a:avLst/>
          </a:prstGeom>
          <a:noFill/>
          <a:ln w="44450" cap="flat" cmpd="sng" algn="ctr">
            <a:solidFill>
              <a:srgbClr val="FF33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7" name="TextBox 6">
            <a:extLst>
              <a:ext uri="{FF2B5EF4-FFF2-40B4-BE49-F238E27FC236}">
                <a16:creationId xmlns:a16="http://schemas.microsoft.com/office/drawing/2014/main" id="{B5B92AF9-3737-4839-9B45-9ADB84FD1CF1}"/>
              </a:ext>
            </a:extLst>
          </p:cNvPr>
          <p:cNvSpPr txBox="1"/>
          <p:nvPr/>
        </p:nvSpPr>
        <p:spPr>
          <a:xfrm>
            <a:off x="5956901" y="1292826"/>
            <a:ext cx="3124200" cy="1200329"/>
          </a:xfrm>
          <a:prstGeom prst="rect">
            <a:avLst/>
          </a:prstGeom>
          <a:noFill/>
        </p:spPr>
        <p:txBody>
          <a:bodyPr wrap="square" rtlCol="0">
            <a:spAutoFit/>
          </a:bodyPr>
          <a:lstStyle/>
          <a:p>
            <a:r>
              <a:rPr lang="en-US" dirty="0"/>
              <a:t>Oldest year raised the back end of the trend line…</a:t>
            </a:r>
          </a:p>
        </p:txBody>
      </p:sp>
      <p:sp>
        <p:nvSpPr>
          <p:cNvPr id="8" name="TextBox 7">
            <a:extLst>
              <a:ext uri="{FF2B5EF4-FFF2-40B4-BE49-F238E27FC236}">
                <a16:creationId xmlns:a16="http://schemas.microsoft.com/office/drawing/2014/main" id="{5ECDD163-DA15-4989-8C48-28716B251577}"/>
              </a:ext>
            </a:extLst>
          </p:cNvPr>
          <p:cNvSpPr txBox="1"/>
          <p:nvPr/>
        </p:nvSpPr>
        <p:spPr>
          <a:xfrm>
            <a:off x="5960545" y="2819400"/>
            <a:ext cx="3124200" cy="1938992"/>
          </a:xfrm>
          <a:prstGeom prst="rect">
            <a:avLst/>
          </a:prstGeom>
          <a:noFill/>
        </p:spPr>
        <p:txBody>
          <a:bodyPr wrap="square" rtlCol="0">
            <a:spAutoFit/>
          </a:bodyPr>
          <a:lstStyle/>
          <a:p>
            <a:r>
              <a:rPr lang="en-US" dirty="0"/>
              <a:t>Flattening the slope and lowering the growth rate for the 10-year period</a:t>
            </a:r>
          </a:p>
          <a:p>
            <a:endParaRPr lang="en-US" dirty="0"/>
          </a:p>
        </p:txBody>
      </p:sp>
      <p:sp>
        <p:nvSpPr>
          <p:cNvPr id="2" name="Rectangle 1">
            <a:extLst>
              <a:ext uri="{FF2B5EF4-FFF2-40B4-BE49-F238E27FC236}">
                <a16:creationId xmlns:a16="http://schemas.microsoft.com/office/drawing/2014/main" id="{945EA096-27B9-4CB0-8ADB-16BEE98A1E0A}"/>
              </a:ext>
            </a:extLst>
          </p:cNvPr>
          <p:cNvSpPr/>
          <p:nvPr/>
        </p:nvSpPr>
        <p:spPr bwMode="auto">
          <a:xfrm>
            <a:off x="6800851" y="5715000"/>
            <a:ext cx="2299161" cy="532054"/>
          </a:xfrm>
          <a:prstGeom prst="rect">
            <a:avLst/>
          </a:prstGeom>
          <a:noFill/>
          <a:ln w="44450" cap="flat" cmpd="sng" algn="ctr">
            <a:solidFill>
              <a:srgbClr val="D6009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11" name="Rectangle 10">
            <a:extLst>
              <a:ext uri="{FF2B5EF4-FFF2-40B4-BE49-F238E27FC236}">
                <a16:creationId xmlns:a16="http://schemas.microsoft.com/office/drawing/2014/main" id="{427B39A4-FD4A-4BF0-9C60-3D050180A7D4}"/>
              </a:ext>
            </a:extLst>
          </p:cNvPr>
          <p:cNvSpPr/>
          <p:nvPr/>
        </p:nvSpPr>
        <p:spPr>
          <a:xfrm>
            <a:off x="139214" y="401276"/>
            <a:ext cx="3542957" cy="523220"/>
          </a:xfrm>
          <a:prstGeom prst="rect">
            <a:avLst/>
          </a:prstGeom>
          <a:solidFill>
            <a:srgbClr val="FFFFFF"/>
          </a:solidFill>
          <a:ln w="28575">
            <a:solidFill>
              <a:srgbClr val="7030A0"/>
            </a:solidFill>
          </a:ln>
        </p:spPr>
        <p:txBody>
          <a:bodyPr wrap="none" lIns="91440" tIns="45720" rIns="91440" bIns="45720">
            <a:spAutoFit/>
          </a:bodyPr>
          <a:lstStyle/>
          <a:p>
            <a:pPr algn="ctr"/>
            <a:r>
              <a:rPr lang="en-US"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Dec. 26, 2016 Study</a:t>
            </a:r>
          </a:p>
        </p:txBody>
      </p:sp>
    </p:spTree>
    <p:extLst>
      <p:ext uri="{BB962C8B-B14F-4D97-AF65-F5344CB8AC3E}">
        <p14:creationId xmlns:p14="http://schemas.microsoft.com/office/powerpoint/2010/main" val="408762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80">
                                          <p:stCondLst>
                                            <p:cond delay="0"/>
                                          </p:stCondLst>
                                        </p:cTn>
                                        <p:tgtEl>
                                          <p:spTgt spid="2"/>
                                        </p:tgtEl>
                                      </p:cBhvr>
                                    </p:animEffect>
                                    <p:anim calcmode="lin" valueType="num">
                                      <p:cBhvr>
                                        <p:cTn id="2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6" dur="26">
                                          <p:stCondLst>
                                            <p:cond delay="650"/>
                                          </p:stCondLst>
                                        </p:cTn>
                                        <p:tgtEl>
                                          <p:spTgt spid="2"/>
                                        </p:tgtEl>
                                      </p:cBhvr>
                                      <p:to x="100000" y="60000"/>
                                    </p:animScale>
                                    <p:animScale>
                                      <p:cBhvr>
                                        <p:cTn id="27" dur="166" decel="50000">
                                          <p:stCondLst>
                                            <p:cond delay="676"/>
                                          </p:stCondLst>
                                        </p:cTn>
                                        <p:tgtEl>
                                          <p:spTgt spid="2"/>
                                        </p:tgtEl>
                                      </p:cBhvr>
                                      <p:to x="100000" y="100000"/>
                                    </p:animScale>
                                    <p:animScale>
                                      <p:cBhvr>
                                        <p:cTn id="28" dur="26">
                                          <p:stCondLst>
                                            <p:cond delay="1312"/>
                                          </p:stCondLst>
                                        </p:cTn>
                                        <p:tgtEl>
                                          <p:spTgt spid="2"/>
                                        </p:tgtEl>
                                      </p:cBhvr>
                                      <p:to x="100000" y="80000"/>
                                    </p:animScale>
                                    <p:animScale>
                                      <p:cBhvr>
                                        <p:cTn id="29" dur="166" decel="50000">
                                          <p:stCondLst>
                                            <p:cond delay="1338"/>
                                          </p:stCondLst>
                                        </p:cTn>
                                        <p:tgtEl>
                                          <p:spTgt spid="2"/>
                                        </p:tgtEl>
                                      </p:cBhvr>
                                      <p:to x="100000" y="100000"/>
                                    </p:animScale>
                                    <p:animScale>
                                      <p:cBhvr>
                                        <p:cTn id="30" dur="26">
                                          <p:stCondLst>
                                            <p:cond delay="1642"/>
                                          </p:stCondLst>
                                        </p:cTn>
                                        <p:tgtEl>
                                          <p:spTgt spid="2"/>
                                        </p:tgtEl>
                                      </p:cBhvr>
                                      <p:to x="100000" y="90000"/>
                                    </p:animScale>
                                    <p:animScale>
                                      <p:cBhvr>
                                        <p:cTn id="31" dur="166" decel="50000">
                                          <p:stCondLst>
                                            <p:cond delay="1668"/>
                                          </p:stCondLst>
                                        </p:cTn>
                                        <p:tgtEl>
                                          <p:spTgt spid="2"/>
                                        </p:tgtEl>
                                      </p:cBhvr>
                                      <p:to x="100000" y="100000"/>
                                    </p:animScale>
                                    <p:animScale>
                                      <p:cBhvr>
                                        <p:cTn id="32" dur="26">
                                          <p:stCondLst>
                                            <p:cond delay="1808"/>
                                          </p:stCondLst>
                                        </p:cTn>
                                        <p:tgtEl>
                                          <p:spTgt spid="2"/>
                                        </p:tgtEl>
                                      </p:cBhvr>
                                      <p:to x="100000" y="95000"/>
                                    </p:animScale>
                                    <p:animScale>
                                      <p:cBhvr>
                                        <p:cTn id="33"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06200A-D743-49E7-9DCD-526EA34007E2}"/>
              </a:ext>
            </a:extLst>
          </p:cNvPr>
          <p:cNvSpPr>
            <a:spLocks noGrp="1"/>
          </p:cNvSpPr>
          <p:nvPr>
            <p:ph type="sldNum" sz="quarter" idx="11"/>
          </p:nvPr>
        </p:nvSpPr>
        <p:spPr/>
        <p:txBody>
          <a:bodyPr/>
          <a:lstStyle/>
          <a:p>
            <a:pPr>
              <a:defRPr/>
            </a:pPr>
            <a:fld id="{7624D940-A856-4BBF-BAF3-F93FD6E1554A}" type="slidenum">
              <a:rPr lang="en-US" smtClean="0"/>
              <a:pPr>
                <a:defRPr/>
              </a:pPr>
              <a:t>13</a:t>
            </a:fld>
            <a:endParaRPr lang="en-US" dirty="0"/>
          </a:p>
        </p:txBody>
      </p:sp>
      <p:cxnSp>
        <p:nvCxnSpPr>
          <p:cNvPr id="5" name="Straight Connector 4">
            <a:extLst>
              <a:ext uri="{FF2B5EF4-FFF2-40B4-BE49-F238E27FC236}">
                <a16:creationId xmlns:a16="http://schemas.microsoft.com/office/drawing/2014/main" id="{B420814B-7AA7-4962-BD07-95A8B42FB593}"/>
              </a:ext>
            </a:extLst>
          </p:cNvPr>
          <p:cNvCxnSpPr>
            <a:cxnSpLocks/>
          </p:cNvCxnSpPr>
          <p:nvPr/>
        </p:nvCxnSpPr>
        <p:spPr bwMode="auto">
          <a:xfrm flipV="1">
            <a:off x="1208232" y="1008754"/>
            <a:ext cx="5734695" cy="1702302"/>
          </a:xfrm>
          <a:prstGeom prst="line">
            <a:avLst/>
          </a:prstGeom>
          <a:noFill/>
          <a:ln w="44450" cap="flat" cmpd="sng" algn="ctr">
            <a:solidFill>
              <a:srgbClr val="FF3399"/>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80D684EA-A384-4A95-A103-BF39DC5EB520}"/>
              </a:ext>
            </a:extLst>
          </p:cNvPr>
          <p:cNvCxnSpPr/>
          <p:nvPr/>
        </p:nvCxnSpPr>
        <p:spPr bwMode="auto">
          <a:xfrm flipV="1">
            <a:off x="1383184" y="534877"/>
            <a:ext cx="5638800" cy="2566666"/>
          </a:xfrm>
          <a:prstGeom prst="line">
            <a:avLst/>
          </a:prstGeom>
          <a:noFill/>
          <a:ln w="44450" cap="flat" cmpd="sng" algn="ctr">
            <a:solidFill>
              <a:srgbClr val="FF3399"/>
            </a:solidFill>
            <a:prstDash val="sysDash"/>
            <a:round/>
            <a:headEnd type="none" w="med" len="med"/>
            <a:tailEnd type="none" w="med" len="med"/>
          </a:ln>
          <a:effectLst/>
        </p:spPr>
      </p:cxnSp>
      <p:cxnSp>
        <p:nvCxnSpPr>
          <p:cNvPr id="17" name="Straight Connector 16">
            <a:extLst>
              <a:ext uri="{FF2B5EF4-FFF2-40B4-BE49-F238E27FC236}">
                <a16:creationId xmlns:a16="http://schemas.microsoft.com/office/drawing/2014/main" id="{96FB1E16-80AE-4C65-ACB5-7B129E2AB04F}"/>
              </a:ext>
            </a:extLst>
          </p:cNvPr>
          <p:cNvCxnSpPr>
            <a:cxnSpLocks/>
          </p:cNvCxnSpPr>
          <p:nvPr/>
        </p:nvCxnSpPr>
        <p:spPr bwMode="auto">
          <a:xfrm rot="120000" flipV="1">
            <a:off x="1340361" y="583886"/>
            <a:ext cx="5638800" cy="2566666"/>
          </a:xfrm>
          <a:prstGeom prst="line">
            <a:avLst/>
          </a:prstGeom>
          <a:noFill/>
          <a:ln w="44450" cap="flat" cmpd="sng" algn="ctr">
            <a:solidFill>
              <a:srgbClr val="00B050"/>
            </a:solidFill>
            <a:prstDash val="sysDot"/>
            <a:round/>
            <a:headEnd type="none" w="med" len="med"/>
            <a:tailEnd type="none" w="med" len="med"/>
          </a:ln>
          <a:effectLst/>
        </p:spPr>
      </p:cxnSp>
      <p:cxnSp>
        <p:nvCxnSpPr>
          <p:cNvPr id="22" name="Straight Connector 21">
            <a:extLst>
              <a:ext uri="{FF2B5EF4-FFF2-40B4-BE49-F238E27FC236}">
                <a16:creationId xmlns:a16="http://schemas.microsoft.com/office/drawing/2014/main" id="{94B67899-995A-4117-BE7E-5811B081BFA3}"/>
              </a:ext>
            </a:extLst>
          </p:cNvPr>
          <p:cNvCxnSpPr>
            <a:cxnSpLocks/>
          </p:cNvCxnSpPr>
          <p:nvPr/>
        </p:nvCxnSpPr>
        <p:spPr bwMode="auto">
          <a:xfrm flipV="1">
            <a:off x="1208232" y="944034"/>
            <a:ext cx="5872804" cy="1783714"/>
          </a:xfrm>
          <a:prstGeom prst="line">
            <a:avLst/>
          </a:prstGeom>
          <a:noFill/>
          <a:ln w="44450" cap="flat" cmpd="sng" algn="ctr">
            <a:solidFill>
              <a:srgbClr val="00B050"/>
            </a:solidFill>
            <a:prstDash val="sysDot"/>
            <a:round/>
            <a:headEnd type="none" w="med" len="med"/>
            <a:tailEnd type="none" w="med" len="med"/>
          </a:ln>
          <a:effectLst/>
        </p:spPr>
      </p:cxnSp>
      <p:cxnSp>
        <p:nvCxnSpPr>
          <p:cNvPr id="23" name="Straight Connector 22">
            <a:extLst>
              <a:ext uri="{FF2B5EF4-FFF2-40B4-BE49-F238E27FC236}">
                <a16:creationId xmlns:a16="http://schemas.microsoft.com/office/drawing/2014/main" id="{6A74DD07-B2D1-4F58-BAAD-401EBBC911AD}"/>
              </a:ext>
            </a:extLst>
          </p:cNvPr>
          <p:cNvCxnSpPr>
            <a:cxnSpLocks/>
          </p:cNvCxnSpPr>
          <p:nvPr/>
        </p:nvCxnSpPr>
        <p:spPr bwMode="auto">
          <a:xfrm rot="60000" flipV="1">
            <a:off x="1367125" y="583887"/>
            <a:ext cx="5638800" cy="2566666"/>
          </a:xfrm>
          <a:prstGeom prst="line">
            <a:avLst/>
          </a:prstGeom>
          <a:noFill/>
          <a:ln w="44450" cap="flat" cmpd="sng" algn="ctr">
            <a:solidFill>
              <a:srgbClr val="00B050"/>
            </a:solidFill>
            <a:prstDash val="sysDot"/>
            <a:round/>
            <a:headEnd type="none" w="med" len="med"/>
            <a:tailEnd type="none" w="med" len="med"/>
          </a:ln>
          <a:effectLst/>
        </p:spPr>
      </p:cxnSp>
      <p:cxnSp>
        <p:nvCxnSpPr>
          <p:cNvPr id="24" name="Straight Connector 23">
            <a:extLst>
              <a:ext uri="{FF2B5EF4-FFF2-40B4-BE49-F238E27FC236}">
                <a16:creationId xmlns:a16="http://schemas.microsoft.com/office/drawing/2014/main" id="{5AA63FAC-2F39-4946-BFED-78131596A745}"/>
              </a:ext>
            </a:extLst>
          </p:cNvPr>
          <p:cNvCxnSpPr>
            <a:cxnSpLocks/>
          </p:cNvCxnSpPr>
          <p:nvPr/>
        </p:nvCxnSpPr>
        <p:spPr bwMode="auto">
          <a:xfrm rot="240000" flipV="1">
            <a:off x="1284341" y="576571"/>
            <a:ext cx="5696857" cy="2566666"/>
          </a:xfrm>
          <a:prstGeom prst="line">
            <a:avLst/>
          </a:prstGeom>
          <a:noFill/>
          <a:ln w="44450" cap="flat" cmpd="sng" algn="ctr">
            <a:solidFill>
              <a:srgbClr val="00B050"/>
            </a:solidFill>
            <a:prstDash val="sysDot"/>
            <a:round/>
            <a:headEnd type="none" w="med" len="med"/>
            <a:tailEnd type="none" w="med" len="med"/>
          </a:ln>
          <a:effectLst/>
        </p:spPr>
      </p:cxnSp>
      <p:cxnSp>
        <p:nvCxnSpPr>
          <p:cNvPr id="25" name="Straight Connector 24">
            <a:extLst>
              <a:ext uri="{FF2B5EF4-FFF2-40B4-BE49-F238E27FC236}">
                <a16:creationId xmlns:a16="http://schemas.microsoft.com/office/drawing/2014/main" id="{B08404D1-A1EB-4689-8AB7-20DC3F199D9F}"/>
              </a:ext>
            </a:extLst>
          </p:cNvPr>
          <p:cNvCxnSpPr>
            <a:cxnSpLocks/>
          </p:cNvCxnSpPr>
          <p:nvPr/>
        </p:nvCxnSpPr>
        <p:spPr bwMode="auto">
          <a:xfrm rot="180000" flipV="1">
            <a:off x="1332008" y="576571"/>
            <a:ext cx="5638800" cy="2566666"/>
          </a:xfrm>
          <a:prstGeom prst="line">
            <a:avLst/>
          </a:prstGeom>
          <a:noFill/>
          <a:ln w="44450" cap="flat" cmpd="sng" algn="ctr">
            <a:solidFill>
              <a:srgbClr val="00B050"/>
            </a:solidFill>
            <a:prstDash val="sysDot"/>
            <a:round/>
            <a:headEnd type="none" w="med" len="med"/>
            <a:tailEnd type="none" w="med" len="med"/>
          </a:ln>
          <a:effectLst/>
        </p:spPr>
      </p:cxnSp>
      <p:grpSp>
        <p:nvGrpSpPr>
          <p:cNvPr id="8" name="Group 7">
            <a:extLst>
              <a:ext uri="{FF2B5EF4-FFF2-40B4-BE49-F238E27FC236}">
                <a16:creationId xmlns:a16="http://schemas.microsoft.com/office/drawing/2014/main" id="{9E02B1BB-B993-4DD4-B8CC-30D3FF373025}"/>
              </a:ext>
            </a:extLst>
          </p:cNvPr>
          <p:cNvGrpSpPr/>
          <p:nvPr/>
        </p:nvGrpSpPr>
        <p:grpSpPr>
          <a:xfrm>
            <a:off x="542401" y="2744440"/>
            <a:ext cx="2962799" cy="2377517"/>
            <a:chOff x="542401" y="3462384"/>
            <a:chExt cx="2962799" cy="2377517"/>
          </a:xfrm>
        </p:grpSpPr>
        <p:sp>
          <p:nvSpPr>
            <p:cNvPr id="3" name="Arrow: Up 2">
              <a:extLst>
                <a:ext uri="{FF2B5EF4-FFF2-40B4-BE49-F238E27FC236}">
                  <a16:creationId xmlns:a16="http://schemas.microsoft.com/office/drawing/2014/main" id="{5C6D8060-70E9-4878-B066-908457692409}"/>
                </a:ext>
              </a:extLst>
            </p:cNvPr>
            <p:cNvSpPr/>
            <p:nvPr/>
          </p:nvSpPr>
          <p:spPr bwMode="auto">
            <a:xfrm>
              <a:off x="542401" y="3462384"/>
              <a:ext cx="629685" cy="1431108"/>
            </a:xfrm>
            <a:prstGeom prst="upArrow">
              <a:avLst/>
            </a:prstGeom>
            <a:noFill/>
            <a:ln w="44450" cap="flat" cmpd="sng" algn="ctr">
              <a:solidFill>
                <a:srgbClr val="FF33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7" name="TextBox 6">
              <a:extLst>
                <a:ext uri="{FF2B5EF4-FFF2-40B4-BE49-F238E27FC236}">
                  <a16:creationId xmlns:a16="http://schemas.microsoft.com/office/drawing/2014/main" id="{FFE53F38-A20E-4C8C-922A-F392A5EEE789}"/>
                </a:ext>
              </a:extLst>
            </p:cNvPr>
            <p:cNvSpPr txBox="1"/>
            <p:nvPr/>
          </p:nvSpPr>
          <p:spPr>
            <a:xfrm>
              <a:off x="1172086" y="4454906"/>
              <a:ext cx="2333114" cy="1384995"/>
            </a:xfrm>
            <a:prstGeom prst="rect">
              <a:avLst/>
            </a:prstGeom>
            <a:noFill/>
          </p:spPr>
          <p:txBody>
            <a:bodyPr wrap="square" rtlCol="0">
              <a:spAutoFit/>
            </a:bodyPr>
            <a:lstStyle/>
            <a:p>
              <a:r>
                <a:rPr lang="en-US" sz="2800" dirty="0"/>
                <a:t>As the back end gets pulled up…</a:t>
              </a:r>
            </a:p>
          </p:txBody>
        </p:sp>
      </p:grpSp>
      <p:grpSp>
        <p:nvGrpSpPr>
          <p:cNvPr id="11" name="Group 10">
            <a:extLst>
              <a:ext uri="{FF2B5EF4-FFF2-40B4-BE49-F238E27FC236}">
                <a16:creationId xmlns:a16="http://schemas.microsoft.com/office/drawing/2014/main" id="{DFFADD24-35ED-46F2-90D0-97DE5142E7EA}"/>
              </a:ext>
            </a:extLst>
          </p:cNvPr>
          <p:cNvGrpSpPr/>
          <p:nvPr/>
        </p:nvGrpSpPr>
        <p:grpSpPr>
          <a:xfrm>
            <a:off x="6503443" y="534877"/>
            <a:ext cx="2590800" cy="2130471"/>
            <a:chOff x="6503443" y="1252821"/>
            <a:chExt cx="2590800" cy="2130471"/>
          </a:xfrm>
        </p:grpSpPr>
        <p:sp>
          <p:nvSpPr>
            <p:cNvPr id="9" name="Arrow: Down 8">
              <a:extLst>
                <a:ext uri="{FF2B5EF4-FFF2-40B4-BE49-F238E27FC236}">
                  <a16:creationId xmlns:a16="http://schemas.microsoft.com/office/drawing/2014/main" id="{6562F519-A705-4771-B0C4-BB7C4A94327D}"/>
                </a:ext>
              </a:extLst>
            </p:cNvPr>
            <p:cNvSpPr/>
            <p:nvPr/>
          </p:nvSpPr>
          <p:spPr bwMode="auto">
            <a:xfrm>
              <a:off x="7467600" y="1252821"/>
              <a:ext cx="685800" cy="1109379"/>
            </a:xfrm>
            <a:prstGeom prst="downArrow">
              <a:avLst/>
            </a:prstGeom>
            <a:noFill/>
            <a:ln w="44450" cap="flat" cmpd="sng" algn="ctr">
              <a:solidFill>
                <a:srgbClr val="FF33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10" name="TextBox 9">
              <a:extLst>
                <a:ext uri="{FF2B5EF4-FFF2-40B4-BE49-F238E27FC236}">
                  <a16:creationId xmlns:a16="http://schemas.microsoft.com/office/drawing/2014/main" id="{D6562893-8CC0-4924-AE52-0C3E4C62F655}"/>
                </a:ext>
              </a:extLst>
            </p:cNvPr>
            <p:cNvSpPr txBox="1"/>
            <p:nvPr/>
          </p:nvSpPr>
          <p:spPr>
            <a:xfrm>
              <a:off x="6503443" y="2429185"/>
              <a:ext cx="2590800" cy="954107"/>
            </a:xfrm>
            <a:prstGeom prst="rect">
              <a:avLst/>
            </a:prstGeom>
            <a:noFill/>
          </p:spPr>
          <p:txBody>
            <a:bodyPr wrap="square" rtlCol="0">
              <a:spAutoFit/>
            </a:bodyPr>
            <a:lstStyle/>
            <a:p>
              <a:r>
                <a:rPr lang="en-US" sz="2800" dirty="0"/>
                <a:t>The  front end </a:t>
              </a:r>
            </a:p>
            <a:p>
              <a:r>
                <a:rPr lang="en-US" sz="2800" dirty="0"/>
                <a:t>rotates down</a:t>
              </a:r>
            </a:p>
          </p:txBody>
        </p:sp>
      </p:grpSp>
      <p:sp>
        <p:nvSpPr>
          <p:cNvPr id="12" name="TextBox 11">
            <a:extLst>
              <a:ext uri="{FF2B5EF4-FFF2-40B4-BE49-F238E27FC236}">
                <a16:creationId xmlns:a16="http://schemas.microsoft.com/office/drawing/2014/main" id="{60DDA439-FBFE-428F-9358-CE845246C3EE}"/>
              </a:ext>
            </a:extLst>
          </p:cNvPr>
          <p:cNvSpPr txBox="1"/>
          <p:nvPr/>
        </p:nvSpPr>
        <p:spPr>
          <a:xfrm>
            <a:off x="272264" y="628743"/>
            <a:ext cx="3581400" cy="1077218"/>
          </a:xfrm>
          <a:prstGeom prst="rect">
            <a:avLst/>
          </a:prstGeom>
          <a:noFill/>
        </p:spPr>
        <p:txBody>
          <a:bodyPr wrap="square" rtlCol="0">
            <a:spAutoFit/>
          </a:bodyPr>
          <a:lstStyle/>
          <a:p>
            <a:r>
              <a:rPr lang="en-US" sz="3200" dirty="0"/>
              <a:t>What effect did the oldest year have?</a:t>
            </a:r>
          </a:p>
        </p:txBody>
      </p:sp>
      <p:sp>
        <p:nvSpPr>
          <p:cNvPr id="13" name="TextBox 12">
            <a:extLst>
              <a:ext uri="{FF2B5EF4-FFF2-40B4-BE49-F238E27FC236}">
                <a16:creationId xmlns:a16="http://schemas.microsoft.com/office/drawing/2014/main" id="{A1E152F9-0F65-419C-9553-9C357DF8985E}"/>
              </a:ext>
            </a:extLst>
          </p:cNvPr>
          <p:cNvSpPr txBox="1"/>
          <p:nvPr/>
        </p:nvSpPr>
        <p:spPr>
          <a:xfrm>
            <a:off x="3807945" y="2895600"/>
            <a:ext cx="5286298" cy="1569660"/>
          </a:xfrm>
          <a:prstGeom prst="rect">
            <a:avLst/>
          </a:prstGeom>
          <a:noFill/>
        </p:spPr>
        <p:txBody>
          <a:bodyPr wrap="square" rtlCol="0">
            <a:spAutoFit/>
          </a:bodyPr>
          <a:lstStyle/>
          <a:p>
            <a:r>
              <a:rPr lang="en-US" dirty="0"/>
              <a:t>Including the earliest year gives us a slower growth rate.  It flattened the trend line.</a:t>
            </a:r>
          </a:p>
          <a:p>
            <a:endParaRPr lang="en-US" dirty="0"/>
          </a:p>
        </p:txBody>
      </p:sp>
      <p:sp>
        <p:nvSpPr>
          <p:cNvPr id="14" name="TextBox 13">
            <a:extLst>
              <a:ext uri="{FF2B5EF4-FFF2-40B4-BE49-F238E27FC236}">
                <a16:creationId xmlns:a16="http://schemas.microsoft.com/office/drawing/2014/main" id="{72AD8C57-D2DB-4B0B-9927-02DA73C2CFB0}"/>
              </a:ext>
            </a:extLst>
          </p:cNvPr>
          <p:cNvSpPr txBox="1"/>
          <p:nvPr/>
        </p:nvSpPr>
        <p:spPr>
          <a:xfrm>
            <a:off x="857243" y="5788426"/>
            <a:ext cx="7085529" cy="461665"/>
          </a:xfrm>
          <a:prstGeom prst="rect">
            <a:avLst/>
          </a:prstGeom>
          <a:noFill/>
        </p:spPr>
        <p:txBody>
          <a:bodyPr wrap="none" rtlCol="0">
            <a:spAutoFit/>
          </a:bodyPr>
          <a:lstStyle/>
          <a:p>
            <a:r>
              <a:rPr lang="en-US" i="1" dirty="0">
                <a:effectLst>
                  <a:outerShdw blurRad="38100" dist="38100" dir="2700000" algn="tl">
                    <a:srgbClr val="000000">
                      <a:alpha val="43137"/>
                    </a:srgbClr>
                  </a:outerShdw>
                </a:effectLst>
              </a:rPr>
              <a:t>Will the oldest year appear on next year’s SSG???</a:t>
            </a:r>
          </a:p>
        </p:txBody>
      </p:sp>
      <p:sp>
        <p:nvSpPr>
          <p:cNvPr id="2" name="TextBox 1">
            <a:extLst>
              <a:ext uri="{FF2B5EF4-FFF2-40B4-BE49-F238E27FC236}">
                <a16:creationId xmlns:a16="http://schemas.microsoft.com/office/drawing/2014/main" id="{EA7FE4E9-2F8B-4EFA-83B8-EDE8CDB879BE}"/>
              </a:ext>
            </a:extLst>
          </p:cNvPr>
          <p:cNvSpPr txBox="1"/>
          <p:nvPr/>
        </p:nvSpPr>
        <p:spPr>
          <a:xfrm>
            <a:off x="3759494" y="4218766"/>
            <a:ext cx="5360443" cy="1938992"/>
          </a:xfrm>
          <a:prstGeom prst="rect">
            <a:avLst/>
          </a:prstGeom>
          <a:noFill/>
        </p:spPr>
        <p:txBody>
          <a:bodyPr wrap="square" rtlCol="0">
            <a:spAutoFit/>
          </a:bodyPr>
          <a:lstStyle/>
          <a:p>
            <a:r>
              <a:rPr lang="en-US" dirty="0"/>
              <a:t>So if in December 2017 we compare, December 2016’s growth looks worse and makes December 2017’s growth rates look better.</a:t>
            </a:r>
          </a:p>
          <a:p>
            <a:endParaRPr lang="en-US" dirty="0"/>
          </a:p>
        </p:txBody>
      </p:sp>
    </p:spTree>
    <p:extLst>
      <p:ext uri="{BB962C8B-B14F-4D97-AF65-F5344CB8AC3E}">
        <p14:creationId xmlns:p14="http://schemas.microsoft.com/office/powerpoint/2010/main" val="243464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400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4000"/>
                                  </p:stCondLst>
                                  <p:childTnLst>
                                    <p:set>
                                      <p:cBhvr>
                                        <p:cTn id="1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000" fill="hold"/>
                                        <p:tgtEl>
                                          <p:spTgt spid="14"/>
                                        </p:tgtEl>
                                        <p:attrNameLst>
                                          <p:attrName>ppt_w</p:attrName>
                                        </p:attrNameLst>
                                      </p:cBhvr>
                                      <p:tavLst>
                                        <p:tav tm="0">
                                          <p:val>
                                            <p:fltVal val="0"/>
                                          </p:val>
                                        </p:tav>
                                        <p:tav tm="100000">
                                          <p:val>
                                            <p:strVal val="#ppt_w"/>
                                          </p:val>
                                        </p:tav>
                                      </p:tavLst>
                                    </p:anim>
                                    <p:anim calcmode="lin" valueType="num">
                                      <p:cBhvr>
                                        <p:cTn id="54" dur="1000" fill="hold"/>
                                        <p:tgtEl>
                                          <p:spTgt spid="14"/>
                                        </p:tgtEl>
                                        <p:attrNameLst>
                                          <p:attrName>ppt_h</p:attrName>
                                        </p:attrNameLst>
                                      </p:cBhvr>
                                      <p:tavLst>
                                        <p:tav tm="0">
                                          <p:val>
                                            <p:fltVal val="0"/>
                                          </p:val>
                                        </p:tav>
                                        <p:tav tm="100000">
                                          <p:val>
                                            <p:strVal val="#ppt_h"/>
                                          </p:val>
                                        </p:tav>
                                      </p:tavLst>
                                    </p:anim>
                                    <p:anim calcmode="lin" valueType="num">
                                      <p:cBhvr>
                                        <p:cTn id="55" dur="1000" fill="hold"/>
                                        <p:tgtEl>
                                          <p:spTgt spid="14"/>
                                        </p:tgtEl>
                                        <p:attrNameLst>
                                          <p:attrName>style.rotation</p:attrName>
                                        </p:attrNameLst>
                                      </p:cBhvr>
                                      <p:tavLst>
                                        <p:tav tm="0">
                                          <p:val>
                                            <p:fltVal val="90"/>
                                          </p:val>
                                        </p:tav>
                                        <p:tav tm="100000">
                                          <p:val>
                                            <p:fltVal val="0"/>
                                          </p:val>
                                        </p:tav>
                                      </p:tavLst>
                                    </p:anim>
                                    <p:animEffect transition="in" filter="fade">
                                      <p:cBhvr>
                                        <p:cTn id="5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8E78-C9D0-4868-BCCE-503815C79095}"/>
              </a:ext>
            </a:extLst>
          </p:cNvPr>
          <p:cNvSpPr>
            <a:spLocks noGrp="1"/>
          </p:cNvSpPr>
          <p:nvPr>
            <p:ph type="title"/>
          </p:nvPr>
        </p:nvSpPr>
        <p:spPr/>
        <p:txBody>
          <a:bodyPr/>
          <a:lstStyle/>
          <a:p>
            <a:pPr algn="ctr"/>
            <a:r>
              <a:rPr lang="en-US" dirty="0">
                <a:solidFill>
                  <a:srgbClr val="0000FF"/>
                </a:solidFill>
                <a:effectLst>
                  <a:outerShdw blurRad="38100" dist="38100" dir="2700000" algn="tl">
                    <a:srgbClr val="000000">
                      <a:alpha val="43137"/>
                    </a:srgbClr>
                  </a:outerShdw>
                </a:effectLst>
              </a:rPr>
              <a:t>Questions?</a:t>
            </a:r>
          </a:p>
        </p:txBody>
      </p:sp>
      <p:sp>
        <p:nvSpPr>
          <p:cNvPr id="6" name="Slide Number Placeholder 1">
            <a:extLst>
              <a:ext uri="{FF2B5EF4-FFF2-40B4-BE49-F238E27FC236}">
                <a16:creationId xmlns:a16="http://schemas.microsoft.com/office/drawing/2014/main" id="{091C6CC1-2840-481E-8C5D-159507824E6B}"/>
              </a:ext>
            </a:extLst>
          </p:cNvPr>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14</a:t>
            </a:fld>
            <a:endParaRPr lang="en-US" dirty="0"/>
          </a:p>
        </p:txBody>
      </p:sp>
      <p:pic>
        <p:nvPicPr>
          <p:cNvPr id="8" name="Picture 7" descr="A picture containing light&#10;&#10;Description automatically generated">
            <a:extLst>
              <a:ext uri="{FF2B5EF4-FFF2-40B4-BE49-F238E27FC236}">
                <a16:creationId xmlns:a16="http://schemas.microsoft.com/office/drawing/2014/main" id="{F2D461D8-4F3F-4AEE-9551-24BB8E647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7380" y="1182076"/>
            <a:ext cx="4427220" cy="5675923"/>
          </a:xfrm>
          <a:prstGeom prst="rect">
            <a:avLst/>
          </a:prstGeom>
        </p:spPr>
      </p:pic>
    </p:spTree>
    <p:extLst>
      <p:ext uri="{BB962C8B-B14F-4D97-AF65-F5344CB8AC3E}">
        <p14:creationId xmlns:p14="http://schemas.microsoft.com/office/powerpoint/2010/main" val="236468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B598-0C8B-4784-B9CD-19C9BB0B6085}"/>
              </a:ext>
            </a:extLst>
          </p:cNvPr>
          <p:cNvSpPr>
            <a:spLocks noGrp="1"/>
          </p:cNvSpPr>
          <p:nvPr>
            <p:ph type="sldNum" sz="quarter" idx="11"/>
          </p:nvPr>
        </p:nvSpPr>
        <p:spPr/>
        <p:txBody>
          <a:bodyPr/>
          <a:lstStyle/>
          <a:p>
            <a:pPr>
              <a:defRPr/>
            </a:pPr>
            <a:fld id="{7624D940-A856-4BBF-BAF3-F93FD6E1554A}" type="slidenum">
              <a:rPr lang="en-US" smtClean="0"/>
              <a:pPr>
                <a:defRPr/>
              </a:pPr>
              <a:t>15</a:t>
            </a:fld>
            <a:endParaRPr lang="en-US" dirty="0"/>
          </a:p>
        </p:txBody>
      </p:sp>
      <p:pic>
        <p:nvPicPr>
          <p:cNvPr id="11" name="Picture 10">
            <a:extLst>
              <a:ext uri="{FF2B5EF4-FFF2-40B4-BE49-F238E27FC236}">
                <a16:creationId xmlns:a16="http://schemas.microsoft.com/office/drawing/2014/main" id="{0E416AAD-E659-40DB-9F47-FCB2AD1E2A7E}"/>
              </a:ext>
            </a:extLst>
          </p:cNvPr>
          <p:cNvPicPr>
            <a:picLocks noChangeAspect="1"/>
          </p:cNvPicPr>
          <p:nvPr/>
        </p:nvPicPr>
        <p:blipFill>
          <a:blip r:embed="rId3"/>
          <a:stretch>
            <a:fillRect/>
          </a:stretch>
        </p:blipFill>
        <p:spPr>
          <a:xfrm>
            <a:off x="0" y="381000"/>
            <a:ext cx="6019800" cy="5895332"/>
          </a:xfrm>
          <a:prstGeom prst="rect">
            <a:avLst/>
          </a:prstGeom>
        </p:spPr>
      </p:pic>
      <p:sp>
        <p:nvSpPr>
          <p:cNvPr id="18" name="TextBox 17">
            <a:extLst>
              <a:ext uri="{FF2B5EF4-FFF2-40B4-BE49-F238E27FC236}">
                <a16:creationId xmlns:a16="http://schemas.microsoft.com/office/drawing/2014/main" id="{C03E65A8-108D-4D0E-9C57-5BC24682E9DE}"/>
              </a:ext>
            </a:extLst>
          </p:cNvPr>
          <p:cNvSpPr txBox="1"/>
          <p:nvPr/>
        </p:nvSpPr>
        <p:spPr>
          <a:xfrm>
            <a:off x="6019800" y="429183"/>
            <a:ext cx="3276600" cy="3539430"/>
          </a:xfrm>
          <a:prstGeom prst="rect">
            <a:avLst/>
          </a:prstGeom>
          <a:noFill/>
        </p:spPr>
        <p:txBody>
          <a:bodyPr wrap="square" rtlCol="0">
            <a:spAutoFit/>
          </a:bodyPr>
          <a:lstStyle/>
          <a:p>
            <a:r>
              <a:rPr lang="en-US" dirty="0"/>
              <a:t>After eliminating the earliest year what happens to the slope?</a:t>
            </a:r>
          </a:p>
          <a:p>
            <a:endParaRPr lang="en-US" sz="1600" dirty="0"/>
          </a:p>
          <a:p>
            <a:r>
              <a:rPr lang="en-US" dirty="0"/>
              <a:t>What is the growth rate for the most recent 9 years?</a:t>
            </a:r>
          </a:p>
          <a:p>
            <a:endParaRPr lang="en-US" sz="1600" dirty="0"/>
          </a:p>
          <a:p>
            <a:r>
              <a:rPr lang="en-US" dirty="0"/>
              <a:t>Now, how does it compare to 2017?</a:t>
            </a:r>
          </a:p>
        </p:txBody>
      </p:sp>
      <p:grpSp>
        <p:nvGrpSpPr>
          <p:cNvPr id="16" name="Group 15">
            <a:extLst>
              <a:ext uri="{FF2B5EF4-FFF2-40B4-BE49-F238E27FC236}">
                <a16:creationId xmlns:a16="http://schemas.microsoft.com/office/drawing/2014/main" id="{089AD4A5-5EA6-434E-8FFF-BFFC44E67B94}"/>
              </a:ext>
            </a:extLst>
          </p:cNvPr>
          <p:cNvGrpSpPr/>
          <p:nvPr/>
        </p:nvGrpSpPr>
        <p:grpSpPr>
          <a:xfrm>
            <a:off x="3328620" y="3986949"/>
            <a:ext cx="5725885" cy="2355495"/>
            <a:chOff x="3328620" y="3986949"/>
            <a:chExt cx="5725885" cy="2355495"/>
          </a:xfrm>
        </p:grpSpPr>
        <p:sp>
          <p:nvSpPr>
            <p:cNvPr id="22" name="TextBox 21">
              <a:extLst>
                <a:ext uri="{FF2B5EF4-FFF2-40B4-BE49-F238E27FC236}">
                  <a16:creationId xmlns:a16="http://schemas.microsoft.com/office/drawing/2014/main" id="{63CC2437-DC5A-484C-934E-69B059A6B95E}"/>
                </a:ext>
              </a:extLst>
            </p:cNvPr>
            <p:cNvSpPr txBox="1"/>
            <p:nvPr/>
          </p:nvSpPr>
          <p:spPr>
            <a:xfrm>
              <a:off x="5815381" y="3986949"/>
              <a:ext cx="867847" cy="707886"/>
            </a:xfrm>
            <a:prstGeom prst="rect">
              <a:avLst/>
            </a:prstGeom>
            <a:solidFill>
              <a:schemeClr val="bg1"/>
            </a:solidFill>
          </p:spPr>
          <p:txBody>
            <a:bodyPr wrap="square" rtlCol="0">
              <a:spAutoFit/>
            </a:bodyPr>
            <a:lstStyle/>
            <a:p>
              <a:r>
                <a:rPr lang="en-US" sz="2000" dirty="0"/>
                <a:t>10-yr 2016</a:t>
              </a:r>
            </a:p>
          </p:txBody>
        </p:sp>
        <p:grpSp>
          <p:nvGrpSpPr>
            <p:cNvPr id="15" name="Group 14">
              <a:extLst>
                <a:ext uri="{FF2B5EF4-FFF2-40B4-BE49-F238E27FC236}">
                  <a16:creationId xmlns:a16="http://schemas.microsoft.com/office/drawing/2014/main" id="{7179ACCC-5928-43B8-A601-A540E53B9544}"/>
                </a:ext>
              </a:extLst>
            </p:cNvPr>
            <p:cNvGrpSpPr/>
            <p:nvPr/>
          </p:nvGrpSpPr>
          <p:grpSpPr>
            <a:xfrm>
              <a:off x="3328620" y="4125537"/>
              <a:ext cx="5725885" cy="2216907"/>
              <a:chOff x="3429001" y="4031494"/>
              <a:chExt cx="5725885" cy="2216907"/>
            </a:xfrm>
          </p:grpSpPr>
          <p:pic>
            <p:nvPicPr>
              <p:cNvPr id="25" name="Picture 24">
                <a:extLst>
                  <a:ext uri="{FF2B5EF4-FFF2-40B4-BE49-F238E27FC236}">
                    <a16:creationId xmlns:a16="http://schemas.microsoft.com/office/drawing/2014/main" id="{A52B7EDA-D75B-44BF-8079-C04DCC3BF2B6}"/>
                  </a:ext>
                </a:extLst>
              </p:cNvPr>
              <p:cNvPicPr>
                <a:picLocks noChangeAspect="1"/>
              </p:cNvPicPr>
              <p:nvPr/>
            </p:nvPicPr>
            <p:blipFill>
              <a:blip r:embed="rId4"/>
              <a:stretch>
                <a:fillRect/>
              </a:stretch>
            </p:blipFill>
            <p:spPr>
              <a:xfrm>
                <a:off x="3429001" y="4644623"/>
                <a:ext cx="2348238" cy="1603778"/>
              </a:xfrm>
              <a:prstGeom prst="rect">
                <a:avLst/>
              </a:prstGeom>
            </p:spPr>
          </p:pic>
          <p:pic>
            <p:nvPicPr>
              <p:cNvPr id="26" name="Picture 25">
                <a:extLst>
                  <a:ext uri="{FF2B5EF4-FFF2-40B4-BE49-F238E27FC236}">
                    <a16:creationId xmlns:a16="http://schemas.microsoft.com/office/drawing/2014/main" id="{BCC63BAC-A1A6-4707-820B-46E0ED67778E}"/>
                  </a:ext>
                </a:extLst>
              </p:cNvPr>
              <p:cNvPicPr>
                <a:picLocks noChangeAspect="1"/>
              </p:cNvPicPr>
              <p:nvPr/>
            </p:nvPicPr>
            <p:blipFill>
              <a:blip r:embed="rId5"/>
              <a:stretch>
                <a:fillRect/>
              </a:stretch>
            </p:blipFill>
            <p:spPr>
              <a:xfrm>
                <a:off x="5600036" y="4644622"/>
                <a:ext cx="1181597" cy="1603777"/>
              </a:xfrm>
              <a:prstGeom prst="rect">
                <a:avLst/>
              </a:prstGeom>
            </p:spPr>
          </p:pic>
          <p:pic>
            <p:nvPicPr>
              <p:cNvPr id="27" name="Picture 26">
                <a:extLst>
                  <a:ext uri="{FF2B5EF4-FFF2-40B4-BE49-F238E27FC236}">
                    <a16:creationId xmlns:a16="http://schemas.microsoft.com/office/drawing/2014/main" id="{06C0B5BC-3F31-44BD-9CBB-A48F454544C3}"/>
                  </a:ext>
                </a:extLst>
              </p:cNvPr>
              <p:cNvPicPr>
                <a:picLocks noChangeAspect="1"/>
              </p:cNvPicPr>
              <p:nvPr/>
            </p:nvPicPr>
            <p:blipFill>
              <a:blip r:embed="rId6"/>
              <a:stretch>
                <a:fillRect/>
              </a:stretch>
            </p:blipFill>
            <p:spPr>
              <a:xfrm>
                <a:off x="7874115" y="4645138"/>
                <a:ext cx="1151683" cy="1572022"/>
              </a:xfrm>
              <a:prstGeom prst="rect">
                <a:avLst/>
              </a:prstGeom>
            </p:spPr>
          </p:pic>
          <p:sp>
            <p:nvSpPr>
              <p:cNvPr id="24" name="TextBox 23">
                <a:extLst>
                  <a:ext uri="{FF2B5EF4-FFF2-40B4-BE49-F238E27FC236}">
                    <a16:creationId xmlns:a16="http://schemas.microsoft.com/office/drawing/2014/main" id="{4C7D1771-241C-4869-922A-67E2D8F1F9D5}"/>
                  </a:ext>
                </a:extLst>
              </p:cNvPr>
              <p:cNvSpPr txBox="1"/>
              <p:nvPr/>
            </p:nvSpPr>
            <p:spPr>
              <a:xfrm>
                <a:off x="8052180" y="4284264"/>
                <a:ext cx="765316" cy="400110"/>
              </a:xfrm>
              <a:prstGeom prst="rect">
                <a:avLst/>
              </a:prstGeom>
              <a:solidFill>
                <a:schemeClr val="bg1"/>
              </a:solidFill>
            </p:spPr>
            <p:txBody>
              <a:bodyPr wrap="square" rtlCol="0">
                <a:spAutoFit/>
              </a:bodyPr>
              <a:lstStyle/>
              <a:p>
                <a:r>
                  <a:rPr lang="en-US" sz="2000" dirty="0"/>
                  <a:t>2017</a:t>
                </a:r>
                <a:endParaRPr lang="en-US" dirty="0"/>
              </a:p>
            </p:txBody>
          </p:sp>
          <p:pic>
            <p:nvPicPr>
              <p:cNvPr id="8" name="Picture 7">
                <a:extLst>
                  <a:ext uri="{FF2B5EF4-FFF2-40B4-BE49-F238E27FC236}">
                    <a16:creationId xmlns:a16="http://schemas.microsoft.com/office/drawing/2014/main" id="{2A34413E-0487-4DE2-B7B2-8BB082310B1E}"/>
                  </a:ext>
                </a:extLst>
              </p:cNvPr>
              <p:cNvPicPr>
                <a:picLocks noChangeAspect="1"/>
              </p:cNvPicPr>
              <p:nvPr/>
            </p:nvPicPr>
            <p:blipFill>
              <a:blip r:embed="rId7"/>
              <a:stretch>
                <a:fillRect/>
              </a:stretch>
            </p:blipFill>
            <p:spPr>
              <a:xfrm>
                <a:off x="6759517" y="4690747"/>
                <a:ext cx="1133649" cy="1506749"/>
              </a:xfrm>
              <a:prstGeom prst="rect">
                <a:avLst/>
              </a:prstGeom>
            </p:spPr>
          </p:pic>
          <p:sp>
            <p:nvSpPr>
              <p:cNvPr id="14" name="Rectangle 13">
                <a:extLst>
                  <a:ext uri="{FF2B5EF4-FFF2-40B4-BE49-F238E27FC236}">
                    <a16:creationId xmlns:a16="http://schemas.microsoft.com/office/drawing/2014/main" id="{B9795A78-0F83-4C3D-A73E-4EDCCE566BE9}"/>
                  </a:ext>
                </a:extLst>
              </p:cNvPr>
              <p:cNvSpPr/>
              <p:nvPr/>
            </p:nvSpPr>
            <p:spPr bwMode="auto">
              <a:xfrm>
                <a:off x="5823968" y="5713022"/>
                <a:ext cx="3330918" cy="513969"/>
              </a:xfrm>
              <a:prstGeom prst="rect">
                <a:avLst/>
              </a:prstGeom>
              <a:noFill/>
              <a:ln w="44450" cap="flat" cmpd="sng" algn="ctr">
                <a:solidFill>
                  <a:srgbClr val="D6009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33" name="TextBox 32">
                <a:extLst>
                  <a:ext uri="{FF2B5EF4-FFF2-40B4-BE49-F238E27FC236}">
                    <a16:creationId xmlns:a16="http://schemas.microsoft.com/office/drawing/2014/main" id="{B619AB73-7C36-457F-B805-4622271C7BAA}"/>
                  </a:ext>
                </a:extLst>
              </p:cNvPr>
              <p:cNvSpPr txBox="1"/>
              <p:nvPr/>
            </p:nvSpPr>
            <p:spPr>
              <a:xfrm>
                <a:off x="6983709" y="4031494"/>
                <a:ext cx="867847" cy="707886"/>
              </a:xfrm>
              <a:prstGeom prst="rect">
                <a:avLst/>
              </a:prstGeom>
              <a:solidFill>
                <a:schemeClr val="bg1"/>
              </a:solidFill>
            </p:spPr>
            <p:txBody>
              <a:bodyPr wrap="square" rtlCol="0">
                <a:spAutoFit/>
              </a:bodyPr>
              <a:lstStyle/>
              <a:p>
                <a:r>
                  <a:rPr lang="en-US" sz="2000" dirty="0"/>
                  <a:t>9-yr 2016</a:t>
                </a:r>
              </a:p>
            </p:txBody>
          </p:sp>
          <p:cxnSp>
            <p:nvCxnSpPr>
              <p:cNvPr id="35" name="Straight Connector 34">
                <a:extLst>
                  <a:ext uri="{FF2B5EF4-FFF2-40B4-BE49-F238E27FC236}">
                    <a16:creationId xmlns:a16="http://schemas.microsoft.com/office/drawing/2014/main" id="{641F4CFB-BFFF-4373-8335-0667B7875072}"/>
                  </a:ext>
                </a:extLst>
              </p:cNvPr>
              <p:cNvCxnSpPr>
                <a:cxnSpLocks/>
              </p:cNvCxnSpPr>
              <p:nvPr/>
            </p:nvCxnSpPr>
            <p:spPr bwMode="auto">
              <a:xfrm>
                <a:off x="6214445" y="5835997"/>
                <a:ext cx="232390" cy="259051"/>
              </a:xfrm>
              <a:prstGeom prst="line">
                <a:avLst/>
              </a:prstGeom>
              <a:noFill/>
              <a:ln w="44450" cap="flat" cmpd="sng" algn="ctr">
                <a:solidFill>
                  <a:srgbClr val="FF3399"/>
                </a:solidFill>
                <a:prstDash val="solid"/>
                <a:round/>
                <a:headEnd type="none" w="med" len="med"/>
                <a:tailEnd type="none" w="med" len="med"/>
              </a:ln>
              <a:effectLst/>
            </p:spPr>
          </p:cxnSp>
          <p:sp>
            <p:nvSpPr>
              <p:cNvPr id="37" name="Oval 36">
                <a:extLst>
                  <a:ext uri="{FF2B5EF4-FFF2-40B4-BE49-F238E27FC236}">
                    <a16:creationId xmlns:a16="http://schemas.microsoft.com/office/drawing/2014/main" id="{9E6B3762-902A-4E41-9E89-CE17EED06963}"/>
                  </a:ext>
                </a:extLst>
              </p:cNvPr>
              <p:cNvSpPr/>
              <p:nvPr/>
            </p:nvSpPr>
            <p:spPr bwMode="auto">
              <a:xfrm>
                <a:off x="6982421" y="5198321"/>
                <a:ext cx="946828" cy="475210"/>
              </a:xfrm>
              <a:prstGeom prst="ellipse">
                <a:avLst/>
              </a:prstGeom>
              <a:noFill/>
              <a:ln w="4445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39" name="Oval 38">
                <a:extLst>
                  <a:ext uri="{FF2B5EF4-FFF2-40B4-BE49-F238E27FC236}">
                    <a16:creationId xmlns:a16="http://schemas.microsoft.com/office/drawing/2014/main" id="{D0BDCCCB-7355-4F04-8473-6051C10A137C}"/>
                  </a:ext>
                </a:extLst>
              </p:cNvPr>
              <p:cNvSpPr/>
              <p:nvPr/>
            </p:nvSpPr>
            <p:spPr bwMode="auto">
              <a:xfrm>
                <a:off x="8120310" y="5219728"/>
                <a:ext cx="946828" cy="475210"/>
              </a:xfrm>
              <a:prstGeom prst="ellipse">
                <a:avLst/>
              </a:prstGeom>
              <a:noFill/>
              <a:ln w="4445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41" name="Oval 40">
                <a:extLst>
                  <a:ext uri="{FF2B5EF4-FFF2-40B4-BE49-F238E27FC236}">
                    <a16:creationId xmlns:a16="http://schemas.microsoft.com/office/drawing/2014/main" id="{4144DCF4-D27F-411F-A4C5-50578234482E}"/>
                  </a:ext>
                </a:extLst>
              </p:cNvPr>
              <p:cNvSpPr/>
              <p:nvPr/>
            </p:nvSpPr>
            <p:spPr bwMode="auto">
              <a:xfrm>
                <a:off x="6982421" y="5699610"/>
                <a:ext cx="946828" cy="475210"/>
              </a:xfrm>
              <a:prstGeom prst="ellipse">
                <a:avLst/>
              </a:prstGeom>
              <a:noFill/>
              <a:ln w="44450" cap="flat" cmpd="sng" algn="ctr">
                <a:solidFill>
                  <a:srgbClr val="FF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43" name="Oval 42">
                <a:extLst>
                  <a:ext uri="{FF2B5EF4-FFF2-40B4-BE49-F238E27FC236}">
                    <a16:creationId xmlns:a16="http://schemas.microsoft.com/office/drawing/2014/main" id="{98982E82-A2A6-45AB-A378-5F79E1F92ABD}"/>
                  </a:ext>
                </a:extLst>
              </p:cNvPr>
              <p:cNvSpPr/>
              <p:nvPr/>
            </p:nvSpPr>
            <p:spPr bwMode="auto">
              <a:xfrm>
                <a:off x="8120310" y="5721017"/>
                <a:ext cx="946828" cy="475210"/>
              </a:xfrm>
              <a:prstGeom prst="ellipse">
                <a:avLst/>
              </a:prstGeom>
              <a:noFill/>
              <a:ln w="44450" cap="flat" cmpd="sng" algn="ctr">
                <a:solidFill>
                  <a:srgbClr val="FF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cxnSp>
            <p:nvCxnSpPr>
              <p:cNvPr id="19" name="Straight Connector 18">
                <a:extLst>
                  <a:ext uri="{FF2B5EF4-FFF2-40B4-BE49-F238E27FC236}">
                    <a16:creationId xmlns:a16="http://schemas.microsoft.com/office/drawing/2014/main" id="{E9A85098-552D-4D02-8DEA-32B084792788}"/>
                  </a:ext>
                </a:extLst>
              </p:cNvPr>
              <p:cNvCxnSpPr>
                <a:cxnSpLocks/>
              </p:cNvCxnSpPr>
              <p:nvPr/>
            </p:nvCxnSpPr>
            <p:spPr bwMode="auto">
              <a:xfrm>
                <a:off x="6188762" y="5324005"/>
                <a:ext cx="232390" cy="259051"/>
              </a:xfrm>
              <a:prstGeom prst="line">
                <a:avLst/>
              </a:prstGeom>
              <a:noFill/>
              <a:ln w="44450" cap="flat" cmpd="sng" algn="ctr">
                <a:solidFill>
                  <a:srgbClr val="0000FF"/>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3D0A5E59-E7F9-42FC-A024-418A13898236}"/>
                  </a:ext>
                </a:extLst>
              </p:cNvPr>
              <p:cNvCxnSpPr>
                <a:cxnSpLocks/>
              </p:cNvCxnSpPr>
              <p:nvPr/>
            </p:nvCxnSpPr>
            <p:spPr bwMode="auto">
              <a:xfrm>
                <a:off x="6240452" y="4802378"/>
                <a:ext cx="232390" cy="259051"/>
              </a:xfrm>
              <a:prstGeom prst="line">
                <a:avLst/>
              </a:prstGeom>
              <a:noFill/>
              <a:ln w="44450" cap="flat" cmpd="sng" algn="ctr">
                <a:solidFill>
                  <a:srgbClr val="00B050"/>
                </a:solidFill>
                <a:prstDash val="solid"/>
                <a:round/>
                <a:headEnd type="none" w="med" len="med"/>
                <a:tailEnd type="none" w="med" len="med"/>
              </a:ln>
              <a:effectLst/>
            </p:spPr>
          </p:cxnSp>
        </p:grpSp>
      </p:grpSp>
      <p:sp>
        <p:nvSpPr>
          <p:cNvPr id="2" name="Rectangle 1">
            <a:extLst>
              <a:ext uri="{FF2B5EF4-FFF2-40B4-BE49-F238E27FC236}">
                <a16:creationId xmlns:a16="http://schemas.microsoft.com/office/drawing/2014/main" id="{2712DBC5-7148-4130-9789-CE56D7804817}"/>
              </a:ext>
            </a:extLst>
          </p:cNvPr>
          <p:cNvSpPr/>
          <p:nvPr/>
        </p:nvSpPr>
        <p:spPr>
          <a:xfrm>
            <a:off x="139214" y="401276"/>
            <a:ext cx="3542957" cy="523220"/>
          </a:xfrm>
          <a:prstGeom prst="rect">
            <a:avLst/>
          </a:prstGeom>
          <a:solidFill>
            <a:srgbClr val="FFFFFF"/>
          </a:solidFill>
          <a:ln w="28575">
            <a:solidFill>
              <a:srgbClr val="7030A0"/>
            </a:solidFill>
          </a:ln>
        </p:spPr>
        <p:txBody>
          <a:bodyPr wrap="none" lIns="91440" tIns="45720" rIns="91440" bIns="45720">
            <a:spAutoFit/>
          </a:bodyPr>
          <a:lstStyle/>
          <a:p>
            <a:pPr algn="ctr"/>
            <a:r>
              <a:rPr lang="en-US"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Dec. 26, 2016 Study</a:t>
            </a:r>
          </a:p>
        </p:txBody>
      </p:sp>
    </p:spTree>
    <p:extLst>
      <p:ext uri="{BB962C8B-B14F-4D97-AF65-F5344CB8AC3E}">
        <p14:creationId xmlns:p14="http://schemas.microsoft.com/office/powerpoint/2010/main" val="16009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EC4DF2-2068-4BC4-801D-F1379A24E159}"/>
              </a:ext>
            </a:extLst>
          </p:cNvPr>
          <p:cNvSpPr>
            <a:spLocks noGrp="1"/>
          </p:cNvSpPr>
          <p:nvPr>
            <p:ph idx="1"/>
          </p:nvPr>
        </p:nvSpPr>
        <p:spPr/>
        <p:txBody>
          <a:bodyPr/>
          <a:lstStyle/>
          <a:p>
            <a:r>
              <a:rPr lang="en-US" dirty="0"/>
              <a:t>Let’s move from talking about the 10-year growth rate trend,</a:t>
            </a:r>
          </a:p>
          <a:p>
            <a:r>
              <a:rPr lang="en-US" dirty="0"/>
              <a:t>And talk about the most recent year, and most recent 5-year average for </a:t>
            </a:r>
            <a:r>
              <a:rPr lang="en-US" b="1" dirty="0">
                <a:solidFill>
                  <a:srgbClr val="FF3399"/>
                </a:solidFill>
              </a:rPr>
              <a:t>Pre-Tax Profit </a:t>
            </a:r>
            <a:r>
              <a:rPr lang="en-US" dirty="0"/>
              <a:t>margin.</a:t>
            </a:r>
          </a:p>
        </p:txBody>
      </p:sp>
      <p:sp>
        <p:nvSpPr>
          <p:cNvPr id="4" name="Slide Number Placeholder 3">
            <a:extLst>
              <a:ext uri="{FF2B5EF4-FFF2-40B4-BE49-F238E27FC236}">
                <a16:creationId xmlns:a16="http://schemas.microsoft.com/office/drawing/2014/main" id="{488D1E01-FEDD-4589-99B2-16B6303957AE}"/>
              </a:ext>
            </a:extLst>
          </p:cNvPr>
          <p:cNvSpPr>
            <a:spLocks noGrp="1"/>
          </p:cNvSpPr>
          <p:nvPr>
            <p:ph type="sldNum" sz="quarter" idx="11"/>
          </p:nvPr>
        </p:nvSpPr>
        <p:spPr/>
        <p:txBody>
          <a:bodyPr/>
          <a:lstStyle/>
          <a:p>
            <a:pPr>
              <a:defRPr/>
            </a:pPr>
            <a:fld id="{7624D940-A856-4BBF-BAF3-F93FD6E1554A}" type="slidenum">
              <a:rPr lang="en-US" smtClean="0"/>
              <a:pPr>
                <a:defRPr/>
              </a:pPr>
              <a:t>16</a:t>
            </a:fld>
            <a:endParaRPr lang="en-US" dirty="0"/>
          </a:p>
        </p:txBody>
      </p:sp>
    </p:spTree>
    <p:extLst>
      <p:ext uri="{BB962C8B-B14F-4D97-AF65-F5344CB8AC3E}">
        <p14:creationId xmlns:p14="http://schemas.microsoft.com/office/powerpoint/2010/main" val="447217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0540B5-ACFB-4B5E-8F9B-7DC011D5ECC4}"/>
              </a:ext>
            </a:extLst>
          </p:cNvPr>
          <p:cNvSpPr>
            <a:spLocks noGrp="1"/>
          </p:cNvSpPr>
          <p:nvPr>
            <p:ph type="title"/>
          </p:nvPr>
        </p:nvSpPr>
        <p:spPr>
          <a:xfrm>
            <a:off x="685800" y="304800"/>
            <a:ext cx="7772400" cy="1143000"/>
          </a:xfrm>
        </p:spPr>
        <p:txBody>
          <a:bodyPr/>
          <a:lstStyle/>
          <a:p>
            <a:r>
              <a:rPr lang="en-US" sz="4000" b="1" dirty="0">
                <a:solidFill>
                  <a:srgbClr val="FF3399"/>
                </a:solidFill>
              </a:rPr>
              <a:t>% Pre-Tax Profit on Sales</a:t>
            </a:r>
            <a:endParaRPr lang="en-US" dirty="0"/>
          </a:p>
        </p:txBody>
      </p:sp>
      <p:sp>
        <p:nvSpPr>
          <p:cNvPr id="8" name="Content Placeholder 7">
            <a:extLst>
              <a:ext uri="{FF2B5EF4-FFF2-40B4-BE49-F238E27FC236}">
                <a16:creationId xmlns:a16="http://schemas.microsoft.com/office/drawing/2014/main" id="{DA3EA660-B770-4460-AE7D-5B5C82A55AE4}"/>
              </a:ext>
            </a:extLst>
          </p:cNvPr>
          <p:cNvSpPr>
            <a:spLocks noGrp="1"/>
          </p:cNvSpPr>
          <p:nvPr>
            <p:ph idx="1"/>
          </p:nvPr>
        </p:nvSpPr>
        <p:spPr/>
        <p:txBody>
          <a:bodyPr/>
          <a:lstStyle/>
          <a:p>
            <a:pPr marL="0" indent="0">
              <a:buNone/>
            </a:pPr>
            <a:r>
              <a:rPr lang="en-US" b="1" u="sng" dirty="0"/>
              <a:t>Dec. 26, 2016</a:t>
            </a:r>
          </a:p>
          <a:p>
            <a:pPr lvl="1"/>
            <a:r>
              <a:rPr lang="en-US" b="1" dirty="0"/>
              <a:t>Most Recent: </a:t>
            </a:r>
            <a:r>
              <a:rPr lang="en-US" b="1" dirty="0">
                <a:solidFill>
                  <a:srgbClr val="FF3399"/>
                </a:solidFill>
              </a:rPr>
              <a:t>10</a:t>
            </a:r>
          </a:p>
          <a:p>
            <a:pPr lvl="1"/>
            <a:r>
              <a:rPr lang="en-US" b="1" dirty="0"/>
              <a:t>Average: </a:t>
            </a:r>
            <a:r>
              <a:rPr lang="en-US" b="1" dirty="0">
                <a:solidFill>
                  <a:srgbClr val="FF3399"/>
                </a:solidFill>
              </a:rPr>
              <a:t>8.5</a:t>
            </a:r>
          </a:p>
          <a:p>
            <a:pPr marL="0" indent="0">
              <a:buNone/>
            </a:pPr>
            <a:endParaRPr lang="en-US" b="1" u="sng" dirty="0">
              <a:solidFill>
                <a:srgbClr val="FF3399"/>
              </a:solidFill>
            </a:endParaRPr>
          </a:p>
          <a:p>
            <a:pPr marL="0" indent="0">
              <a:buNone/>
            </a:pPr>
            <a:endParaRPr lang="en-US" dirty="0"/>
          </a:p>
        </p:txBody>
      </p:sp>
      <p:sp>
        <p:nvSpPr>
          <p:cNvPr id="4" name="Slide Number Placeholder 3">
            <a:extLst>
              <a:ext uri="{FF2B5EF4-FFF2-40B4-BE49-F238E27FC236}">
                <a16:creationId xmlns:a16="http://schemas.microsoft.com/office/drawing/2014/main" id="{642CB598-0C8B-4784-B9CD-19C9BB0B6085}"/>
              </a:ext>
            </a:extLst>
          </p:cNvPr>
          <p:cNvSpPr>
            <a:spLocks noGrp="1"/>
          </p:cNvSpPr>
          <p:nvPr>
            <p:ph type="sldNum" sz="quarter" idx="11"/>
          </p:nvPr>
        </p:nvSpPr>
        <p:spPr/>
        <p:txBody>
          <a:bodyPr/>
          <a:lstStyle/>
          <a:p>
            <a:pPr>
              <a:defRPr/>
            </a:pPr>
            <a:fld id="{7624D940-A856-4BBF-BAF3-F93FD6E1554A}" type="slidenum">
              <a:rPr lang="en-US" smtClean="0"/>
              <a:pPr>
                <a:defRPr/>
              </a:pPr>
              <a:t>17</a:t>
            </a:fld>
            <a:endParaRPr lang="en-US" dirty="0"/>
          </a:p>
        </p:txBody>
      </p:sp>
      <p:grpSp>
        <p:nvGrpSpPr>
          <p:cNvPr id="30" name="Group 29">
            <a:extLst>
              <a:ext uri="{FF2B5EF4-FFF2-40B4-BE49-F238E27FC236}">
                <a16:creationId xmlns:a16="http://schemas.microsoft.com/office/drawing/2014/main" id="{5FE40A89-E486-40E0-AAE1-0B82E3E9A58D}"/>
              </a:ext>
            </a:extLst>
          </p:cNvPr>
          <p:cNvGrpSpPr/>
          <p:nvPr/>
        </p:nvGrpSpPr>
        <p:grpSpPr>
          <a:xfrm>
            <a:off x="3671868" y="1219200"/>
            <a:ext cx="5472132" cy="1219200"/>
            <a:chOff x="3962272" y="1824038"/>
            <a:chExt cx="4363059" cy="552527"/>
          </a:xfrm>
        </p:grpSpPr>
        <p:pic>
          <p:nvPicPr>
            <p:cNvPr id="23" name="Picture 22">
              <a:extLst>
                <a:ext uri="{FF2B5EF4-FFF2-40B4-BE49-F238E27FC236}">
                  <a16:creationId xmlns:a16="http://schemas.microsoft.com/office/drawing/2014/main" id="{DEE23587-3810-40AE-8F5E-82E76A643265}"/>
                </a:ext>
              </a:extLst>
            </p:cNvPr>
            <p:cNvPicPr>
              <a:picLocks noChangeAspect="1"/>
            </p:cNvPicPr>
            <p:nvPr/>
          </p:nvPicPr>
          <p:blipFill>
            <a:blip r:embed="rId3"/>
            <a:stretch>
              <a:fillRect/>
            </a:stretch>
          </p:blipFill>
          <p:spPr>
            <a:xfrm>
              <a:off x="3962272" y="1824038"/>
              <a:ext cx="1829055" cy="552527"/>
            </a:xfrm>
            <a:prstGeom prst="rect">
              <a:avLst/>
            </a:prstGeom>
          </p:spPr>
        </p:pic>
        <p:pic>
          <p:nvPicPr>
            <p:cNvPr id="29" name="Picture 28">
              <a:extLst>
                <a:ext uri="{FF2B5EF4-FFF2-40B4-BE49-F238E27FC236}">
                  <a16:creationId xmlns:a16="http://schemas.microsoft.com/office/drawing/2014/main" id="{62F24C13-9493-4414-A029-80EA2127490B}"/>
                </a:ext>
              </a:extLst>
            </p:cNvPr>
            <p:cNvPicPr>
              <a:picLocks noChangeAspect="1"/>
            </p:cNvPicPr>
            <p:nvPr/>
          </p:nvPicPr>
          <p:blipFill>
            <a:blip r:embed="rId4"/>
            <a:stretch>
              <a:fillRect/>
            </a:stretch>
          </p:blipFill>
          <p:spPr>
            <a:xfrm>
              <a:off x="5791327" y="1847778"/>
              <a:ext cx="2534004" cy="514422"/>
            </a:xfrm>
            <a:prstGeom prst="rect">
              <a:avLst/>
            </a:prstGeom>
          </p:spPr>
        </p:pic>
      </p:grpSp>
      <p:sp>
        <p:nvSpPr>
          <p:cNvPr id="37" name="TextBox 36">
            <a:extLst>
              <a:ext uri="{FF2B5EF4-FFF2-40B4-BE49-F238E27FC236}">
                <a16:creationId xmlns:a16="http://schemas.microsoft.com/office/drawing/2014/main" id="{54248A1C-7D12-4230-AA67-D4BE52DB5317}"/>
              </a:ext>
            </a:extLst>
          </p:cNvPr>
          <p:cNvSpPr txBox="1"/>
          <p:nvPr/>
        </p:nvSpPr>
        <p:spPr>
          <a:xfrm>
            <a:off x="4582763" y="3037490"/>
            <a:ext cx="3875437" cy="1077218"/>
          </a:xfrm>
          <a:prstGeom prst="rect">
            <a:avLst/>
          </a:prstGeom>
          <a:noFill/>
        </p:spPr>
        <p:txBody>
          <a:bodyPr wrap="square" rtlCol="0">
            <a:spAutoFit/>
          </a:bodyPr>
          <a:lstStyle/>
          <a:p>
            <a:r>
              <a:rPr lang="en-US" sz="4000" b="1" dirty="0"/>
              <a:t>Projection: </a:t>
            </a:r>
            <a:r>
              <a:rPr lang="en-US" sz="4000" b="1" dirty="0">
                <a:solidFill>
                  <a:srgbClr val="FF3399"/>
                </a:solidFill>
              </a:rPr>
              <a:t>8.5</a:t>
            </a:r>
          </a:p>
          <a:p>
            <a:endParaRPr lang="en-US" dirty="0"/>
          </a:p>
        </p:txBody>
      </p:sp>
      <p:grpSp>
        <p:nvGrpSpPr>
          <p:cNvPr id="7" name="Group 6">
            <a:extLst>
              <a:ext uri="{FF2B5EF4-FFF2-40B4-BE49-F238E27FC236}">
                <a16:creationId xmlns:a16="http://schemas.microsoft.com/office/drawing/2014/main" id="{6B66E812-A243-4A59-8AA2-FADFE7A253A8}"/>
              </a:ext>
            </a:extLst>
          </p:cNvPr>
          <p:cNvGrpSpPr/>
          <p:nvPr/>
        </p:nvGrpSpPr>
        <p:grpSpPr>
          <a:xfrm>
            <a:off x="685800" y="3969221"/>
            <a:ext cx="7543799" cy="2492154"/>
            <a:chOff x="685800" y="4337939"/>
            <a:chExt cx="7543799" cy="2492154"/>
          </a:xfrm>
        </p:grpSpPr>
        <p:grpSp>
          <p:nvGrpSpPr>
            <p:cNvPr id="5" name="Group 4">
              <a:extLst>
                <a:ext uri="{FF2B5EF4-FFF2-40B4-BE49-F238E27FC236}">
                  <a16:creationId xmlns:a16="http://schemas.microsoft.com/office/drawing/2014/main" id="{538F4160-7B09-4B9C-BD80-246D7EEC46E7}"/>
                </a:ext>
              </a:extLst>
            </p:cNvPr>
            <p:cNvGrpSpPr/>
            <p:nvPr/>
          </p:nvGrpSpPr>
          <p:grpSpPr>
            <a:xfrm>
              <a:off x="685800" y="4337939"/>
              <a:ext cx="7543799" cy="1910461"/>
              <a:chOff x="685800" y="4337939"/>
              <a:chExt cx="7543799" cy="1910461"/>
            </a:xfrm>
          </p:grpSpPr>
          <p:grpSp>
            <p:nvGrpSpPr>
              <p:cNvPr id="3" name="Group 2">
                <a:extLst>
                  <a:ext uri="{FF2B5EF4-FFF2-40B4-BE49-F238E27FC236}">
                    <a16:creationId xmlns:a16="http://schemas.microsoft.com/office/drawing/2014/main" id="{B8283394-825B-4E79-A711-77FB9728A668}"/>
                  </a:ext>
                </a:extLst>
              </p:cNvPr>
              <p:cNvGrpSpPr/>
              <p:nvPr/>
            </p:nvGrpSpPr>
            <p:grpSpPr>
              <a:xfrm>
                <a:off x="1157258" y="5029200"/>
                <a:ext cx="7072341" cy="1219200"/>
                <a:chOff x="1157258" y="5029200"/>
                <a:chExt cx="7072341" cy="1219200"/>
              </a:xfrm>
            </p:grpSpPr>
            <p:pic>
              <p:nvPicPr>
                <p:cNvPr id="15" name="Picture 14">
                  <a:extLst>
                    <a:ext uri="{FF2B5EF4-FFF2-40B4-BE49-F238E27FC236}">
                      <a16:creationId xmlns:a16="http://schemas.microsoft.com/office/drawing/2014/main" id="{9A0BD970-9074-475C-AF2D-0B2F695EB341}"/>
                    </a:ext>
                  </a:extLst>
                </p:cNvPr>
                <p:cNvPicPr>
                  <a:picLocks noChangeAspect="1"/>
                </p:cNvPicPr>
                <p:nvPr/>
              </p:nvPicPr>
              <p:blipFill>
                <a:blip r:embed="rId3"/>
                <a:stretch>
                  <a:fillRect/>
                </a:stretch>
              </p:blipFill>
              <p:spPr>
                <a:xfrm>
                  <a:off x="1157258" y="5029200"/>
                  <a:ext cx="2514610" cy="1219200"/>
                </a:xfrm>
                <a:prstGeom prst="rect">
                  <a:avLst/>
                </a:prstGeom>
              </p:spPr>
            </p:pic>
            <p:pic>
              <p:nvPicPr>
                <p:cNvPr id="20" name="Picture 19">
                  <a:extLst>
                    <a:ext uri="{FF2B5EF4-FFF2-40B4-BE49-F238E27FC236}">
                      <a16:creationId xmlns:a16="http://schemas.microsoft.com/office/drawing/2014/main" id="{B5A0B749-B07E-4DAD-81A4-7637A6FD0BB0}"/>
                    </a:ext>
                  </a:extLst>
                </p:cNvPr>
                <p:cNvPicPr>
                  <a:picLocks noChangeAspect="1"/>
                </p:cNvPicPr>
                <p:nvPr/>
              </p:nvPicPr>
              <p:blipFill>
                <a:blip r:embed="rId5"/>
                <a:stretch>
                  <a:fillRect/>
                </a:stretch>
              </p:blipFill>
              <p:spPr>
                <a:xfrm>
                  <a:off x="3671868" y="5039708"/>
                  <a:ext cx="4557731" cy="1198180"/>
                </a:xfrm>
                <a:prstGeom prst="rect">
                  <a:avLst/>
                </a:prstGeom>
              </p:spPr>
            </p:pic>
          </p:grpSp>
          <p:sp>
            <p:nvSpPr>
              <p:cNvPr id="2" name="TextBox 1">
                <a:extLst>
                  <a:ext uri="{FF2B5EF4-FFF2-40B4-BE49-F238E27FC236}">
                    <a16:creationId xmlns:a16="http://schemas.microsoft.com/office/drawing/2014/main" id="{703305CE-3902-4D86-9E7D-5575B7ACE916}"/>
                  </a:ext>
                </a:extLst>
              </p:cNvPr>
              <p:cNvSpPr txBox="1"/>
              <p:nvPr/>
            </p:nvSpPr>
            <p:spPr>
              <a:xfrm>
                <a:off x="685800" y="4337939"/>
                <a:ext cx="4925663" cy="1015663"/>
              </a:xfrm>
              <a:prstGeom prst="rect">
                <a:avLst/>
              </a:prstGeom>
              <a:noFill/>
            </p:spPr>
            <p:txBody>
              <a:bodyPr wrap="square" rtlCol="0">
                <a:spAutoFit/>
              </a:bodyPr>
              <a:lstStyle/>
              <a:p>
                <a:r>
                  <a:rPr lang="en-US" sz="3600" b="1" u="sng" dirty="0">
                    <a:latin typeface="+mn-lt"/>
                  </a:rPr>
                  <a:t>Dec. 26, 2017</a:t>
                </a:r>
              </a:p>
              <a:p>
                <a:endParaRPr lang="en-US" dirty="0"/>
              </a:p>
            </p:txBody>
          </p:sp>
        </p:grpSp>
        <p:sp>
          <p:nvSpPr>
            <p:cNvPr id="32" name="Oval 18">
              <a:extLst>
                <a:ext uri="{FF2B5EF4-FFF2-40B4-BE49-F238E27FC236}">
                  <a16:creationId xmlns:a16="http://schemas.microsoft.com/office/drawing/2014/main" id="{4AC9A965-7D87-4373-A99B-61412BB62D84}"/>
                </a:ext>
              </a:extLst>
            </p:cNvPr>
            <p:cNvSpPr>
              <a:spLocks noChangeArrowheads="1"/>
            </p:cNvSpPr>
            <p:nvPr/>
          </p:nvSpPr>
          <p:spPr bwMode="auto">
            <a:xfrm>
              <a:off x="4582763" y="5638798"/>
              <a:ext cx="990600" cy="457200"/>
            </a:xfrm>
            <a:prstGeom prst="ellipse">
              <a:avLst/>
            </a:prstGeom>
            <a:solidFill>
              <a:schemeClr val="accent1">
                <a:alpha val="0"/>
              </a:schemeClr>
            </a:solidFill>
            <a:ln w="38100">
              <a:solidFill>
                <a:srgbClr val="D6009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a:p>
          </p:txBody>
        </p:sp>
        <p:sp>
          <p:nvSpPr>
            <p:cNvPr id="34" name="Oval 18">
              <a:extLst>
                <a:ext uri="{FF2B5EF4-FFF2-40B4-BE49-F238E27FC236}">
                  <a16:creationId xmlns:a16="http://schemas.microsoft.com/office/drawing/2014/main" id="{C4AEFC8A-53C4-483E-844D-119FD7EC72E8}"/>
                </a:ext>
              </a:extLst>
            </p:cNvPr>
            <p:cNvSpPr>
              <a:spLocks noChangeArrowheads="1"/>
            </p:cNvSpPr>
            <p:nvPr/>
          </p:nvSpPr>
          <p:spPr bwMode="auto">
            <a:xfrm>
              <a:off x="5569734" y="5631913"/>
              <a:ext cx="990600" cy="457200"/>
            </a:xfrm>
            <a:prstGeom prst="ellipse">
              <a:avLst/>
            </a:prstGeom>
            <a:solidFill>
              <a:schemeClr val="accent1">
                <a:alpha val="0"/>
              </a:schemeClr>
            </a:solidFill>
            <a:ln w="38100">
              <a:solidFill>
                <a:srgbClr val="D6009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a:p>
          </p:txBody>
        </p:sp>
        <p:sp>
          <p:nvSpPr>
            <p:cNvPr id="36" name="Oval 18">
              <a:extLst>
                <a:ext uri="{FF2B5EF4-FFF2-40B4-BE49-F238E27FC236}">
                  <a16:creationId xmlns:a16="http://schemas.microsoft.com/office/drawing/2014/main" id="{870920BC-FB30-4842-B3A8-8856DDD90D1B}"/>
                </a:ext>
              </a:extLst>
            </p:cNvPr>
            <p:cNvSpPr>
              <a:spLocks noChangeArrowheads="1"/>
            </p:cNvSpPr>
            <p:nvPr/>
          </p:nvSpPr>
          <p:spPr bwMode="auto">
            <a:xfrm>
              <a:off x="7122785" y="5638798"/>
              <a:ext cx="990600" cy="457200"/>
            </a:xfrm>
            <a:prstGeom prst="ellipse">
              <a:avLst/>
            </a:prstGeom>
            <a:solidFill>
              <a:schemeClr val="accent1">
                <a:alpha val="0"/>
              </a:schemeClr>
            </a:solidFill>
            <a:ln w="38100">
              <a:solidFill>
                <a:srgbClr val="D6009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a:p>
          </p:txBody>
        </p:sp>
        <p:sp>
          <p:nvSpPr>
            <p:cNvPr id="38" name="Arrow: Up 37">
              <a:extLst>
                <a:ext uri="{FF2B5EF4-FFF2-40B4-BE49-F238E27FC236}">
                  <a16:creationId xmlns:a16="http://schemas.microsoft.com/office/drawing/2014/main" id="{94E67B82-0829-4BF1-8AFF-1A8762BB15AD}"/>
                </a:ext>
              </a:extLst>
            </p:cNvPr>
            <p:cNvSpPr/>
            <p:nvPr/>
          </p:nvSpPr>
          <p:spPr bwMode="auto">
            <a:xfrm>
              <a:off x="5078063" y="6248400"/>
              <a:ext cx="491671" cy="581693"/>
            </a:xfrm>
            <a:prstGeom prst="upArrow">
              <a:avLst/>
            </a:prstGeom>
            <a:noFill/>
            <a:ln w="44450" cap="flat" cmpd="sng" algn="ctr">
              <a:solidFill>
                <a:srgbClr val="D6009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40" name="Arrow: Up 39">
              <a:extLst>
                <a:ext uri="{FF2B5EF4-FFF2-40B4-BE49-F238E27FC236}">
                  <a16:creationId xmlns:a16="http://schemas.microsoft.com/office/drawing/2014/main" id="{702B2A32-E57A-400D-8368-DCF6C2198D71}"/>
                </a:ext>
              </a:extLst>
            </p:cNvPr>
            <p:cNvSpPr/>
            <p:nvPr/>
          </p:nvSpPr>
          <p:spPr bwMode="auto">
            <a:xfrm>
              <a:off x="7372249" y="6203736"/>
              <a:ext cx="491671" cy="581693"/>
            </a:xfrm>
            <a:prstGeom prst="upArrow">
              <a:avLst/>
            </a:prstGeom>
            <a:noFill/>
            <a:ln w="44450" cap="flat" cmpd="sng" algn="ctr">
              <a:solidFill>
                <a:srgbClr val="D6009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grpSp>
        <p:nvGrpSpPr>
          <p:cNvPr id="11" name="Group 10">
            <a:extLst>
              <a:ext uri="{FF2B5EF4-FFF2-40B4-BE49-F238E27FC236}">
                <a16:creationId xmlns:a16="http://schemas.microsoft.com/office/drawing/2014/main" id="{7A27179E-23CB-4FD1-B304-4A3E5B39A7E4}"/>
              </a:ext>
            </a:extLst>
          </p:cNvPr>
          <p:cNvGrpSpPr/>
          <p:nvPr/>
        </p:nvGrpSpPr>
        <p:grpSpPr>
          <a:xfrm>
            <a:off x="6065034" y="1803506"/>
            <a:ext cx="1707366" cy="547343"/>
            <a:chOff x="6065034" y="1803506"/>
            <a:chExt cx="1707366" cy="547343"/>
          </a:xfrm>
        </p:grpSpPr>
        <p:sp>
          <p:nvSpPr>
            <p:cNvPr id="9" name="Oval 8">
              <a:extLst>
                <a:ext uri="{FF2B5EF4-FFF2-40B4-BE49-F238E27FC236}">
                  <a16:creationId xmlns:a16="http://schemas.microsoft.com/office/drawing/2014/main" id="{4135D3AD-A155-4EAD-803F-0BCB4E653E82}"/>
                </a:ext>
              </a:extLst>
            </p:cNvPr>
            <p:cNvSpPr/>
            <p:nvPr/>
          </p:nvSpPr>
          <p:spPr bwMode="auto">
            <a:xfrm>
              <a:off x="6065034" y="1803506"/>
              <a:ext cx="762000" cy="509584"/>
            </a:xfrm>
            <a:prstGeom prst="ellipse">
              <a:avLst/>
            </a:prstGeom>
            <a:noFill/>
            <a:ln w="44450" cap="flat" cmpd="sng" algn="ctr">
              <a:solidFill>
                <a:srgbClr val="D6009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10" name="Oval 9">
              <a:extLst>
                <a:ext uri="{FF2B5EF4-FFF2-40B4-BE49-F238E27FC236}">
                  <a16:creationId xmlns:a16="http://schemas.microsoft.com/office/drawing/2014/main" id="{54D2BD1F-38C3-4620-89CF-43CA6CA7E938}"/>
                </a:ext>
              </a:extLst>
            </p:cNvPr>
            <p:cNvSpPr/>
            <p:nvPr/>
          </p:nvSpPr>
          <p:spPr bwMode="auto">
            <a:xfrm>
              <a:off x="7010400" y="1841265"/>
              <a:ext cx="762000" cy="509584"/>
            </a:xfrm>
            <a:prstGeom prst="ellipse">
              <a:avLst/>
            </a:prstGeom>
            <a:noFill/>
            <a:ln w="44450" cap="flat" cmpd="sng" algn="ctr">
              <a:solidFill>
                <a:srgbClr val="D6009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spTree>
    <p:extLst>
      <p:ext uri="{BB962C8B-B14F-4D97-AF65-F5344CB8AC3E}">
        <p14:creationId xmlns:p14="http://schemas.microsoft.com/office/powerpoint/2010/main" val="101126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B598-0C8B-4784-B9CD-19C9BB0B6085}"/>
              </a:ext>
            </a:extLst>
          </p:cNvPr>
          <p:cNvSpPr>
            <a:spLocks noGrp="1"/>
          </p:cNvSpPr>
          <p:nvPr>
            <p:ph type="sldNum" sz="quarter" idx="11"/>
          </p:nvPr>
        </p:nvSpPr>
        <p:spPr/>
        <p:txBody>
          <a:bodyPr/>
          <a:lstStyle/>
          <a:p>
            <a:pPr>
              <a:defRPr/>
            </a:pPr>
            <a:fld id="{7624D940-A856-4BBF-BAF3-F93FD6E1554A}" type="slidenum">
              <a:rPr lang="en-US" smtClean="0"/>
              <a:pPr>
                <a:defRPr/>
              </a:pPr>
              <a:t>18</a:t>
            </a:fld>
            <a:endParaRPr lang="en-US" dirty="0"/>
          </a:p>
        </p:txBody>
      </p:sp>
      <p:sp>
        <p:nvSpPr>
          <p:cNvPr id="2" name="TextBox 1">
            <a:extLst>
              <a:ext uri="{FF2B5EF4-FFF2-40B4-BE49-F238E27FC236}">
                <a16:creationId xmlns:a16="http://schemas.microsoft.com/office/drawing/2014/main" id="{B3E3F0C6-ED42-439F-962A-AEA4E8E780EB}"/>
              </a:ext>
            </a:extLst>
          </p:cNvPr>
          <p:cNvSpPr txBox="1"/>
          <p:nvPr/>
        </p:nvSpPr>
        <p:spPr>
          <a:xfrm>
            <a:off x="533400" y="914400"/>
            <a:ext cx="8382000"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t>Big increase in expenses out of every dollar of sales!</a:t>
            </a:r>
          </a:p>
          <a:p>
            <a:pPr marL="914400" lvl="1" indent="-457200">
              <a:buFont typeface="Arial" panose="020B0604020202020204" pitchFamily="34" charset="0"/>
              <a:buChar char="•"/>
            </a:pPr>
            <a:r>
              <a:rPr lang="en-US" sz="3200" dirty="0"/>
              <a:t>10 </a:t>
            </a:r>
            <a:r>
              <a:rPr lang="en-US" sz="3200" dirty="0">
                <a:sym typeface="Wingdings" panose="05000000000000000000" pitchFamily="2" charset="2"/>
              </a:rPr>
              <a:t> 4.9 – It changed by 5.1% from 2015 to 2016</a:t>
            </a:r>
          </a:p>
          <a:p>
            <a:pPr marL="1371600" lvl="2" indent="-457200">
              <a:buFont typeface="Arial" panose="020B0604020202020204" pitchFamily="34" charset="0"/>
              <a:buChar char="•"/>
            </a:pPr>
            <a:r>
              <a:rPr lang="en-US" sz="3200" dirty="0">
                <a:sym typeface="Wingdings" panose="05000000000000000000" pitchFamily="2" charset="2"/>
              </a:rPr>
              <a:t>What does that mean??</a:t>
            </a:r>
          </a:p>
          <a:p>
            <a:pPr marL="1371600" lvl="2" indent="-457200">
              <a:buFont typeface="Arial" panose="020B0604020202020204" pitchFamily="34" charset="0"/>
              <a:buChar char="•"/>
            </a:pPr>
            <a:r>
              <a:rPr lang="en-US" sz="3200" dirty="0">
                <a:sym typeface="Wingdings" panose="05000000000000000000" pitchFamily="2" charset="2"/>
              </a:rPr>
              <a:t>Expenses were 5.1 cents higher on every dollar of sales made by the company!</a:t>
            </a:r>
            <a:endParaRPr lang="en-US" sz="3200" dirty="0"/>
          </a:p>
        </p:txBody>
      </p:sp>
    </p:spTree>
    <p:extLst>
      <p:ext uri="{BB962C8B-B14F-4D97-AF65-F5344CB8AC3E}">
        <p14:creationId xmlns:p14="http://schemas.microsoft.com/office/powerpoint/2010/main" val="952215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B598-0C8B-4784-B9CD-19C9BB0B6085}"/>
              </a:ext>
            </a:extLst>
          </p:cNvPr>
          <p:cNvSpPr>
            <a:spLocks noGrp="1"/>
          </p:cNvSpPr>
          <p:nvPr>
            <p:ph type="sldNum" sz="quarter" idx="11"/>
          </p:nvPr>
        </p:nvSpPr>
        <p:spPr/>
        <p:txBody>
          <a:bodyPr/>
          <a:lstStyle/>
          <a:p>
            <a:pPr>
              <a:defRPr/>
            </a:pPr>
            <a:fld id="{7624D940-A856-4BBF-BAF3-F93FD6E1554A}" type="slidenum">
              <a:rPr lang="en-US" smtClean="0"/>
              <a:pPr>
                <a:defRPr/>
              </a:pPr>
              <a:t>19</a:t>
            </a:fld>
            <a:endParaRPr lang="en-US" dirty="0"/>
          </a:p>
        </p:txBody>
      </p:sp>
      <p:sp>
        <p:nvSpPr>
          <p:cNvPr id="2" name="TextBox 1">
            <a:extLst>
              <a:ext uri="{FF2B5EF4-FFF2-40B4-BE49-F238E27FC236}">
                <a16:creationId xmlns:a16="http://schemas.microsoft.com/office/drawing/2014/main" id="{B3E3F0C6-ED42-439F-962A-AEA4E8E780EB}"/>
              </a:ext>
            </a:extLst>
          </p:cNvPr>
          <p:cNvSpPr txBox="1"/>
          <p:nvPr/>
        </p:nvSpPr>
        <p:spPr>
          <a:xfrm>
            <a:off x="533400" y="874455"/>
            <a:ext cx="8305800"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t>Didn’t we expect </a:t>
            </a:r>
            <a:r>
              <a:rPr lang="en-US" sz="3200" b="1" dirty="0">
                <a:solidFill>
                  <a:srgbClr val="FF3399"/>
                </a:solidFill>
              </a:rPr>
              <a:t>Pre-Tax Profit </a:t>
            </a:r>
            <a:r>
              <a:rPr lang="en-US" sz="3200" dirty="0"/>
              <a:t>margins to decline?</a:t>
            </a:r>
          </a:p>
          <a:p>
            <a:pPr marL="457200" indent="-457200">
              <a:buFont typeface="Arial" panose="020B0604020202020204" pitchFamily="34" charset="0"/>
              <a:buChar char="•"/>
            </a:pPr>
            <a:r>
              <a:rPr lang="en-US" sz="3200" dirty="0"/>
              <a:t>Last year we projected an average of 8.5% over the next 5 years.  </a:t>
            </a:r>
          </a:p>
          <a:p>
            <a:pPr marL="914400" lvl="1" indent="-457200">
              <a:buFont typeface="Arial" panose="020B0604020202020204" pitchFamily="34" charset="0"/>
              <a:buChar char="•"/>
            </a:pPr>
            <a:r>
              <a:rPr lang="en-US" sz="3200" dirty="0"/>
              <a:t>I don’t think we were planning on 4.9%</a:t>
            </a:r>
          </a:p>
        </p:txBody>
      </p:sp>
      <p:sp>
        <p:nvSpPr>
          <p:cNvPr id="3" name="Rectangle 2">
            <a:extLst>
              <a:ext uri="{FF2B5EF4-FFF2-40B4-BE49-F238E27FC236}">
                <a16:creationId xmlns:a16="http://schemas.microsoft.com/office/drawing/2014/main" id="{32E6AD20-052A-4F01-B5C8-D01983554FBC}"/>
              </a:ext>
            </a:extLst>
          </p:cNvPr>
          <p:cNvSpPr/>
          <p:nvPr/>
        </p:nvSpPr>
        <p:spPr>
          <a:xfrm>
            <a:off x="567813" y="3733800"/>
            <a:ext cx="4680182" cy="1754326"/>
          </a:xfrm>
          <a:prstGeom prst="rect">
            <a:avLst/>
          </a:prstGeom>
          <a:noFill/>
        </p:spPr>
        <p:txBody>
          <a:bodyPr wrap="square" lIns="91440" tIns="45720" rIns="91440" bIns="45720">
            <a:spAutoFit/>
          </a:bodyPr>
          <a:lstStyle/>
          <a:p>
            <a:pPr algn="ctr"/>
            <a:r>
              <a:rPr lang="en-US" sz="5400" b="1" i="1" cap="none" spc="0" dirty="0">
                <a:ln w="12700" cmpd="sng">
                  <a:solidFill>
                    <a:srgbClr val="FF3399"/>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What happened?</a:t>
            </a:r>
          </a:p>
        </p:txBody>
      </p:sp>
      <p:pic>
        <p:nvPicPr>
          <p:cNvPr id="6" name="Picture 5">
            <a:extLst>
              <a:ext uri="{FF2B5EF4-FFF2-40B4-BE49-F238E27FC236}">
                <a16:creationId xmlns:a16="http://schemas.microsoft.com/office/drawing/2014/main" id="{86E91C31-788F-47C0-B6A9-01F003C6D068}"/>
              </a:ext>
            </a:extLst>
          </p:cNvPr>
          <p:cNvPicPr>
            <a:picLocks noChangeAspect="1"/>
          </p:cNvPicPr>
          <p:nvPr/>
        </p:nvPicPr>
        <p:blipFill>
          <a:blip r:embed="rId3"/>
          <a:stretch>
            <a:fillRect/>
          </a:stretch>
        </p:blipFill>
        <p:spPr>
          <a:xfrm>
            <a:off x="5486400" y="3416662"/>
            <a:ext cx="990600" cy="2780434"/>
          </a:xfrm>
          <a:prstGeom prst="rect">
            <a:avLst/>
          </a:prstGeom>
        </p:spPr>
      </p:pic>
      <p:grpSp>
        <p:nvGrpSpPr>
          <p:cNvPr id="12" name="Group 11">
            <a:extLst>
              <a:ext uri="{FF2B5EF4-FFF2-40B4-BE49-F238E27FC236}">
                <a16:creationId xmlns:a16="http://schemas.microsoft.com/office/drawing/2014/main" id="{578B3A1C-4E4F-468E-B8B1-53DDC33410ED}"/>
              </a:ext>
            </a:extLst>
          </p:cNvPr>
          <p:cNvGrpSpPr/>
          <p:nvPr/>
        </p:nvGrpSpPr>
        <p:grpSpPr>
          <a:xfrm>
            <a:off x="5638800" y="3733800"/>
            <a:ext cx="685800" cy="2133600"/>
            <a:chOff x="5638800" y="3733800"/>
            <a:chExt cx="685800" cy="2133600"/>
          </a:xfrm>
        </p:grpSpPr>
        <p:cxnSp>
          <p:nvCxnSpPr>
            <p:cNvPr id="8" name="Straight Arrow Connector 7">
              <a:extLst>
                <a:ext uri="{FF2B5EF4-FFF2-40B4-BE49-F238E27FC236}">
                  <a16:creationId xmlns:a16="http://schemas.microsoft.com/office/drawing/2014/main" id="{8D322100-EBAB-408C-AF30-D36A2E52E58A}"/>
                </a:ext>
              </a:extLst>
            </p:cNvPr>
            <p:cNvCxnSpPr>
              <a:cxnSpLocks/>
            </p:cNvCxnSpPr>
            <p:nvPr/>
          </p:nvCxnSpPr>
          <p:spPr bwMode="auto">
            <a:xfrm>
              <a:off x="5638800" y="3733800"/>
              <a:ext cx="0" cy="1295400"/>
            </a:xfrm>
            <a:prstGeom prst="straightConnector1">
              <a:avLst/>
            </a:prstGeom>
            <a:noFill/>
            <a:ln w="57150" cap="flat" cmpd="sng" algn="ctr">
              <a:solidFill>
                <a:srgbClr val="D60093"/>
              </a:solidFill>
              <a:prstDash val="solid"/>
              <a:round/>
              <a:headEnd type="triangle"/>
              <a:tailEnd type="triangle"/>
            </a:ln>
            <a:effectLst/>
          </p:spPr>
        </p:cxnSp>
        <p:cxnSp>
          <p:nvCxnSpPr>
            <p:cNvPr id="9" name="Straight Arrow Connector 8">
              <a:extLst>
                <a:ext uri="{FF2B5EF4-FFF2-40B4-BE49-F238E27FC236}">
                  <a16:creationId xmlns:a16="http://schemas.microsoft.com/office/drawing/2014/main" id="{C40CFF41-BFD4-4DD5-9A8A-44D506D005F4}"/>
                </a:ext>
              </a:extLst>
            </p:cNvPr>
            <p:cNvCxnSpPr>
              <a:cxnSpLocks/>
            </p:cNvCxnSpPr>
            <p:nvPr/>
          </p:nvCxnSpPr>
          <p:spPr bwMode="auto">
            <a:xfrm>
              <a:off x="6324600" y="3733800"/>
              <a:ext cx="0" cy="2133600"/>
            </a:xfrm>
            <a:prstGeom prst="straightConnector1">
              <a:avLst/>
            </a:prstGeom>
            <a:noFill/>
            <a:ln w="57150" cap="flat" cmpd="sng" algn="ctr">
              <a:solidFill>
                <a:srgbClr val="D60093"/>
              </a:solidFill>
              <a:prstDash val="solid"/>
              <a:round/>
              <a:headEnd type="triangle"/>
              <a:tailEnd type="triangle"/>
            </a:ln>
            <a:effectLst/>
          </p:spPr>
        </p:cxnSp>
      </p:grpSp>
    </p:spTree>
    <p:extLst>
      <p:ext uri="{BB962C8B-B14F-4D97-AF65-F5344CB8AC3E}">
        <p14:creationId xmlns:p14="http://schemas.microsoft.com/office/powerpoint/2010/main" val="213448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childTnLst>
                          </p:cTn>
                        </p:par>
                        <p:par>
                          <p:cTn id="15" fill="hold">
                            <p:stCondLst>
                              <p:cond delay="500"/>
                            </p:stCondLst>
                            <p:childTnLst>
                              <p:par>
                                <p:cTn id="16" presetID="16" presetClass="entr" presetSubtype="42" fill="hold"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barn(outHorizontal)">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bwMode="auto">
          <a:xfrm>
            <a:off x="297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baseline="0" smtClean="0">
                <a:solidFill>
                  <a:schemeClr val="accent5">
                    <a:lumMod val="50000"/>
                  </a:schemeClr>
                </a:solidFill>
                <a:latin typeface="Arial Black" pitchFamily="34" charset="0"/>
                <a:ea typeface="+mn-ea"/>
                <a:cs typeface="Times New Roman" charset="0"/>
              </a:defRPr>
            </a:lvl1pPr>
            <a:lvl2pPr marL="4572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2pPr>
            <a:lvl3pPr marL="9144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3pPr>
            <a:lvl4pPr marL="13716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4pPr>
            <a:lvl5pPr marL="18288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5pPr>
            <a:lvl6pPr marL="2286000" algn="l" defTabSz="914400" rtl="0" eaLnBrk="1" latinLnBrk="0" hangingPunct="1">
              <a:defRPr sz="2400" b="1" kern="1200">
                <a:solidFill>
                  <a:schemeClr val="tx1"/>
                </a:solidFill>
                <a:latin typeface="Arial" pitchFamily="34" charset="0"/>
                <a:ea typeface="+mn-ea"/>
                <a:cs typeface="Times New Roman" pitchFamily="18" charset="0"/>
              </a:defRPr>
            </a:lvl6pPr>
            <a:lvl7pPr marL="2743200" algn="l" defTabSz="914400" rtl="0" eaLnBrk="1" latinLnBrk="0" hangingPunct="1">
              <a:defRPr sz="2400" b="1" kern="1200">
                <a:solidFill>
                  <a:schemeClr val="tx1"/>
                </a:solidFill>
                <a:latin typeface="Arial" pitchFamily="34" charset="0"/>
                <a:ea typeface="+mn-ea"/>
                <a:cs typeface="Times New Roman" pitchFamily="18" charset="0"/>
              </a:defRPr>
            </a:lvl7pPr>
            <a:lvl8pPr marL="3200400" algn="l" defTabSz="914400" rtl="0" eaLnBrk="1" latinLnBrk="0" hangingPunct="1">
              <a:defRPr sz="2400" b="1" kern="1200">
                <a:solidFill>
                  <a:schemeClr val="tx1"/>
                </a:solidFill>
                <a:latin typeface="Arial" pitchFamily="34" charset="0"/>
                <a:ea typeface="+mn-ea"/>
                <a:cs typeface="Times New Roman" pitchFamily="18" charset="0"/>
              </a:defRPr>
            </a:lvl8pPr>
            <a:lvl9pPr marL="3657600" algn="l" defTabSz="914400" rtl="0" eaLnBrk="1" latinLnBrk="0" hangingPunct="1">
              <a:defRPr sz="2400" b="1" kern="1200">
                <a:solidFill>
                  <a:schemeClr val="tx1"/>
                </a:solidFill>
                <a:latin typeface="Arial" pitchFamily="34" charset="0"/>
                <a:ea typeface="+mn-ea"/>
                <a:cs typeface="Times New Roman" pitchFamily="18" charset="0"/>
              </a:defRPr>
            </a:lvl9pPr>
          </a:lstStyle>
          <a:p>
            <a:pPr>
              <a:defRPr/>
            </a:pPr>
            <a:fld id="{2E345962-EEF8-463E-BE9F-20E13DC6895F}" type="slidenum">
              <a:rPr lang="en-US" smtClean="0"/>
              <a:pPr>
                <a:defRPr/>
              </a:pPr>
              <a:t>2</a:t>
            </a:fld>
            <a:endParaRPr lang="en-US" dirty="0"/>
          </a:p>
        </p:txBody>
      </p:sp>
      <p:sp>
        <p:nvSpPr>
          <p:cNvPr id="8" name="Title 1"/>
          <p:cNvSpPr>
            <a:spLocks noGrp="1"/>
          </p:cNvSpPr>
          <p:nvPr>
            <p:ph type="title"/>
          </p:nvPr>
        </p:nvSpPr>
        <p:spPr>
          <a:xfrm>
            <a:off x="685800" y="381000"/>
            <a:ext cx="7772400" cy="838200"/>
          </a:xfrm>
        </p:spPr>
        <p:txBody>
          <a:bodyPr/>
          <a:lstStyle/>
          <a:p>
            <a:pPr algn="ctr"/>
            <a:r>
              <a:rPr lang="en-US" dirty="0"/>
              <a:t>Disclaimer</a:t>
            </a:r>
          </a:p>
        </p:txBody>
      </p:sp>
      <p:sp>
        <p:nvSpPr>
          <p:cNvPr id="9" name="Content Placeholder 2"/>
          <p:cNvSpPr>
            <a:spLocks noGrp="1"/>
          </p:cNvSpPr>
          <p:nvPr>
            <p:ph idx="1"/>
          </p:nvPr>
        </p:nvSpPr>
        <p:spPr>
          <a:xfrm>
            <a:off x="533400" y="1066800"/>
            <a:ext cx="8229600" cy="5181600"/>
          </a:xfrm>
        </p:spPr>
        <p:txBody>
          <a:bodyPr/>
          <a:lstStyle/>
          <a:p>
            <a:pPr>
              <a:defRPr/>
            </a:pPr>
            <a:r>
              <a:rPr lang="en-US" sz="1800" dirty="0"/>
              <a:t>The information in this presentation is for educational purposes only 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BetterInvesting</a:t>
            </a:r>
            <a:r>
              <a:rPr lang="en-US" sz="1800" baseline="30000" dirty="0"/>
              <a:t>TM</a:t>
            </a:r>
            <a:r>
              <a:rPr lang="en-US" sz="1800" dirty="0"/>
              <a:t> National Association of Investors Corporation (“BI”).  The views expressed are those of the instructors, commentators, guests and participants, as the case may be, and do not necessarily represent those of BetterInvesting</a:t>
            </a:r>
            <a:r>
              <a:rPr lang="en-US" sz="1800" baseline="30000" dirty="0"/>
              <a:t>TM</a:t>
            </a:r>
            <a:r>
              <a:rPr lang="en-US" sz="1800" dirty="0"/>
              <a:t>. Investors should conduct their own review and analysis of any company of interest before making an investment decision.</a:t>
            </a:r>
          </a:p>
          <a:p>
            <a:pPr>
              <a:defRPr/>
            </a:pPr>
            <a:r>
              <a:rPr lang="en-US" sz="1800" dirty="0"/>
              <a:t>Securities discussed may be held by the instructors in their own personal portfolios or in those of their clients.  BI presenters and volunteers are held to a strict code of conduct that precludes benefiting financially from educational presentations or public activities via any BetterInvesting programs, events and/or educational sessions in which they participate.  Any violation is strictly prohibited and should be reported to the CEO of BetterInvesting or the Director of Chapter Relations. </a:t>
            </a:r>
          </a:p>
        </p:txBody>
      </p:sp>
    </p:spTree>
    <p:extLst>
      <p:ext uri="{BB962C8B-B14F-4D97-AF65-F5344CB8AC3E}">
        <p14:creationId xmlns:p14="http://schemas.microsoft.com/office/powerpoint/2010/main" val="3525633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B598-0C8B-4784-B9CD-19C9BB0B6085}"/>
              </a:ext>
            </a:extLst>
          </p:cNvPr>
          <p:cNvSpPr>
            <a:spLocks noGrp="1"/>
          </p:cNvSpPr>
          <p:nvPr>
            <p:ph type="sldNum" sz="quarter" idx="11"/>
          </p:nvPr>
        </p:nvSpPr>
        <p:spPr/>
        <p:txBody>
          <a:bodyPr/>
          <a:lstStyle/>
          <a:p>
            <a:pPr>
              <a:defRPr/>
            </a:pPr>
            <a:fld id="{7624D940-A856-4BBF-BAF3-F93FD6E1554A}" type="slidenum">
              <a:rPr lang="en-US" smtClean="0"/>
              <a:pPr>
                <a:defRPr/>
              </a:pPr>
              <a:t>20</a:t>
            </a:fld>
            <a:endParaRPr lang="en-US" dirty="0"/>
          </a:p>
        </p:txBody>
      </p:sp>
      <p:sp>
        <p:nvSpPr>
          <p:cNvPr id="2" name="TextBox 1">
            <a:extLst>
              <a:ext uri="{FF2B5EF4-FFF2-40B4-BE49-F238E27FC236}">
                <a16:creationId xmlns:a16="http://schemas.microsoft.com/office/drawing/2014/main" id="{873BAFA4-8EBD-44E5-9796-84770D612712}"/>
              </a:ext>
            </a:extLst>
          </p:cNvPr>
          <p:cNvSpPr txBox="1"/>
          <p:nvPr/>
        </p:nvSpPr>
        <p:spPr>
          <a:xfrm>
            <a:off x="540657" y="776140"/>
            <a:ext cx="8458200" cy="830997"/>
          </a:xfrm>
          <a:prstGeom prst="rect">
            <a:avLst/>
          </a:prstGeom>
          <a:noFill/>
        </p:spPr>
        <p:txBody>
          <a:bodyPr wrap="square" rtlCol="0">
            <a:spAutoFit/>
          </a:bodyPr>
          <a:lstStyle/>
          <a:p>
            <a:r>
              <a:rPr lang="en-US" dirty="0"/>
              <a:t>So what happened to expenses in 2016?  </a:t>
            </a:r>
          </a:p>
          <a:p>
            <a:r>
              <a:rPr lang="en-US" dirty="0"/>
              <a:t>	Fiscal Year End: 5/31/17              2017 Annual Report</a:t>
            </a:r>
          </a:p>
        </p:txBody>
      </p:sp>
      <p:pic>
        <p:nvPicPr>
          <p:cNvPr id="5" name="Picture 4">
            <a:extLst>
              <a:ext uri="{FF2B5EF4-FFF2-40B4-BE49-F238E27FC236}">
                <a16:creationId xmlns:a16="http://schemas.microsoft.com/office/drawing/2014/main" id="{10C949FC-8539-4C23-9A0C-B6510C17527F}"/>
              </a:ext>
            </a:extLst>
          </p:cNvPr>
          <p:cNvPicPr>
            <a:picLocks noChangeAspect="1"/>
          </p:cNvPicPr>
          <p:nvPr/>
        </p:nvPicPr>
        <p:blipFill>
          <a:blip r:embed="rId3"/>
          <a:stretch>
            <a:fillRect/>
          </a:stretch>
        </p:blipFill>
        <p:spPr>
          <a:xfrm>
            <a:off x="3733800" y="1828800"/>
            <a:ext cx="4220164" cy="695422"/>
          </a:xfrm>
          <a:prstGeom prst="rect">
            <a:avLst/>
          </a:prstGeom>
        </p:spPr>
      </p:pic>
      <p:pic>
        <p:nvPicPr>
          <p:cNvPr id="7" name="Picture 6">
            <a:extLst>
              <a:ext uri="{FF2B5EF4-FFF2-40B4-BE49-F238E27FC236}">
                <a16:creationId xmlns:a16="http://schemas.microsoft.com/office/drawing/2014/main" id="{435CBF8A-E08E-4F8E-8C9D-FB6D7CA61FB8}"/>
              </a:ext>
            </a:extLst>
          </p:cNvPr>
          <p:cNvPicPr>
            <a:picLocks noChangeAspect="1"/>
          </p:cNvPicPr>
          <p:nvPr/>
        </p:nvPicPr>
        <p:blipFill>
          <a:blip r:embed="rId4"/>
          <a:stretch>
            <a:fillRect/>
          </a:stretch>
        </p:blipFill>
        <p:spPr>
          <a:xfrm>
            <a:off x="-93230" y="1578569"/>
            <a:ext cx="2851080" cy="3700862"/>
          </a:xfrm>
          <a:prstGeom prst="rect">
            <a:avLst/>
          </a:prstGeom>
        </p:spPr>
      </p:pic>
      <p:pic>
        <p:nvPicPr>
          <p:cNvPr id="9" name="Picture 8">
            <a:extLst>
              <a:ext uri="{FF2B5EF4-FFF2-40B4-BE49-F238E27FC236}">
                <a16:creationId xmlns:a16="http://schemas.microsoft.com/office/drawing/2014/main" id="{E857AFF7-DB08-4E97-B029-5A55405D9FE3}"/>
              </a:ext>
            </a:extLst>
          </p:cNvPr>
          <p:cNvPicPr>
            <a:picLocks noChangeAspect="1"/>
          </p:cNvPicPr>
          <p:nvPr/>
        </p:nvPicPr>
        <p:blipFill>
          <a:blip r:embed="rId5"/>
          <a:stretch>
            <a:fillRect/>
          </a:stretch>
        </p:blipFill>
        <p:spPr>
          <a:xfrm>
            <a:off x="2715057" y="2595265"/>
            <a:ext cx="6450733" cy="3486595"/>
          </a:xfrm>
          <a:prstGeom prst="rect">
            <a:avLst/>
          </a:prstGeom>
        </p:spPr>
      </p:pic>
      <p:sp>
        <p:nvSpPr>
          <p:cNvPr id="10" name="TextBox 9">
            <a:extLst>
              <a:ext uri="{FF2B5EF4-FFF2-40B4-BE49-F238E27FC236}">
                <a16:creationId xmlns:a16="http://schemas.microsoft.com/office/drawing/2014/main" id="{4F004B54-05E2-4635-8DF2-1C23FB877C5E}"/>
              </a:ext>
            </a:extLst>
          </p:cNvPr>
          <p:cNvSpPr txBox="1"/>
          <p:nvPr/>
        </p:nvSpPr>
        <p:spPr>
          <a:xfrm>
            <a:off x="8153400" y="2133600"/>
            <a:ext cx="989373" cy="461665"/>
          </a:xfrm>
          <a:prstGeom prst="rect">
            <a:avLst/>
          </a:prstGeom>
          <a:noFill/>
        </p:spPr>
        <p:txBody>
          <a:bodyPr wrap="none" rtlCol="0">
            <a:spAutoFit/>
          </a:bodyPr>
          <a:lstStyle/>
          <a:p>
            <a:r>
              <a:rPr lang="en-US" dirty="0" err="1"/>
              <a:t>Pg</a:t>
            </a:r>
            <a:r>
              <a:rPr lang="en-US" dirty="0"/>
              <a:t> 24</a:t>
            </a:r>
          </a:p>
        </p:txBody>
      </p:sp>
    </p:spTree>
    <p:extLst>
      <p:ext uri="{BB962C8B-B14F-4D97-AF65-F5344CB8AC3E}">
        <p14:creationId xmlns:p14="http://schemas.microsoft.com/office/powerpoint/2010/main" val="1921489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B598-0C8B-4784-B9CD-19C9BB0B6085}"/>
              </a:ext>
            </a:extLst>
          </p:cNvPr>
          <p:cNvSpPr>
            <a:spLocks noGrp="1"/>
          </p:cNvSpPr>
          <p:nvPr>
            <p:ph type="sldNum" sz="quarter" idx="11"/>
          </p:nvPr>
        </p:nvSpPr>
        <p:spPr/>
        <p:txBody>
          <a:bodyPr/>
          <a:lstStyle/>
          <a:p>
            <a:pPr>
              <a:defRPr/>
            </a:pPr>
            <a:fld id="{7624D940-A856-4BBF-BAF3-F93FD6E1554A}" type="slidenum">
              <a:rPr lang="en-US" smtClean="0"/>
              <a:pPr>
                <a:defRPr/>
              </a:pPr>
              <a:t>21</a:t>
            </a:fld>
            <a:endParaRPr lang="en-US" dirty="0"/>
          </a:p>
        </p:txBody>
      </p:sp>
      <p:pic>
        <p:nvPicPr>
          <p:cNvPr id="3" name="Picture 2">
            <a:extLst>
              <a:ext uri="{FF2B5EF4-FFF2-40B4-BE49-F238E27FC236}">
                <a16:creationId xmlns:a16="http://schemas.microsoft.com/office/drawing/2014/main" id="{8F2B8688-FFFA-4B24-95C2-42B814653BAE}"/>
              </a:ext>
            </a:extLst>
          </p:cNvPr>
          <p:cNvPicPr>
            <a:picLocks noChangeAspect="1"/>
          </p:cNvPicPr>
          <p:nvPr/>
        </p:nvPicPr>
        <p:blipFill>
          <a:blip r:embed="rId3"/>
          <a:stretch>
            <a:fillRect/>
          </a:stretch>
        </p:blipFill>
        <p:spPr>
          <a:xfrm>
            <a:off x="204401" y="576024"/>
            <a:ext cx="6097063" cy="3767376"/>
          </a:xfrm>
          <a:prstGeom prst="rect">
            <a:avLst/>
          </a:prstGeom>
        </p:spPr>
      </p:pic>
      <p:sp>
        <p:nvSpPr>
          <p:cNvPr id="5" name="Arrow: Left 4">
            <a:extLst>
              <a:ext uri="{FF2B5EF4-FFF2-40B4-BE49-F238E27FC236}">
                <a16:creationId xmlns:a16="http://schemas.microsoft.com/office/drawing/2014/main" id="{65E9B80E-2877-41BB-BE75-F6BF2EAE6214}"/>
              </a:ext>
            </a:extLst>
          </p:cNvPr>
          <p:cNvSpPr/>
          <p:nvPr/>
        </p:nvSpPr>
        <p:spPr bwMode="auto">
          <a:xfrm>
            <a:off x="5867400" y="1219200"/>
            <a:ext cx="2362200" cy="457200"/>
          </a:xfrm>
          <a:prstGeom prst="leftArrow">
            <a:avLst/>
          </a:prstGeom>
          <a:solidFill>
            <a:srgbClr val="00B0F0"/>
          </a:solidFill>
          <a:ln w="44450" cap="flat" cmpd="sng" algn="ctr">
            <a:solidFill>
              <a:srgbClr val="00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6" name="TextBox 5">
            <a:extLst>
              <a:ext uri="{FF2B5EF4-FFF2-40B4-BE49-F238E27FC236}">
                <a16:creationId xmlns:a16="http://schemas.microsoft.com/office/drawing/2014/main" id="{138992B3-55F8-4FF3-88B7-125CC6BEF0B3}"/>
              </a:ext>
            </a:extLst>
          </p:cNvPr>
          <p:cNvSpPr txBox="1"/>
          <p:nvPr/>
        </p:nvSpPr>
        <p:spPr>
          <a:xfrm>
            <a:off x="6324600" y="2319576"/>
            <a:ext cx="2971800" cy="2308324"/>
          </a:xfrm>
          <a:prstGeom prst="rect">
            <a:avLst/>
          </a:prstGeom>
          <a:noFill/>
        </p:spPr>
        <p:txBody>
          <a:bodyPr wrap="square" rtlCol="0">
            <a:spAutoFit/>
          </a:bodyPr>
          <a:lstStyle/>
          <a:p>
            <a:r>
              <a:rPr lang="en-US" dirty="0"/>
              <a:t>          </a:t>
            </a:r>
            <a:r>
              <a:rPr lang="en-US" b="1" dirty="0"/>
              <a:t>  1.5% !!</a:t>
            </a:r>
          </a:p>
          <a:p>
            <a:endParaRPr lang="en-US" dirty="0"/>
          </a:p>
          <a:p>
            <a:r>
              <a:rPr lang="en-US" dirty="0"/>
              <a:t>- 1.5</a:t>
            </a:r>
            <a:r>
              <a:rPr lang="en-US" dirty="0">
                <a:latin typeface="Calibri" panose="020F0502020204030204" pitchFamily="34" charset="0"/>
                <a:cs typeface="Calibri" panose="020F0502020204030204" pitchFamily="34" charset="0"/>
              </a:rPr>
              <a:t>₵ of additional expenses out of</a:t>
            </a:r>
          </a:p>
          <a:p>
            <a:r>
              <a:rPr lang="en-US" dirty="0">
                <a:latin typeface="Calibri" panose="020F0502020204030204" pitchFamily="34" charset="0"/>
                <a:cs typeface="Calibri" panose="020F0502020204030204" pitchFamily="34" charset="0"/>
              </a:rPr>
              <a:t>EVERY dollar of sales the company made!!!</a:t>
            </a:r>
            <a:endParaRPr lang="en-US" dirty="0"/>
          </a:p>
        </p:txBody>
      </p:sp>
    </p:spTree>
    <p:extLst>
      <p:ext uri="{BB962C8B-B14F-4D97-AF65-F5344CB8AC3E}">
        <p14:creationId xmlns:p14="http://schemas.microsoft.com/office/powerpoint/2010/main" val="269464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B598-0C8B-4784-B9CD-19C9BB0B6085}"/>
              </a:ext>
            </a:extLst>
          </p:cNvPr>
          <p:cNvSpPr>
            <a:spLocks noGrp="1"/>
          </p:cNvSpPr>
          <p:nvPr>
            <p:ph type="sldNum" sz="quarter" idx="11"/>
          </p:nvPr>
        </p:nvSpPr>
        <p:spPr/>
        <p:txBody>
          <a:bodyPr/>
          <a:lstStyle/>
          <a:p>
            <a:pPr>
              <a:defRPr/>
            </a:pPr>
            <a:fld id="{7624D940-A856-4BBF-BAF3-F93FD6E1554A}" type="slidenum">
              <a:rPr lang="en-US" smtClean="0"/>
              <a:pPr>
                <a:defRPr/>
              </a:pPr>
              <a:t>22</a:t>
            </a:fld>
            <a:endParaRPr lang="en-US" dirty="0"/>
          </a:p>
        </p:txBody>
      </p:sp>
      <p:pic>
        <p:nvPicPr>
          <p:cNvPr id="3" name="Picture 2">
            <a:extLst>
              <a:ext uri="{FF2B5EF4-FFF2-40B4-BE49-F238E27FC236}">
                <a16:creationId xmlns:a16="http://schemas.microsoft.com/office/drawing/2014/main" id="{811E5C89-2468-4577-A2D8-1F6D89772237}"/>
              </a:ext>
            </a:extLst>
          </p:cNvPr>
          <p:cNvPicPr>
            <a:picLocks noChangeAspect="1"/>
          </p:cNvPicPr>
          <p:nvPr/>
        </p:nvPicPr>
        <p:blipFill>
          <a:blip r:embed="rId3"/>
          <a:stretch>
            <a:fillRect/>
          </a:stretch>
        </p:blipFill>
        <p:spPr>
          <a:xfrm>
            <a:off x="0" y="457199"/>
            <a:ext cx="8047772" cy="3768511"/>
          </a:xfrm>
          <a:prstGeom prst="rect">
            <a:avLst/>
          </a:prstGeom>
        </p:spPr>
      </p:pic>
      <p:pic>
        <p:nvPicPr>
          <p:cNvPr id="6" name="Picture 5">
            <a:extLst>
              <a:ext uri="{FF2B5EF4-FFF2-40B4-BE49-F238E27FC236}">
                <a16:creationId xmlns:a16="http://schemas.microsoft.com/office/drawing/2014/main" id="{59784244-33DE-44AA-BB0E-34627A073D01}"/>
              </a:ext>
            </a:extLst>
          </p:cNvPr>
          <p:cNvPicPr>
            <a:picLocks noChangeAspect="1"/>
          </p:cNvPicPr>
          <p:nvPr/>
        </p:nvPicPr>
        <p:blipFill>
          <a:blip r:embed="rId4"/>
          <a:stretch>
            <a:fillRect/>
          </a:stretch>
        </p:blipFill>
        <p:spPr>
          <a:xfrm>
            <a:off x="689882" y="4477043"/>
            <a:ext cx="6668007" cy="537944"/>
          </a:xfrm>
          <a:prstGeom prst="rect">
            <a:avLst/>
          </a:prstGeom>
        </p:spPr>
      </p:pic>
      <p:pic>
        <p:nvPicPr>
          <p:cNvPr id="8" name="Picture 7">
            <a:extLst>
              <a:ext uri="{FF2B5EF4-FFF2-40B4-BE49-F238E27FC236}">
                <a16:creationId xmlns:a16="http://schemas.microsoft.com/office/drawing/2014/main" id="{4CD3E397-5EC8-4E65-AFF6-27F7B99ED15C}"/>
              </a:ext>
            </a:extLst>
          </p:cNvPr>
          <p:cNvPicPr>
            <a:picLocks noChangeAspect="1"/>
          </p:cNvPicPr>
          <p:nvPr/>
        </p:nvPicPr>
        <p:blipFill>
          <a:blip r:embed="rId5"/>
          <a:stretch>
            <a:fillRect/>
          </a:stretch>
        </p:blipFill>
        <p:spPr>
          <a:xfrm>
            <a:off x="533400" y="5203215"/>
            <a:ext cx="7393607" cy="587985"/>
          </a:xfrm>
          <a:prstGeom prst="rect">
            <a:avLst/>
          </a:prstGeom>
        </p:spPr>
      </p:pic>
    </p:spTree>
    <p:extLst>
      <p:ext uri="{BB962C8B-B14F-4D97-AF65-F5344CB8AC3E}">
        <p14:creationId xmlns:p14="http://schemas.microsoft.com/office/powerpoint/2010/main" val="2935140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B598-0C8B-4784-B9CD-19C9BB0B6085}"/>
              </a:ext>
            </a:extLst>
          </p:cNvPr>
          <p:cNvSpPr>
            <a:spLocks noGrp="1"/>
          </p:cNvSpPr>
          <p:nvPr>
            <p:ph type="sldNum" sz="quarter" idx="11"/>
          </p:nvPr>
        </p:nvSpPr>
        <p:spPr/>
        <p:txBody>
          <a:bodyPr/>
          <a:lstStyle/>
          <a:p>
            <a:pPr>
              <a:defRPr/>
            </a:pPr>
            <a:fld id="{7624D940-A856-4BBF-BAF3-F93FD6E1554A}" type="slidenum">
              <a:rPr lang="en-US" smtClean="0"/>
              <a:pPr>
                <a:defRPr/>
              </a:pPr>
              <a:t>23</a:t>
            </a:fld>
            <a:endParaRPr lang="en-US" dirty="0"/>
          </a:p>
        </p:txBody>
      </p:sp>
      <p:sp>
        <p:nvSpPr>
          <p:cNvPr id="5" name="TextBox 4">
            <a:extLst>
              <a:ext uri="{FF2B5EF4-FFF2-40B4-BE49-F238E27FC236}">
                <a16:creationId xmlns:a16="http://schemas.microsoft.com/office/drawing/2014/main" id="{B9AA14A5-019A-4FD0-B032-51DBF685EFFB}"/>
              </a:ext>
            </a:extLst>
          </p:cNvPr>
          <p:cNvSpPr txBox="1"/>
          <p:nvPr/>
        </p:nvSpPr>
        <p:spPr>
          <a:xfrm>
            <a:off x="6324598" y="3121223"/>
            <a:ext cx="3119290" cy="1200329"/>
          </a:xfrm>
          <a:prstGeom prst="rect">
            <a:avLst/>
          </a:prstGeom>
          <a:noFill/>
        </p:spPr>
        <p:txBody>
          <a:bodyPr wrap="square" rtlCol="0">
            <a:spAutoFit/>
          </a:bodyPr>
          <a:lstStyle/>
          <a:p>
            <a:r>
              <a:rPr lang="en-US" dirty="0"/>
              <a:t>Space between the lines didn’t change much</a:t>
            </a:r>
          </a:p>
        </p:txBody>
      </p:sp>
      <p:grpSp>
        <p:nvGrpSpPr>
          <p:cNvPr id="2" name="Group 1">
            <a:extLst>
              <a:ext uri="{FF2B5EF4-FFF2-40B4-BE49-F238E27FC236}">
                <a16:creationId xmlns:a16="http://schemas.microsoft.com/office/drawing/2014/main" id="{507549BE-2F8F-4DBB-B616-4CC62161AD77}"/>
              </a:ext>
            </a:extLst>
          </p:cNvPr>
          <p:cNvGrpSpPr/>
          <p:nvPr/>
        </p:nvGrpSpPr>
        <p:grpSpPr>
          <a:xfrm>
            <a:off x="495102" y="1325489"/>
            <a:ext cx="5829496" cy="4783786"/>
            <a:chOff x="152007" y="609601"/>
            <a:chExt cx="4953393" cy="3886952"/>
          </a:xfrm>
        </p:grpSpPr>
        <p:pic>
          <p:nvPicPr>
            <p:cNvPr id="3" name="Picture 2">
              <a:extLst>
                <a:ext uri="{FF2B5EF4-FFF2-40B4-BE49-F238E27FC236}">
                  <a16:creationId xmlns:a16="http://schemas.microsoft.com/office/drawing/2014/main" id="{347D3B41-8FE8-449E-8A96-2C520832D874}"/>
                </a:ext>
              </a:extLst>
            </p:cNvPr>
            <p:cNvPicPr>
              <a:picLocks noChangeAspect="1"/>
            </p:cNvPicPr>
            <p:nvPr/>
          </p:nvPicPr>
          <p:blipFill>
            <a:blip r:embed="rId3"/>
            <a:stretch>
              <a:fillRect/>
            </a:stretch>
          </p:blipFill>
          <p:spPr>
            <a:xfrm>
              <a:off x="152007" y="609601"/>
              <a:ext cx="4191394" cy="3886952"/>
            </a:xfrm>
            <a:prstGeom prst="rect">
              <a:avLst/>
            </a:prstGeom>
          </p:spPr>
        </p:pic>
        <p:sp>
          <p:nvSpPr>
            <p:cNvPr id="6" name="Arrow: Left 5">
              <a:extLst>
                <a:ext uri="{FF2B5EF4-FFF2-40B4-BE49-F238E27FC236}">
                  <a16:creationId xmlns:a16="http://schemas.microsoft.com/office/drawing/2014/main" id="{BD4939B9-288D-4FDD-87F2-F41E60BF5FF8}"/>
                </a:ext>
              </a:extLst>
            </p:cNvPr>
            <p:cNvSpPr/>
            <p:nvPr/>
          </p:nvSpPr>
          <p:spPr bwMode="auto">
            <a:xfrm>
              <a:off x="4191001" y="2209800"/>
              <a:ext cx="914399" cy="234814"/>
            </a:xfrm>
            <a:prstGeom prst="leftArrow">
              <a:avLst/>
            </a:prstGeom>
            <a:solidFill>
              <a:srgbClr val="00B0F0"/>
            </a:solidFill>
            <a:ln w="44450" cap="flat" cmpd="sng" algn="ctr">
              <a:solidFill>
                <a:srgbClr val="00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
          <p:nvSpPr>
            <p:cNvPr id="8" name="Arrow: Left 7">
              <a:extLst>
                <a:ext uri="{FF2B5EF4-FFF2-40B4-BE49-F238E27FC236}">
                  <a16:creationId xmlns:a16="http://schemas.microsoft.com/office/drawing/2014/main" id="{FA61A7CA-C369-46CA-BCB3-05FC1071A971}"/>
                </a:ext>
              </a:extLst>
            </p:cNvPr>
            <p:cNvSpPr/>
            <p:nvPr/>
          </p:nvSpPr>
          <p:spPr bwMode="auto">
            <a:xfrm>
              <a:off x="4179990" y="2662117"/>
              <a:ext cx="914399" cy="234814"/>
            </a:xfrm>
            <a:prstGeom prst="leftArrow">
              <a:avLst/>
            </a:prstGeom>
            <a:solidFill>
              <a:srgbClr val="00B0F0"/>
            </a:solidFill>
            <a:ln w="44450" cap="flat" cmpd="sng" algn="ctr">
              <a:solidFill>
                <a:srgbClr val="00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sp>
        <p:nvSpPr>
          <p:cNvPr id="7" name="TextBox 6">
            <a:extLst>
              <a:ext uri="{FF2B5EF4-FFF2-40B4-BE49-F238E27FC236}">
                <a16:creationId xmlns:a16="http://schemas.microsoft.com/office/drawing/2014/main" id="{19069859-AE5A-4904-AE22-DA3E2F4D414C}"/>
              </a:ext>
            </a:extLst>
          </p:cNvPr>
          <p:cNvSpPr txBox="1"/>
          <p:nvPr/>
        </p:nvSpPr>
        <p:spPr>
          <a:xfrm>
            <a:off x="495103" y="748725"/>
            <a:ext cx="7915950" cy="584775"/>
          </a:xfrm>
          <a:prstGeom prst="rect">
            <a:avLst/>
          </a:prstGeom>
          <a:noFill/>
        </p:spPr>
        <p:txBody>
          <a:bodyPr wrap="none" rtlCol="0">
            <a:spAutoFit/>
          </a:bodyPr>
          <a:lstStyle/>
          <a:p>
            <a:r>
              <a:rPr lang="en-US" sz="3200" dirty="0"/>
              <a:t>What about taxes and shares outstanding</a:t>
            </a:r>
            <a:r>
              <a:rPr lang="en-US" dirty="0"/>
              <a:t>?</a:t>
            </a:r>
          </a:p>
        </p:txBody>
      </p:sp>
      <p:sp>
        <p:nvSpPr>
          <p:cNvPr id="10" name="TextBox 9">
            <a:extLst>
              <a:ext uri="{FF2B5EF4-FFF2-40B4-BE49-F238E27FC236}">
                <a16:creationId xmlns:a16="http://schemas.microsoft.com/office/drawing/2014/main" id="{3B77BC5B-120A-4401-A963-4DB86DBD08AC}"/>
              </a:ext>
            </a:extLst>
          </p:cNvPr>
          <p:cNvSpPr txBox="1"/>
          <p:nvPr/>
        </p:nvSpPr>
        <p:spPr>
          <a:xfrm>
            <a:off x="5408399" y="4480874"/>
            <a:ext cx="3119290" cy="1200329"/>
          </a:xfrm>
          <a:prstGeom prst="rect">
            <a:avLst/>
          </a:prstGeom>
          <a:noFill/>
        </p:spPr>
        <p:txBody>
          <a:bodyPr wrap="square" rtlCol="0">
            <a:spAutoFit/>
          </a:bodyPr>
          <a:lstStyle/>
          <a:p>
            <a:r>
              <a:rPr lang="en-US" dirty="0"/>
              <a:t>Most of the change was between </a:t>
            </a:r>
            <a:r>
              <a:rPr lang="en-US" b="1" dirty="0">
                <a:solidFill>
                  <a:srgbClr val="00B050"/>
                </a:solidFill>
              </a:rPr>
              <a:t>Sales</a:t>
            </a:r>
            <a:r>
              <a:rPr lang="en-US" dirty="0"/>
              <a:t> and </a:t>
            </a:r>
            <a:r>
              <a:rPr lang="en-US" b="1" dirty="0">
                <a:solidFill>
                  <a:srgbClr val="FF3399"/>
                </a:solidFill>
              </a:rPr>
              <a:t>Pre-Tax Profit</a:t>
            </a:r>
          </a:p>
        </p:txBody>
      </p:sp>
      <p:sp>
        <p:nvSpPr>
          <p:cNvPr id="13" name="Rectangle 12">
            <a:extLst>
              <a:ext uri="{FF2B5EF4-FFF2-40B4-BE49-F238E27FC236}">
                <a16:creationId xmlns:a16="http://schemas.microsoft.com/office/drawing/2014/main" id="{6403F89A-9DA7-4FD9-952A-D8E7EC6881E7}"/>
              </a:ext>
            </a:extLst>
          </p:cNvPr>
          <p:cNvSpPr/>
          <p:nvPr/>
        </p:nvSpPr>
        <p:spPr>
          <a:xfrm>
            <a:off x="122915" y="2062115"/>
            <a:ext cx="3542957" cy="523220"/>
          </a:xfrm>
          <a:prstGeom prst="rect">
            <a:avLst/>
          </a:prstGeom>
          <a:solidFill>
            <a:srgbClr val="FFFFFF"/>
          </a:solidFill>
          <a:ln w="28575">
            <a:solidFill>
              <a:srgbClr val="7030A0"/>
            </a:solidFill>
          </a:ln>
        </p:spPr>
        <p:txBody>
          <a:bodyPr wrap="none" lIns="91440" tIns="45720" rIns="91440" bIns="45720">
            <a:spAutoFit/>
          </a:bodyPr>
          <a:lstStyle/>
          <a:p>
            <a:pPr algn="ctr"/>
            <a:r>
              <a:rPr lang="en-US"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Dec. 26, 2017 Study</a:t>
            </a:r>
          </a:p>
        </p:txBody>
      </p:sp>
    </p:spTree>
    <p:extLst>
      <p:ext uri="{BB962C8B-B14F-4D97-AF65-F5344CB8AC3E}">
        <p14:creationId xmlns:p14="http://schemas.microsoft.com/office/powerpoint/2010/main" val="4030144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60870E-BB14-4B32-A4BB-630CC61FC768}"/>
              </a:ext>
            </a:extLst>
          </p:cNvPr>
          <p:cNvSpPr>
            <a:spLocks noGrp="1"/>
          </p:cNvSpPr>
          <p:nvPr>
            <p:ph idx="1"/>
          </p:nvPr>
        </p:nvSpPr>
        <p:spPr/>
        <p:txBody>
          <a:bodyPr/>
          <a:lstStyle/>
          <a:p>
            <a:r>
              <a:rPr lang="en-US" dirty="0"/>
              <a:t>Now that we have studied what happened over the past year…</a:t>
            </a:r>
          </a:p>
          <a:p>
            <a:endParaRPr lang="en-US" dirty="0"/>
          </a:p>
          <a:p>
            <a:r>
              <a:rPr lang="en-US" dirty="0"/>
              <a:t>Let’s revise our Preferred Procedure and our expectations for the next 5 years.</a:t>
            </a:r>
          </a:p>
        </p:txBody>
      </p:sp>
      <p:sp>
        <p:nvSpPr>
          <p:cNvPr id="4" name="Slide Number Placeholder 3">
            <a:extLst>
              <a:ext uri="{FF2B5EF4-FFF2-40B4-BE49-F238E27FC236}">
                <a16:creationId xmlns:a16="http://schemas.microsoft.com/office/drawing/2014/main" id="{DF09BC55-CD55-4D1D-854E-9A1052454992}"/>
              </a:ext>
            </a:extLst>
          </p:cNvPr>
          <p:cNvSpPr>
            <a:spLocks noGrp="1"/>
          </p:cNvSpPr>
          <p:nvPr>
            <p:ph type="sldNum" sz="quarter" idx="11"/>
          </p:nvPr>
        </p:nvSpPr>
        <p:spPr/>
        <p:txBody>
          <a:bodyPr/>
          <a:lstStyle/>
          <a:p>
            <a:pPr>
              <a:defRPr/>
            </a:pPr>
            <a:fld id="{7624D940-A856-4BBF-BAF3-F93FD6E1554A}" type="slidenum">
              <a:rPr lang="en-US" smtClean="0"/>
              <a:pPr>
                <a:defRPr/>
              </a:pPr>
              <a:t>24</a:t>
            </a:fld>
            <a:endParaRPr lang="en-US" dirty="0"/>
          </a:p>
        </p:txBody>
      </p:sp>
    </p:spTree>
    <p:extLst>
      <p:ext uri="{BB962C8B-B14F-4D97-AF65-F5344CB8AC3E}">
        <p14:creationId xmlns:p14="http://schemas.microsoft.com/office/powerpoint/2010/main" val="4269541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F1E7A-E745-4817-ABDA-486092C7A30D}"/>
              </a:ext>
            </a:extLst>
          </p:cNvPr>
          <p:cNvSpPr>
            <a:spLocks noGrp="1"/>
          </p:cNvSpPr>
          <p:nvPr>
            <p:ph type="title"/>
          </p:nvPr>
        </p:nvSpPr>
        <p:spPr/>
        <p:txBody>
          <a:bodyPr/>
          <a:lstStyle/>
          <a:p>
            <a:r>
              <a:rPr lang="en-US" dirty="0"/>
              <a:t>Let’s Start with </a:t>
            </a:r>
            <a:r>
              <a:rPr lang="en-US" sz="4000" b="1" dirty="0">
                <a:solidFill>
                  <a:srgbClr val="009E47"/>
                </a:solidFill>
              </a:rPr>
              <a:t>Sales</a:t>
            </a:r>
            <a:endParaRPr lang="en-US" dirty="0"/>
          </a:p>
        </p:txBody>
      </p:sp>
      <p:sp>
        <p:nvSpPr>
          <p:cNvPr id="4" name="Slide Number Placeholder 3">
            <a:extLst>
              <a:ext uri="{FF2B5EF4-FFF2-40B4-BE49-F238E27FC236}">
                <a16:creationId xmlns:a16="http://schemas.microsoft.com/office/drawing/2014/main" id="{4477BE9C-7859-4062-8212-B607F67C78E0}"/>
              </a:ext>
            </a:extLst>
          </p:cNvPr>
          <p:cNvSpPr>
            <a:spLocks noGrp="1"/>
          </p:cNvSpPr>
          <p:nvPr>
            <p:ph type="sldNum" sz="quarter" idx="11"/>
          </p:nvPr>
        </p:nvSpPr>
        <p:spPr/>
        <p:txBody>
          <a:bodyPr/>
          <a:lstStyle/>
          <a:p>
            <a:pPr>
              <a:defRPr/>
            </a:pPr>
            <a:fld id="{7624D940-A856-4BBF-BAF3-F93FD6E1554A}" type="slidenum">
              <a:rPr lang="en-US" smtClean="0"/>
              <a:pPr>
                <a:defRPr/>
              </a:pPr>
              <a:t>25</a:t>
            </a:fld>
            <a:endParaRPr lang="en-US" dirty="0"/>
          </a:p>
        </p:txBody>
      </p:sp>
      <p:pic>
        <p:nvPicPr>
          <p:cNvPr id="6" name="Picture 5">
            <a:extLst>
              <a:ext uri="{FF2B5EF4-FFF2-40B4-BE49-F238E27FC236}">
                <a16:creationId xmlns:a16="http://schemas.microsoft.com/office/drawing/2014/main" id="{768FE51F-2C6A-423E-B31F-0A853449C454}"/>
              </a:ext>
            </a:extLst>
          </p:cNvPr>
          <p:cNvPicPr>
            <a:picLocks noChangeAspect="1"/>
          </p:cNvPicPr>
          <p:nvPr/>
        </p:nvPicPr>
        <p:blipFill>
          <a:blip r:embed="rId3"/>
          <a:stretch>
            <a:fillRect/>
          </a:stretch>
        </p:blipFill>
        <p:spPr>
          <a:xfrm>
            <a:off x="0" y="1447800"/>
            <a:ext cx="9144000" cy="1333835"/>
          </a:xfrm>
          <a:prstGeom prst="rect">
            <a:avLst/>
          </a:prstGeom>
        </p:spPr>
      </p:pic>
      <p:grpSp>
        <p:nvGrpSpPr>
          <p:cNvPr id="14" name="Group 13">
            <a:extLst>
              <a:ext uri="{FF2B5EF4-FFF2-40B4-BE49-F238E27FC236}">
                <a16:creationId xmlns:a16="http://schemas.microsoft.com/office/drawing/2014/main" id="{A1FA641E-3333-4882-AF62-F651DE72DBE1}"/>
              </a:ext>
            </a:extLst>
          </p:cNvPr>
          <p:cNvGrpSpPr/>
          <p:nvPr/>
        </p:nvGrpSpPr>
        <p:grpSpPr>
          <a:xfrm>
            <a:off x="942447" y="3657600"/>
            <a:ext cx="6372753" cy="2209800"/>
            <a:chOff x="3057271" y="4258873"/>
            <a:chExt cx="3934353" cy="1162212"/>
          </a:xfrm>
        </p:grpSpPr>
        <p:pic>
          <p:nvPicPr>
            <p:cNvPr id="8" name="Picture 7">
              <a:extLst>
                <a:ext uri="{FF2B5EF4-FFF2-40B4-BE49-F238E27FC236}">
                  <a16:creationId xmlns:a16="http://schemas.microsoft.com/office/drawing/2014/main" id="{990F0761-7B3A-40FF-8DF6-5D9ADCE5F404}"/>
                </a:ext>
              </a:extLst>
            </p:cNvPr>
            <p:cNvPicPr>
              <a:picLocks noChangeAspect="1"/>
            </p:cNvPicPr>
            <p:nvPr/>
          </p:nvPicPr>
          <p:blipFill>
            <a:blip r:embed="rId4"/>
            <a:stretch>
              <a:fillRect/>
            </a:stretch>
          </p:blipFill>
          <p:spPr>
            <a:xfrm>
              <a:off x="3057271" y="4409935"/>
              <a:ext cx="1819529" cy="1000265"/>
            </a:xfrm>
            <a:prstGeom prst="rect">
              <a:avLst/>
            </a:prstGeom>
            <a:ln w="38100">
              <a:solidFill>
                <a:srgbClr val="C00000"/>
              </a:solidFill>
            </a:ln>
          </p:spPr>
        </p:pic>
        <p:pic>
          <p:nvPicPr>
            <p:cNvPr id="10" name="Picture 9">
              <a:extLst>
                <a:ext uri="{FF2B5EF4-FFF2-40B4-BE49-F238E27FC236}">
                  <a16:creationId xmlns:a16="http://schemas.microsoft.com/office/drawing/2014/main" id="{5CE9C324-2C65-4624-82E6-F9CED9837198}"/>
                </a:ext>
              </a:extLst>
            </p:cNvPr>
            <p:cNvPicPr>
              <a:picLocks noChangeAspect="1"/>
            </p:cNvPicPr>
            <p:nvPr/>
          </p:nvPicPr>
          <p:blipFill>
            <a:blip r:embed="rId5"/>
            <a:stretch>
              <a:fillRect/>
            </a:stretch>
          </p:blipFill>
          <p:spPr>
            <a:xfrm>
              <a:off x="5029200" y="4258873"/>
              <a:ext cx="1962424" cy="1162212"/>
            </a:xfrm>
            <a:prstGeom prst="rect">
              <a:avLst/>
            </a:prstGeom>
            <a:ln w="38100">
              <a:solidFill>
                <a:srgbClr val="C00000"/>
              </a:solidFill>
            </a:ln>
          </p:spPr>
        </p:pic>
      </p:grpSp>
      <p:sp>
        <p:nvSpPr>
          <p:cNvPr id="11" name="Rectangle 10">
            <a:extLst>
              <a:ext uri="{FF2B5EF4-FFF2-40B4-BE49-F238E27FC236}">
                <a16:creationId xmlns:a16="http://schemas.microsoft.com/office/drawing/2014/main" id="{6F201440-EF98-4FCB-B59B-BF239F3A163D}"/>
              </a:ext>
            </a:extLst>
          </p:cNvPr>
          <p:cNvSpPr/>
          <p:nvPr/>
        </p:nvSpPr>
        <p:spPr bwMode="auto">
          <a:xfrm>
            <a:off x="0" y="1447800"/>
            <a:ext cx="1524000" cy="1333835"/>
          </a:xfrm>
          <a:prstGeom prst="rect">
            <a:avLst/>
          </a:prstGeom>
          <a:noFill/>
          <a:ln w="4445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13" name="Rectangle 12">
            <a:extLst>
              <a:ext uri="{FF2B5EF4-FFF2-40B4-BE49-F238E27FC236}">
                <a16:creationId xmlns:a16="http://schemas.microsoft.com/office/drawing/2014/main" id="{A149A9D5-09A9-407F-B0A6-4D952B32081E}"/>
              </a:ext>
            </a:extLst>
          </p:cNvPr>
          <p:cNvSpPr/>
          <p:nvPr/>
        </p:nvSpPr>
        <p:spPr bwMode="auto">
          <a:xfrm>
            <a:off x="6858000" y="1476829"/>
            <a:ext cx="1524000" cy="1333835"/>
          </a:xfrm>
          <a:prstGeom prst="rect">
            <a:avLst/>
          </a:prstGeom>
          <a:noFill/>
          <a:ln w="4445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nvGrpSpPr>
          <p:cNvPr id="5" name="Group 4">
            <a:extLst>
              <a:ext uri="{FF2B5EF4-FFF2-40B4-BE49-F238E27FC236}">
                <a16:creationId xmlns:a16="http://schemas.microsoft.com/office/drawing/2014/main" id="{BCAFF9A9-6167-4495-A491-A0C54E9B125A}"/>
              </a:ext>
            </a:extLst>
          </p:cNvPr>
          <p:cNvGrpSpPr/>
          <p:nvPr/>
        </p:nvGrpSpPr>
        <p:grpSpPr>
          <a:xfrm>
            <a:off x="6733646" y="4494725"/>
            <a:ext cx="1690804" cy="969903"/>
            <a:chOff x="6733646" y="4494725"/>
            <a:chExt cx="1690804" cy="969903"/>
          </a:xfrm>
        </p:grpSpPr>
        <p:sp>
          <p:nvSpPr>
            <p:cNvPr id="15" name="Arrow: Left 14">
              <a:extLst>
                <a:ext uri="{FF2B5EF4-FFF2-40B4-BE49-F238E27FC236}">
                  <a16:creationId xmlns:a16="http://schemas.microsoft.com/office/drawing/2014/main" id="{7D5A99C4-979A-4621-AC64-78400B350547}"/>
                </a:ext>
              </a:extLst>
            </p:cNvPr>
            <p:cNvSpPr/>
            <p:nvPr/>
          </p:nvSpPr>
          <p:spPr bwMode="auto">
            <a:xfrm>
              <a:off x="6733646" y="4494725"/>
              <a:ext cx="1495953" cy="969903"/>
            </a:xfrm>
            <a:prstGeom prst="leftArrow">
              <a:avLst/>
            </a:prstGeom>
            <a:solidFill>
              <a:srgbClr val="C00000"/>
            </a:solidFill>
            <a:ln w="444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
          <p:nvSpPr>
            <p:cNvPr id="3" name="TextBox 2">
              <a:extLst>
                <a:ext uri="{FF2B5EF4-FFF2-40B4-BE49-F238E27FC236}">
                  <a16:creationId xmlns:a16="http://schemas.microsoft.com/office/drawing/2014/main" id="{715F98DE-1E3E-4361-88A4-A023BF5FD4E6}"/>
                </a:ext>
              </a:extLst>
            </p:cNvPr>
            <p:cNvSpPr txBox="1"/>
            <p:nvPr/>
          </p:nvSpPr>
          <p:spPr>
            <a:xfrm>
              <a:off x="6956543" y="4779621"/>
              <a:ext cx="1467907" cy="400110"/>
            </a:xfrm>
            <a:prstGeom prst="rect">
              <a:avLst/>
            </a:prstGeom>
            <a:noFill/>
          </p:spPr>
          <p:txBody>
            <a:bodyPr wrap="square" rtlCol="0">
              <a:spAutoFit/>
            </a:bodyPr>
            <a:lstStyle/>
            <a:p>
              <a:r>
                <a:rPr lang="en-US" sz="2000" dirty="0">
                  <a:solidFill>
                    <a:schemeClr val="bg1">
                      <a:lumMod val="95000"/>
                    </a:schemeClr>
                  </a:solidFill>
                </a:rPr>
                <a:t>Click Here</a:t>
              </a:r>
            </a:p>
          </p:txBody>
        </p:sp>
      </p:grpSp>
    </p:spTree>
    <p:extLst>
      <p:ext uri="{BB962C8B-B14F-4D97-AF65-F5344CB8AC3E}">
        <p14:creationId xmlns:p14="http://schemas.microsoft.com/office/powerpoint/2010/main" val="65360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5E06C0-8353-46FD-A22E-7953A713416A}"/>
              </a:ext>
            </a:extLst>
          </p:cNvPr>
          <p:cNvSpPr>
            <a:spLocks noGrp="1"/>
          </p:cNvSpPr>
          <p:nvPr>
            <p:ph type="sldNum" sz="quarter" idx="11"/>
          </p:nvPr>
        </p:nvSpPr>
        <p:spPr/>
        <p:txBody>
          <a:bodyPr/>
          <a:lstStyle/>
          <a:p>
            <a:pPr>
              <a:defRPr/>
            </a:pPr>
            <a:fld id="{7624D940-A856-4BBF-BAF3-F93FD6E1554A}" type="slidenum">
              <a:rPr lang="en-US" smtClean="0"/>
              <a:pPr>
                <a:defRPr/>
              </a:pPr>
              <a:t>26</a:t>
            </a:fld>
            <a:endParaRPr lang="en-US" dirty="0"/>
          </a:p>
        </p:txBody>
      </p:sp>
      <p:pic>
        <p:nvPicPr>
          <p:cNvPr id="6" name="Picture 5">
            <a:extLst>
              <a:ext uri="{FF2B5EF4-FFF2-40B4-BE49-F238E27FC236}">
                <a16:creationId xmlns:a16="http://schemas.microsoft.com/office/drawing/2014/main" id="{D6DDC80F-1803-4EF8-97BA-CD6E9227AC27}"/>
              </a:ext>
            </a:extLst>
          </p:cNvPr>
          <p:cNvPicPr>
            <a:picLocks noChangeAspect="1"/>
          </p:cNvPicPr>
          <p:nvPr/>
        </p:nvPicPr>
        <p:blipFill>
          <a:blip r:embed="rId3"/>
          <a:stretch>
            <a:fillRect/>
          </a:stretch>
        </p:blipFill>
        <p:spPr>
          <a:xfrm>
            <a:off x="519976" y="424892"/>
            <a:ext cx="8395424" cy="5856165"/>
          </a:xfrm>
          <a:prstGeom prst="rect">
            <a:avLst/>
          </a:prstGeom>
        </p:spPr>
      </p:pic>
      <p:pic>
        <p:nvPicPr>
          <p:cNvPr id="8" name="Picture 7" descr="A close up of a logo&#10;&#10;Description automatically generated">
            <a:extLst>
              <a:ext uri="{FF2B5EF4-FFF2-40B4-BE49-F238E27FC236}">
                <a16:creationId xmlns:a16="http://schemas.microsoft.com/office/drawing/2014/main" id="{92C64D79-AD11-4281-B8B4-C71A0E3052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3629"/>
            <a:ext cx="5582412" cy="6858000"/>
          </a:xfrm>
          <a:prstGeom prst="rect">
            <a:avLst/>
          </a:prstGeom>
        </p:spPr>
      </p:pic>
      <p:sp>
        <p:nvSpPr>
          <p:cNvPr id="9" name="Rectangle 8">
            <a:extLst>
              <a:ext uri="{FF2B5EF4-FFF2-40B4-BE49-F238E27FC236}">
                <a16:creationId xmlns:a16="http://schemas.microsoft.com/office/drawing/2014/main" id="{BC7C014F-7E1F-4CC6-BA1B-C5AD99698925}"/>
              </a:ext>
            </a:extLst>
          </p:cNvPr>
          <p:cNvSpPr/>
          <p:nvPr/>
        </p:nvSpPr>
        <p:spPr bwMode="auto">
          <a:xfrm>
            <a:off x="6629400" y="838200"/>
            <a:ext cx="2362200" cy="556260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10" name="Rectangle 9">
            <a:extLst>
              <a:ext uri="{FF2B5EF4-FFF2-40B4-BE49-F238E27FC236}">
                <a16:creationId xmlns:a16="http://schemas.microsoft.com/office/drawing/2014/main" id="{D942072A-D824-4123-A713-4D96C94501B9}"/>
              </a:ext>
            </a:extLst>
          </p:cNvPr>
          <p:cNvSpPr/>
          <p:nvPr/>
        </p:nvSpPr>
        <p:spPr bwMode="auto">
          <a:xfrm>
            <a:off x="6705600" y="5715000"/>
            <a:ext cx="2286000" cy="304800"/>
          </a:xfrm>
          <a:prstGeom prst="rect">
            <a:avLst/>
          </a:prstGeom>
          <a:noFill/>
          <a:ln w="76200" cap="flat" cmpd="sng" algn="ctr">
            <a:solidFill>
              <a:srgbClr val="C000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nvGrpSpPr>
          <p:cNvPr id="16" name="Group 15">
            <a:extLst>
              <a:ext uri="{FF2B5EF4-FFF2-40B4-BE49-F238E27FC236}">
                <a16:creationId xmlns:a16="http://schemas.microsoft.com/office/drawing/2014/main" id="{F06CF8BA-5F99-4531-B1A7-73E12735B394}"/>
              </a:ext>
            </a:extLst>
          </p:cNvPr>
          <p:cNvGrpSpPr/>
          <p:nvPr/>
        </p:nvGrpSpPr>
        <p:grpSpPr>
          <a:xfrm>
            <a:off x="2016182" y="5181600"/>
            <a:ext cx="4232217" cy="1075470"/>
            <a:chOff x="2016182" y="5325330"/>
            <a:chExt cx="4232217" cy="1075470"/>
          </a:xfrm>
        </p:grpSpPr>
        <p:pic>
          <p:nvPicPr>
            <p:cNvPr id="12" name="Picture 11">
              <a:extLst>
                <a:ext uri="{FF2B5EF4-FFF2-40B4-BE49-F238E27FC236}">
                  <a16:creationId xmlns:a16="http://schemas.microsoft.com/office/drawing/2014/main" id="{36574BD6-D578-49AC-9D09-85AEE83205A6}"/>
                </a:ext>
              </a:extLst>
            </p:cNvPr>
            <p:cNvPicPr>
              <a:picLocks noChangeAspect="1"/>
            </p:cNvPicPr>
            <p:nvPr/>
          </p:nvPicPr>
          <p:blipFill>
            <a:blip r:embed="rId5"/>
            <a:stretch>
              <a:fillRect/>
            </a:stretch>
          </p:blipFill>
          <p:spPr>
            <a:xfrm>
              <a:off x="2016182" y="5325330"/>
              <a:ext cx="4232217" cy="1075470"/>
            </a:xfrm>
            <a:prstGeom prst="rect">
              <a:avLst/>
            </a:prstGeom>
          </p:spPr>
        </p:pic>
        <p:sp>
          <p:nvSpPr>
            <p:cNvPr id="14" name="Rectangle 13">
              <a:extLst>
                <a:ext uri="{FF2B5EF4-FFF2-40B4-BE49-F238E27FC236}">
                  <a16:creationId xmlns:a16="http://schemas.microsoft.com/office/drawing/2014/main" id="{AFBDC53B-E22A-4A61-8126-53F64AAD574E}"/>
                </a:ext>
              </a:extLst>
            </p:cNvPr>
            <p:cNvSpPr/>
            <p:nvPr/>
          </p:nvSpPr>
          <p:spPr bwMode="auto">
            <a:xfrm>
              <a:off x="2258152" y="5376685"/>
              <a:ext cx="3761648" cy="1024112"/>
            </a:xfrm>
            <a:prstGeom prst="rect">
              <a:avLst/>
            </a:prstGeom>
            <a:noFill/>
            <a:ln w="76200" cap="flat" cmpd="sng" algn="ctr">
              <a:solidFill>
                <a:srgbClr val="C00000"/>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spTree>
    <p:extLst>
      <p:ext uri="{BB962C8B-B14F-4D97-AF65-F5344CB8AC3E}">
        <p14:creationId xmlns:p14="http://schemas.microsoft.com/office/powerpoint/2010/main" val="3984292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056E86-8DFA-4214-983C-0B835EF11E47}"/>
              </a:ext>
            </a:extLst>
          </p:cNvPr>
          <p:cNvSpPr>
            <a:spLocks noGrp="1"/>
          </p:cNvSpPr>
          <p:nvPr>
            <p:ph type="sldNum" sz="quarter" idx="11"/>
          </p:nvPr>
        </p:nvSpPr>
        <p:spPr/>
        <p:txBody>
          <a:bodyPr/>
          <a:lstStyle/>
          <a:p>
            <a:pPr>
              <a:defRPr/>
            </a:pPr>
            <a:fld id="{7624D940-A856-4BBF-BAF3-F93FD6E1554A}" type="slidenum">
              <a:rPr lang="en-US" smtClean="0"/>
              <a:pPr>
                <a:defRPr/>
              </a:pPr>
              <a:t>27</a:t>
            </a:fld>
            <a:endParaRPr lang="en-US" dirty="0"/>
          </a:p>
        </p:txBody>
      </p:sp>
      <p:pic>
        <p:nvPicPr>
          <p:cNvPr id="6" name="Picture 5">
            <a:extLst>
              <a:ext uri="{FF2B5EF4-FFF2-40B4-BE49-F238E27FC236}">
                <a16:creationId xmlns:a16="http://schemas.microsoft.com/office/drawing/2014/main" id="{93EAAD29-F084-430A-B3BC-40A76A0A7BA8}"/>
              </a:ext>
            </a:extLst>
          </p:cNvPr>
          <p:cNvPicPr>
            <a:picLocks noChangeAspect="1"/>
          </p:cNvPicPr>
          <p:nvPr/>
        </p:nvPicPr>
        <p:blipFill>
          <a:blip r:embed="rId3"/>
          <a:stretch>
            <a:fillRect/>
          </a:stretch>
        </p:blipFill>
        <p:spPr>
          <a:xfrm>
            <a:off x="6272036" y="322938"/>
            <a:ext cx="2886478" cy="6535062"/>
          </a:xfrm>
          <a:prstGeom prst="rect">
            <a:avLst/>
          </a:prstGeom>
        </p:spPr>
      </p:pic>
      <p:grpSp>
        <p:nvGrpSpPr>
          <p:cNvPr id="5" name="Group 4">
            <a:extLst>
              <a:ext uri="{FF2B5EF4-FFF2-40B4-BE49-F238E27FC236}">
                <a16:creationId xmlns:a16="http://schemas.microsoft.com/office/drawing/2014/main" id="{D7BA7490-E046-4B81-963C-01468EF69EFC}"/>
              </a:ext>
            </a:extLst>
          </p:cNvPr>
          <p:cNvGrpSpPr/>
          <p:nvPr/>
        </p:nvGrpSpPr>
        <p:grpSpPr>
          <a:xfrm>
            <a:off x="838200" y="933612"/>
            <a:ext cx="5081775" cy="3052657"/>
            <a:chOff x="838200" y="933612"/>
            <a:chExt cx="5081775" cy="3052657"/>
          </a:xfrm>
        </p:grpSpPr>
        <p:pic>
          <p:nvPicPr>
            <p:cNvPr id="8" name="Picture 7">
              <a:extLst>
                <a:ext uri="{FF2B5EF4-FFF2-40B4-BE49-F238E27FC236}">
                  <a16:creationId xmlns:a16="http://schemas.microsoft.com/office/drawing/2014/main" id="{1F52450B-2604-4201-8C62-D33B8DE20EAE}"/>
                </a:ext>
              </a:extLst>
            </p:cNvPr>
            <p:cNvPicPr>
              <a:picLocks noChangeAspect="1"/>
            </p:cNvPicPr>
            <p:nvPr/>
          </p:nvPicPr>
          <p:blipFill>
            <a:blip r:embed="rId4"/>
            <a:stretch>
              <a:fillRect/>
            </a:stretch>
          </p:blipFill>
          <p:spPr>
            <a:xfrm>
              <a:off x="838200" y="933612"/>
              <a:ext cx="5081775" cy="3052657"/>
            </a:xfrm>
            <a:prstGeom prst="rect">
              <a:avLst/>
            </a:prstGeom>
          </p:spPr>
        </p:pic>
        <p:sp>
          <p:nvSpPr>
            <p:cNvPr id="10" name="Rectangle 9">
              <a:extLst>
                <a:ext uri="{FF2B5EF4-FFF2-40B4-BE49-F238E27FC236}">
                  <a16:creationId xmlns:a16="http://schemas.microsoft.com/office/drawing/2014/main" id="{56206336-49F9-4FC1-B0E6-21481662A266}"/>
                </a:ext>
              </a:extLst>
            </p:cNvPr>
            <p:cNvSpPr/>
            <p:nvPr/>
          </p:nvSpPr>
          <p:spPr bwMode="auto">
            <a:xfrm>
              <a:off x="2362200" y="933612"/>
              <a:ext cx="381000" cy="2776319"/>
            </a:xfrm>
            <a:prstGeom prst="rect">
              <a:avLst/>
            </a:prstGeom>
            <a:noFill/>
            <a:ln w="44450"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sp>
        <p:nvSpPr>
          <p:cNvPr id="11" name="TextBox 10">
            <a:extLst>
              <a:ext uri="{FF2B5EF4-FFF2-40B4-BE49-F238E27FC236}">
                <a16:creationId xmlns:a16="http://schemas.microsoft.com/office/drawing/2014/main" id="{3F77F44A-A1D0-4576-8F29-F682566B58C8}"/>
              </a:ext>
            </a:extLst>
          </p:cNvPr>
          <p:cNvSpPr txBox="1"/>
          <p:nvPr/>
        </p:nvSpPr>
        <p:spPr>
          <a:xfrm>
            <a:off x="381000" y="3886385"/>
            <a:ext cx="5538975" cy="2246769"/>
          </a:xfrm>
          <a:prstGeom prst="rect">
            <a:avLst/>
          </a:prstGeom>
          <a:noFill/>
        </p:spPr>
        <p:txBody>
          <a:bodyPr wrap="square" rtlCol="0">
            <a:spAutoFit/>
          </a:bodyPr>
          <a:lstStyle/>
          <a:p>
            <a:r>
              <a:rPr lang="en-US" sz="2800" b="1" dirty="0">
                <a:solidFill>
                  <a:srgbClr val="009E47"/>
                </a:solidFill>
              </a:rPr>
              <a:t>Sales</a:t>
            </a:r>
            <a:r>
              <a:rPr lang="en-US" sz="2800" dirty="0"/>
              <a:t> growth rate steadily declining over past 6 years!   </a:t>
            </a:r>
          </a:p>
          <a:p>
            <a:endParaRPr lang="en-US" sz="2800" dirty="0"/>
          </a:p>
          <a:p>
            <a:r>
              <a:rPr lang="en-US" sz="2800" dirty="0"/>
              <a:t>Would you project 4.7% (the 10-year average)?</a:t>
            </a:r>
          </a:p>
        </p:txBody>
      </p:sp>
      <p:sp>
        <p:nvSpPr>
          <p:cNvPr id="2" name="Rectangle 1">
            <a:extLst>
              <a:ext uri="{FF2B5EF4-FFF2-40B4-BE49-F238E27FC236}">
                <a16:creationId xmlns:a16="http://schemas.microsoft.com/office/drawing/2014/main" id="{DB8064DA-1B47-40B3-BE76-EBD72C8A5404}"/>
              </a:ext>
            </a:extLst>
          </p:cNvPr>
          <p:cNvSpPr/>
          <p:nvPr/>
        </p:nvSpPr>
        <p:spPr bwMode="auto">
          <a:xfrm>
            <a:off x="6408551" y="1766831"/>
            <a:ext cx="2286000" cy="304800"/>
          </a:xfrm>
          <a:prstGeom prst="rect">
            <a:avLst/>
          </a:prstGeom>
          <a:noFill/>
          <a:ln w="76200" cap="flat" cmpd="sng" algn="ctr">
            <a:solidFill>
              <a:srgbClr val="C000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9" name="Arrow: Down 8">
            <a:extLst>
              <a:ext uri="{FF2B5EF4-FFF2-40B4-BE49-F238E27FC236}">
                <a16:creationId xmlns:a16="http://schemas.microsoft.com/office/drawing/2014/main" id="{06945450-CAD4-4D41-9EF7-10C485ADFD43}"/>
              </a:ext>
            </a:extLst>
          </p:cNvPr>
          <p:cNvSpPr/>
          <p:nvPr/>
        </p:nvSpPr>
        <p:spPr bwMode="auto">
          <a:xfrm>
            <a:off x="3733800" y="433331"/>
            <a:ext cx="685800" cy="3276600"/>
          </a:xfrm>
          <a:prstGeom prst="downArrow">
            <a:avLst/>
          </a:prstGeom>
          <a:solidFill>
            <a:srgbClr val="00B050"/>
          </a:solidFill>
          <a:ln w="44450"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422470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66B8B9-8001-40F7-9D3B-2F01801CECBD}"/>
              </a:ext>
            </a:extLst>
          </p:cNvPr>
          <p:cNvSpPr>
            <a:spLocks noGrp="1"/>
          </p:cNvSpPr>
          <p:nvPr>
            <p:ph type="sldNum" sz="quarter" idx="11"/>
          </p:nvPr>
        </p:nvSpPr>
        <p:spPr/>
        <p:txBody>
          <a:bodyPr/>
          <a:lstStyle/>
          <a:p>
            <a:pPr>
              <a:defRPr/>
            </a:pPr>
            <a:fld id="{7624D940-A856-4BBF-BAF3-F93FD6E1554A}" type="slidenum">
              <a:rPr lang="en-US" smtClean="0"/>
              <a:pPr>
                <a:defRPr/>
              </a:pPr>
              <a:t>28</a:t>
            </a:fld>
            <a:endParaRPr lang="en-US" dirty="0"/>
          </a:p>
        </p:txBody>
      </p:sp>
      <p:pic>
        <p:nvPicPr>
          <p:cNvPr id="6" name="Picture 5">
            <a:extLst>
              <a:ext uri="{FF2B5EF4-FFF2-40B4-BE49-F238E27FC236}">
                <a16:creationId xmlns:a16="http://schemas.microsoft.com/office/drawing/2014/main" id="{0EC27DD8-532A-46DF-BC16-9F6C830A38E4}"/>
              </a:ext>
            </a:extLst>
          </p:cNvPr>
          <p:cNvPicPr>
            <a:picLocks noChangeAspect="1"/>
          </p:cNvPicPr>
          <p:nvPr/>
        </p:nvPicPr>
        <p:blipFill>
          <a:blip r:embed="rId3"/>
          <a:stretch>
            <a:fillRect/>
          </a:stretch>
        </p:blipFill>
        <p:spPr>
          <a:xfrm>
            <a:off x="548174" y="685800"/>
            <a:ext cx="8047652" cy="4114800"/>
          </a:xfrm>
          <a:prstGeom prst="rect">
            <a:avLst/>
          </a:prstGeom>
        </p:spPr>
      </p:pic>
      <p:sp>
        <p:nvSpPr>
          <p:cNvPr id="7" name="TextBox 6">
            <a:extLst>
              <a:ext uri="{FF2B5EF4-FFF2-40B4-BE49-F238E27FC236}">
                <a16:creationId xmlns:a16="http://schemas.microsoft.com/office/drawing/2014/main" id="{E3633536-BEA2-4D99-9BE1-5156C9DA33DB}"/>
              </a:ext>
            </a:extLst>
          </p:cNvPr>
          <p:cNvSpPr txBox="1"/>
          <p:nvPr/>
        </p:nvSpPr>
        <p:spPr>
          <a:xfrm>
            <a:off x="228600" y="4876800"/>
            <a:ext cx="8686800" cy="954107"/>
          </a:xfrm>
          <a:prstGeom prst="rect">
            <a:avLst/>
          </a:prstGeom>
          <a:noFill/>
        </p:spPr>
        <p:txBody>
          <a:bodyPr wrap="square" rtlCol="0">
            <a:spAutoFit/>
          </a:bodyPr>
          <a:lstStyle/>
          <a:p>
            <a:r>
              <a:rPr lang="en-US" sz="2800" dirty="0"/>
              <a:t>I’m going to assume they can pick </a:t>
            </a:r>
            <a:r>
              <a:rPr lang="en-US" sz="2800" b="1" dirty="0">
                <a:solidFill>
                  <a:srgbClr val="009E47"/>
                </a:solidFill>
              </a:rPr>
              <a:t>Sales</a:t>
            </a:r>
            <a:r>
              <a:rPr lang="en-US" sz="2800" dirty="0"/>
              <a:t> up a little bit and go with 4% estimated future sales growth</a:t>
            </a:r>
          </a:p>
        </p:txBody>
      </p:sp>
      <p:sp>
        <p:nvSpPr>
          <p:cNvPr id="8" name="Oval 7">
            <a:extLst>
              <a:ext uri="{FF2B5EF4-FFF2-40B4-BE49-F238E27FC236}">
                <a16:creationId xmlns:a16="http://schemas.microsoft.com/office/drawing/2014/main" id="{35EA5516-08E4-44BC-A9E4-C6B03B075B35}"/>
              </a:ext>
            </a:extLst>
          </p:cNvPr>
          <p:cNvSpPr/>
          <p:nvPr/>
        </p:nvSpPr>
        <p:spPr bwMode="auto">
          <a:xfrm>
            <a:off x="7620000" y="1676400"/>
            <a:ext cx="975826" cy="685800"/>
          </a:xfrm>
          <a:prstGeom prst="ellipse">
            <a:avLst/>
          </a:prstGeom>
          <a:noFill/>
          <a:ln w="5715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2061723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7875C8-67DA-4A0F-A3E4-659D925DAB8F}"/>
              </a:ext>
            </a:extLst>
          </p:cNvPr>
          <p:cNvSpPr>
            <a:spLocks noGrp="1"/>
          </p:cNvSpPr>
          <p:nvPr>
            <p:ph type="title"/>
          </p:nvPr>
        </p:nvSpPr>
        <p:spPr/>
        <p:txBody>
          <a:bodyPr/>
          <a:lstStyle/>
          <a:p>
            <a:r>
              <a:rPr lang="en-US" dirty="0"/>
              <a:t>        </a:t>
            </a:r>
          </a:p>
        </p:txBody>
      </p:sp>
      <p:sp>
        <p:nvSpPr>
          <p:cNvPr id="6" name="Content Placeholder 5">
            <a:extLst>
              <a:ext uri="{FF2B5EF4-FFF2-40B4-BE49-F238E27FC236}">
                <a16:creationId xmlns:a16="http://schemas.microsoft.com/office/drawing/2014/main" id="{ADD10A62-EB03-428F-9380-0C6B3A608798}"/>
              </a:ext>
            </a:extLst>
          </p:cNvPr>
          <p:cNvSpPr>
            <a:spLocks noGrp="1"/>
          </p:cNvSpPr>
          <p:nvPr>
            <p:ph idx="1"/>
          </p:nvPr>
        </p:nvSpPr>
        <p:spPr/>
        <p:txBody>
          <a:bodyPr/>
          <a:lstStyle/>
          <a:p>
            <a:pPr marL="0" indent="0">
              <a:buNone/>
            </a:pPr>
            <a:r>
              <a:rPr lang="en-US" dirty="0"/>
              <a:t>What about </a:t>
            </a:r>
            <a:r>
              <a:rPr lang="en-US" b="1" dirty="0">
                <a:solidFill>
                  <a:srgbClr val="FF0000"/>
                </a:solidFill>
              </a:rPr>
              <a:t>Pre-Tax Profit </a:t>
            </a:r>
            <a:r>
              <a:rPr lang="en-US" dirty="0"/>
              <a:t>margins?</a:t>
            </a:r>
          </a:p>
          <a:p>
            <a:endParaRPr lang="en-US" dirty="0"/>
          </a:p>
          <a:p>
            <a:pPr marL="0" indent="0">
              <a:buNone/>
            </a:pPr>
            <a:r>
              <a:rPr lang="en-US" i="1" dirty="0"/>
              <a:t>Let’s take a look at expenses!</a:t>
            </a:r>
          </a:p>
        </p:txBody>
      </p:sp>
      <p:sp>
        <p:nvSpPr>
          <p:cNvPr id="4" name="Slide Number Placeholder 3">
            <a:extLst>
              <a:ext uri="{FF2B5EF4-FFF2-40B4-BE49-F238E27FC236}">
                <a16:creationId xmlns:a16="http://schemas.microsoft.com/office/drawing/2014/main" id="{D4B02E29-A3C6-4051-833D-858FBC994CA0}"/>
              </a:ext>
            </a:extLst>
          </p:cNvPr>
          <p:cNvSpPr>
            <a:spLocks noGrp="1"/>
          </p:cNvSpPr>
          <p:nvPr>
            <p:ph type="sldNum" sz="quarter" idx="11"/>
          </p:nvPr>
        </p:nvSpPr>
        <p:spPr/>
        <p:txBody>
          <a:bodyPr/>
          <a:lstStyle/>
          <a:p>
            <a:pPr>
              <a:defRPr/>
            </a:pPr>
            <a:fld id="{7624D940-A856-4BBF-BAF3-F93FD6E1554A}" type="slidenum">
              <a:rPr lang="en-US" smtClean="0"/>
              <a:pPr>
                <a:defRPr/>
              </a:pPr>
              <a:t>29</a:t>
            </a:fld>
            <a:endParaRPr lang="en-US" dirty="0"/>
          </a:p>
        </p:txBody>
      </p:sp>
    </p:spTree>
    <p:extLst>
      <p:ext uri="{BB962C8B-B14F-4D97-AF65-F5344CB8AC3E}">
        <p14:creationId xmlns:p14="http://schemas.microsoft.com/office/powerpoint/2010/main" val="2728767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1143000"/>
          </a:xfrm>
        </p:spPr>
        <p:txBody>
          <a:bodyPr wrap="square" anchor="ctr">
            <a:normAutofit/>
          </a:bodyPr>
          <a:lstStyle/>
          <a:p>
            <a:r>
              <a:rPr lang="en-US" dirty="0"/>
              <a:t>Disclaimer</a:t>
            </a:r>
          </a:p>
        </p:txBody>
      </p:sp>
      <p:pic>
        <p:nvPicPr>
          <p:cNvPr id="4" name="Picture 3" descr="A close up of a logo&#10;&#10;Description automatically generated">
            <a:extLst>
              <a:ext uri="{FF2B5EF4-FFF2-40B4-BE49-F238E27FC236}">
                <a16:creationId xmlns:a16="http://schemas.microsoft.com/office/drawing/2014/main" id="{E7B9AD26-90CC-439A-93DB-F6D6E35192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4400"/>
            <a:ext cx="3951288" cy="3951288"/>
          </a:xfrm>
          <a:prstGeom prst="rect">
            <a:avLst/>
          </a:prstGeom>
          <a:noFill/>
        </p:spPr>
      </p:pic>
      <p:sp>
        <p:nvSpPr>
          <p:cNvPr id="9" name="Content Placeholder 2"/>
          <p:cNvSpPr>
            <a:spLocks noGrp="1"/>
          </p:cNvSpPr>
          <p:nvPr>
            <p:ph sz="quarter" idx="4"/>
          </p:nvPr>
        </p:nvSpPr>
        <p:spPr>
          <a:xfrm>
            <a:off x="2819400" y="1295400"/>
            <a:ext cx="6095999" cy="4830763"/>
          </a:xfrm>
        </p:spPr>
        <p:txBody>
          <a:bodyPr wrap="square" anchor="t">
            <a:normAutofit/>
          </a:bodyPr>
          <a:lstStyle/>
          <a:p>
            <a:pPr>
              <a:lnSpc>
                <a:spcPct val="90000"/>
              </a:lnSpc>
              <a:defRPr/>
            </a:pPr>
            <a:r>
              <a:rPr lang="en-US" sz="1800" dirty="0"/>
              <a:t>This presentation may contain images of websites and products or services not endorsed by BetterInvesting.  The presenter is not endorsing or promoting the use of these websites, products or services.</a:t>
            </a:r>
          </a:p>
          <a:p>
            <a:pPr>
              <a:lnSpc>
                <a:spcPct val="90000"/>
              </a:lnSpc>
              <a:defRPr/>
            </a:pPr>
            <a:r>
              <a:rPr lang="en-US" sz="1800" dirty="0"/>
              <a:t>This presentation uses older examples prepared using various software.  Older examples are used in order to prevent the examples from being used for current investment decisions without proper updating and study.  The instructors makes no representation that the software used for the examples is still being used for their own stock studies.</a:t>
            </a:r>
          </a:p>
          <a:p>
            <a:pPr>
              <a:lnSpc>
                <a:spcPct val="90000"/>
              </a:lnSpc>
              <a:defRPr/>
            </a:pPr>
            <a:r>
              <a:rPr lang="en-US" sz="1800" dirty="0"/>
              <a:t>This session is being recorded for future use.</a:t>
            </a:r>
          </a:p>
        </p:txBody>
      </p:sp>
      <p:sp>
        <p:nvSpPr>
          <p:cNvPr id="5" name="Slide Number Placeholder 4"/>
          <p:cNvSpPr>
            <a:spLocks noGrp="1"/>
          </p:cNvSpPr>
          <p:nvPr>
            <p:ph type="sldNum" sz="quarter" idx="11"/>
          </p:nvPr>
        </p:nvSpPr>
        <p:spPr bwMode="auto">
          <a:xfrm>
            <a:off x="2971800" y="6248400"/>
            <a:ext cx="1905000" cy="457200"/>
          </a:xfrm>
        </p:spPr>
        <p:txBody>
          <a:bodyPr vert="horz" wrap="square" lIns="91440" tIns="45720" rIns="91440" bIns="45720" numCol="1" anchor="t" anchorCtr="0" compatLnSpc="1">
            <a:prstTxWarp prst="textNoShape">
              <a:avLst/>
            </a:prstTxWarp>
            <a:normAutofit/>
          </a:bodyPr>
          <a:lstStyle>
            <a:defPPr>
              <a:defRPr lang="en-US"/>
            </a:defPPr>
            <a:lvl1pPr algn="r" rtl="0" fontAlgn="base">
              <a:spcBef>
                <a:spcPct val="0"/>
              </a:spcBef>
              <a:spcAft>
                <a:spcPct val="0"/>
              </a:spcAft>
              <a:defRPr sz="2400" b="1" kern="1200" baseline="0" smtClean="0">
                <a:solidFill>
                  <a:schemeClr val="accent5">
                    <a:lumMod val="50000"/>
                  </a:schemeClr>
                </a:solidFill>
                <a:latin typeface="Arial Black" pitchFamily="34" charset="0"/>
                <a:ea typeface="+mn-ea"/>
                <a:cs typeface="Times New Roman" charset="0"/>
              </a:defRPr>
            </a:lvl1pPr>
            <a:lvl2pPr marL="4572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2pPr>
            <a:lvl3pPr marL="9144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3pPr>
            <a:lvl4pPr marL="13716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4pPr>
            <a:lvl5pPr marL="1828800" algn="l" rtl="0" fontAlgn="base">
              <a:spcBef>
                <a:spcPct val="50000"/>
              </a:spcBef>
              <a:spcAft>
                <a:spcPct val="0"/>
              </a:spcAft>
              <a:defRPr sz="2400" b="1" kern="1200">
                <a:solidFill>
                  <a:schemeClr val="tx1"/>
                </a:solidFill>
                <a:latin typeface="Arial" pitchFamily="34" charset="0"/>
                <a:ea typeface="+mn-ea"/>
                <a:cs typeface="Times New Roman" pitchFamily="18" charset="0"/>
              </a:defRPr>
            </a:lvl5pPr>
            <a:lvl6pPr marL="2286000" algn="l" defTabSz="914400" rtl="0" eaLnBrk="1" latinLnBrk="0" hangingPunct="1">
              <a:defRPr sz="2400" b="1" kern="1200">
                <a:solidFill>
                  <a:schemeClr val="tx1"/>
                </a:solidFill>
                <a:latin typeface="Arial" pitchFamily="34" charset="0"/>
                <a:ea typeface="+mn-ea"/>
                <a:cs typeface="Times New Roman" pitchFamily="18" charset="0"/>
              </a:defRPr>
            </a:lvl6pPr>
            <a:lvl7pPr marL="2743200" algn="l" defTabSz="914400" rtl="0" eaLnBrk="1" latinLnBrk="0" hangingPunct="1">
              <a:defRPr sz="2400" b="1" kern="1200">
                <a:solidFill>
                  <a:schemeClr val="tx1"/>
                </a:solidFill>
                <a:latin typeface="Arial" pitchFamily="34" charset="0"/>
                <a:ea typeface="+mn-ea"/>
                <a:cs typeface="Times New Roman" pitchFamily="18" charset="0"/>
              </a:defRPr>
            </a:lvl7pPr>
            <a:lvl8pPr marL="3200400" algn="l" defTabSz="914400" rtl="0" eaLnBrk="1" latinLnBrk="0" hangingPunct="1">
              <a:defRPr sz="2400" b="1" kern="1200">
                <a:solidFill>
                  <a:schemeClr val="tx1"/>
                </a:solidFill>
                <a:latin typeface="Arial" pitchFamily="34" charset="0"/>
                <a:ea typeface="+mn-ea"/>
                <a:cs typeface="Times New Roman" pitchFamily="18" charset="0"/>
              </a:defRPr>
            </a:lvl8pPr>
            <a:lvl9pPr marL="3657600" algn="l" defTabSz="914400" rtl="0" eaLnBrk="1" latinLnBrk="0" hangingPunct="1">
              <a:defRPr sz="2400" b="1" kern="1200">
                <a:solidFill>
                  <a:schemeClr val="tx1"/>
                </a:solidFill>
                <a:latin typeface="Arial" pitchFamily="34" charset="0"/>
                <a:ea typeface="+mn-ea"/>
                <a:cs typeface="Times New Roman" pitchFamily="18" charset="0"/>
              </a:defRPr>
            </a:lvl9pPr>
          </a:lstStyle>
          <a:p>
            <a:pPr>
              <a:spcAft>
                <a:spcPts val="600"/>
              </a:spcAft>
              <a:defRPr/>
            </a:pPr>
            <a:fld id="{2E345962-EEF8-463E-BE9F-20E13DC6895F}" type="slidenum">
              <a:rPr lang="en-US" smtClean="0">
                <a:solidFill>
                  <a:srgbClr val="003399"/>
                </a:solidFill>
              </a:rPr>
              <a:pPr>
                <a:spcAft>
                  <a:spcPts val="600"/>
                </a:spcAft>
                <a:defRPr/>
              </a:pPr>
              <a:t>3</a:t>
            </a:fld>
            <a:endParaRPr lang="en-US" dirty="0">
              <a:solidFill>
                <a:srgbClr val="003399"/>
              </a:solidFill>
            </a:endParaRPr>
          </a:p>
        </p:txBody>
      </p:sp>
    </p:spTree>
    <p:extLst>
      <p:ext uri="{BB962C8B-B14F-4D97-AF65-F5344CB8AC3E}">
        <p14:creationId xmlns:p14="http://schemas.microsoft.com/office/powerpoint/2010/main" val="434896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4D2CDD-69E6-4FF6-AE05-C2821470D498}"/>
              </a:ext>
            </a:extLst>
          </p:cNvPr>
          <p:cNvSpPr>
            <a:spLocks noGrp="1"/>
          </p:cNvSpPr>
          <p:nvPr>
            <p:ph type="sldNum" sz="quarter" idx="11"/>
          </p:nvPr>
        </p:nvSpPr>
        <p:spPr/>
        <p:txBody>
          <a:bodyPr/>
          <a:lstStyle/>
          <a:p>
            <a:pPr>
              <a:defRPr/>
            </a:pPr>
            <a:fld id="{7624D940-A856-4BBF-BAF3-F93FD6E1554A}" type="slidenum">
              <a:rPr lang="en-US" smtClean="0"/>
              <a:pPr>
                <a:defRPr/>
              </a:pPr>
              <a:t>30</a:t>
            </a:fld>
            <a:endParaRPr lang="en-US" dirty="0"/>
          </a:p>
        </p:txBody>
      </p:sp>
      <p:sp>
        <p:nvSpPr>
          <p:cNvPr id="6" name="TextBox 5">
            <a:extLst>
              <a:ext uri="{FF2B5EF4-FFF2-40B4-BE49-F238E27FC236}">
                <a16:creationId xmlns:a16="http://schemas.microsoft.com/office/drawing/2014/main" id="{3B8DF7A7-86CC-441C-8F7D-FA7CF423CFD9}"/>
              </a:ext>
            </a:extLst>
          </p:cNvPr>
          <p:cNvSpPr txBox="1"/>
          <p:nvPr/>
        </p:nvSpPr>
        <p:spPr>
          <a:xfrm>
            <a:off x="609600" y="452735"/>
            <a:ext cx="914400" cy="461665"/>
          </a:xfrm>
          <a:prstGeom prst="rect">
            <a:avLst/>
          </a:prstGeom>
          <a:noFill/>
        </p:spPr>
        <p:txBody>
          <a:bodyPr wrap="square" rtlCol="0">
            <a:spAutoFit/>
          </a:bodyPr>
          <a:lstStyle/>
          <a:p>
            <a:r>
              <a:rPr lang="en-US" dirty="0" err="1"/>
              <a:t>Pg</a:t>
            </a:r>
            <a:r>
              <a:rPr lang="en-US" dirty="0"/>
              <a:t> 7</a:t>
            </a:r>
          </a:p>
        </p:txBody>
      </p:sp>
      <p:pic>
        <p:nvPicPr>
          <p:cNvPr id="8" name="Picture 7">
            <a:extLst>
              <a:ext uri="{FF2B5EF4-FFF2-40B4-BE49-F238E27FC236}">
                <a16:creationId xmlns:a16="http://schemas.microsoft.com/office/drawing/2014/main" id="{1169E4E1-0AFC-4936-AB2A-0809E1B4D5AA}"/>
              </a:ext>
            </a:extLst>
          </p:cNvPr>
          <p:cNvPicPr>
            <a:picLocks noChangeAspect="1"/>
          </p:cNvPicPr>
          <p:nvPr/>
        </p:nvPicPr>
        <p:blipFill>
          <a:blip r:embed="rId3"/>
          <a:stretch>
            <a:fillRect/>
          </a:stretch>
        </p:blipFill>
        <p:spPr>
          <a:xfrm>
            <a:off x="8774" y="952500"/>
            <a:ext cx="4868025" cy="3250790"/>
          </a:xfrm>
          <a:prstGeom prst="rect">
            <a:avLst/>
          </a:prstGeom>
        </p:spPr>
      </p:pic>
      <p:pic>
        <p:nvPicPr>
          <p:cNvPr id="10" name="Picture 9">
            <a:extLst>
              <a:ext uri="{FF2B5EF4-FFF2-40B4-BE49-F238E27FC236}">
                <a16:creationId xmlns:a16="http://schemas.microsoft.com/office/drawing/2014/main" id="{B33641F1-1DF8-4D5F-ACD0-8AF612151F30}"/>
              </a:ext>
            </a:extLst>
          </p:cNvPr>
          <p:cNvPicPr>
            <a:picLocks noChangeAspect="1"/>
          </p:cNvPicPr>
          <p:nvPr/>
        </p:nvPicPr>
        <p:blipFill>
          <a:blip r:embed="rId4"/>
          <a:stretch>
            <a:fillRect/>
          </a:stretch>
        </p:blipFill>
        <p:spPr>
          <a:xfrm>
            <a:off x="4572000" y="2936959"/>
            <a:ext cx="4711290" cy="3250790"/>
          </a:xfrm>
          <a:prstGeom prst="rect">
            <a:avLst/>
          </a:prstGeom>
        </p:spPr>
      </p:pic>
      <p:sp>
        <p:nvSpPr>
          <p:cNvPr id="2" name="Rectangle 1">
            <a:extLst>
              <a:ext uri="{FF2B5EF4-FFF2-40B4-BE49-F238E27FC236}">
                <a16:creationId xmlns:a16="http://schemas.microsoft.com/office/drawing/2014/main" id="{35F293D9-2290-452B-B775-F0D88909EA4C}"/>
              </a:ext>
            </a:extLst>
          </p:cNvPr>
          <p:cNvSpPr/>
          <p:nvPr/>
        </p:nvSpPr>
        <p:spPr>
          <a:xfrm>
            <a:off x="697758" y="4403339"/>
            <a:ext cx="3490059" cy="1323439"/>
          </a:xfrm>
          <a:prstGeom prst="rect">
            <a:avLst/>
          </a:prstGeom>
          <a:noFill/>
        </p:spPr>
        <p:txBody>
          <a:bodyPr wrap="none" lIns="91440" tIns="45720" rIns="91440" bIns="45720">
            <a:spAutoFit/>
          </a:bodyPr>
          <a:lstStyle/>
          <a:p>
            <a:pPr algn="ctr"/>
            <a:r>
              <a:rPr lang="en-US" sz="8000" b="1" i="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 C B !</a:t>
            </a:r>
          </a:p>
        </p:txBody>
      </p:sp>
      <p:sp>
        <p:nvSpPr>
          <p:cNvPr id="3" name="Rectangle 2">
            <a:extLst>
              <a:ext uri="{FF2B5EF4-FFF2-40B4-BE49-F238E27FC236}">
                <a16:creationId xmlns:a16="http://schemas.microsoft.com/office/drawing/2014/main" id="{A96D0137-9432-45E9-B4B1-2202CA87B543}"/>
              </a:ext>
            </a:extLst>
          </p:cNvPr>
          <p:cNvSpPr/>
          <p:nvPr/>
        </p:nvSpPr>
        <p:spPr bwMode="auto">
          <a:xfrm>
            <a:off x="76200" y="1043354"/>
            <a:ext cx="1524000" cy="216822"/>
          </a:xfrm>
          <a:prstGeom prst="rect">
            <a:avLst/>
          </a:prstGeom>
          <a:noFill/>
          <a:ln w="4445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189290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3EA8777-64DC-4BD0-8FC8-5C24615BD458}"/>
              </a:ext>
            </a:extLst>
          </p:cNvPr>
          <p:cNvPicPr>
            <a:picLocks noChangeAspect="1"/>
          </p:cNvPicPr>
          <p:nvPr/>
        </p:nvPicPr>
        <p:blipFill>
          <a:blip r:embed="rId3"/>
          <a:stretch>
            <a:fillRect/>
          </a:stretch>
        </p:blipFill>
        <p:spPr>
          <a:xfrm>
            <a:off x="876300" y="2645525"/>
            <a:ext cx="7391400" cy="3779255"/>
          </a:xfrm>
          <a:prstGeom prst="rect">
            <a:avLst/>
          </a:prstGeom>
        </p:spPr>
      </p:pic>
      <p:sp>
        <p:nvSpPr>
          <p:cNvPr id="4" name="Slide Number Placeholder 3">
            <a:extLst>
              <a:ext uri="{FF2B5EF4-FFF2-40B4-BE49-F238E27FC236}">
                <a16:creationId xmlns:a16="http://schemas.microsoft.com/office/drawing/2014/main" id="{2F4D2CDD-69E6-4FF6-AE05-C2821470D498}"/>
              </a:ext>
            </a:extLst>
          </p:cNvPr>
          <p:cNvSpPr>
            <a:spLocks noGrp="1"/>
          </p:cNvSpPr>
          <p:nvPr>
            <p:ph type="sldNum" sz="quarter" idx="11"/>
          </p:nvPr>
        </p:nvSpPr>
        <p:spPr/>
        <p:txBody>
          <a:bodyPr/>
          <a:lstStyle/>
          <a:p>
            <a:pPr>
              <a:defRPr/>
            </a:pPr>
            <a:fld id="{7624D940-A856-4BBF-BAF3-F93FD6E1554A}" type="slidenum">
              <a:rPr lang="en-US" smtClean="0"/>
              <a:pPr>
                <a:defRPr/>
              </a:pPr>
              <a:t>31</a:t>
            </a:fld>
            <a:endParaRPr lang="en-US" dirty="0"/>
          </a:p>
        </p:txBody>
      </p:sp>
      <p:sp>
        <p:nvSpPr>
          <p:cNvPr id="15" name="TextBox 14">
            <a:extLst>
              <a:ext uri="{FF2B5EF4-FFF2-40B4-BE49-F238E27FC236}">
                <a16:creationId xmlns:a16="http://schemas.microsoft.com/office/drawing/2014/main" id="{DACDEB18-C914-4114-9E81-9546F566A2AB}"/>
              </a:ext>
            </a:extLst>
          </p:cNvPr>
          <p:cNvSpPr txBox="1"/>
          <p:nvPr/>
        </p:nvSpPr>
        <p:spPr>
          <a:xfrm>
            <a:off x="1143000" y="533400"/>
            <a:ext cx="5105400" cy="1384995"/>
          </a:xfrm>
          <a:prstGeom prst="rect">
            <a:avLst/>
          </a:prstGeom>
          <a:noFill/>
        </p:spPr>
        <p:txBody>
          <a:bodyPr wrap="square" rtlCol="0">
            <a:spAutoFit/>
          </a:bodyPr>
          <a:lstStyle/>
          <a:p>
            <a:pPr marL="342900" indent="-342900">
              <a:buFont typeface="Arial" panose="020B0604020202020204" pitchFamily="34" charset="0"/>
              <a:buChar char="•"/>
            </a:pPr>
            <a:r>
              <a:rPr lang="en-US" sz="2800" b="1" dirty="0">
                <a:solidFill>
                  <a:srgbClr val="FF0000"/>
                </a:solidFill>
              </a:rPr>
              <a:t>Pre-Tax Profit Margin:</a:t>
            </a:r>
          </a:p>
          <a:p>
            <a:r>
              <a:rPr lang="en-US" sz="2800" b="1" dirty="0">
                <a:solidFill>
                  <a:srgbClr val="FF0000"/>
                </a:solidFill>
              </a:rPr>
              <a:t>	</a:t>
            </a:r>
            <a:r>
              <a:rPr lang="en-US" sz="2800" dirty="0"/>
              <a:t>5-year average - 7.8%    </a:t>
            </a:r>
          </a:p>
          <a:p>
            <a:r>
              <a:rPr lang="en-US" sz="2800" dirty="0"/>
              <a:t>           confidence in company</a:t>
            </a:r>
          </a:p>
        </p:txBody>
      </p:sp>
      <p:sp>
        <p:nvSpPr>
          <p:cNvPr id="2" name="TextBox 1">
            <a:extLst>
              <a:ext uri="{FF2B5EF4-FFF2-40B4-BE49-F238E27FC236}">
                <a16:creationId xmlns:a16="http://schemas.microsoft.com/office/drawing/2014/main" id="{8CAE765F-2FB1-4840-B879-78E47AD49831}"/>
              </a:ext>
            </a:extLst>
          </p:cNvPr>
          <p:cNvSpPr txBox="1"/>
          <p:nvPr/>
        </p:nvSpPr>
        <p:spPr>
          <a:xfrm>
            <a:off x="1143000" y="1807654"/>
            <a:ext cx="7391400" cy="954107"/>
          </a:xfrm>
          <a:prstGeom prst="rect">
            <a:avLst/>
          </a:prstGeom>
          <a:noFill/>
        </p:spPr>
        <p:txBody>
          <a:bodyPr wrap="square" rtlCol="0">
            <a:spAutoFit/>
          </a:bodyPr>
          <a:lstStyle/>
          <a:p>
            <a:pPr marL="342900" indent="-342900">
              <a:buFont typeface="Arial" panose="020B0604020202020204" pitchFamily="34" charset="0"/>
              <a:buChar char="•"/>
            </a:pPr>
            <a:r>
              <a:rPr lang="en-US" sz="2800" dirty="0"/>
              <a:t>No major change in taxes or shares, so will stay with prior assumptions</a:t>
            </a:r>
          </a:p>
        </p:txBody>
      </p:sp>
      <p:sp>
        <p:nvSpPr>
          <p:cNvPr id="3" name="TextBox 2">
            <a:extLst>
              <a:ext uri="{FF2B5EF4-FFF2-40B4-BE49-F238E27FC236}">
                <a16:creationId xmlns:a16="http://schemas.microsoft.com/office/drawing/2014/main" id="{725F98E3-6FE5-434D-AB03-C62DB63C852D}"/>
              </a:ext>
            </a:extLst>
          </p:cNvPr>
          <p:cNvSpPr txBox="1"/>
          <p:nvPr/>
        </p:nvSpPr>
        <p:spPr>
          <a:xfrm>
            <a:off x="7010400" y="3657600"/>
            <a:ext cx="1066800" cy="461665"/>
          </a:xfrm>
          <a:prstGeom prst="rect">
            <a:avLst/>
          </a:prstGeom>
          <a:noFill/>
        </p:spPr>
        <p:txBody>
          <a:bodyPr wrap="square" rtlCol="0">
            <a:spAutoFit/>
          </a:bodyPr>
          <a:lstStyle/>
          <a:p>
            <a:pPr algn="r"/>
            <a:r>
              <a:rPr lang="en-US" b="1" dirty="0">
                <a:solidFill>
                  <a:srgbClr val="00B050"/>
                </a:solidFill>
              </a:rPr>
              <a:t>4</a:t>
            </a:r>
          </a:p>
        </p:txBody>
      </p:sp>
      <p:sp>
        <p:nvSpPr>
          <p:cNvPr id="5" name="TextBox 4">
            <a:extLst>
              <a:ext uri="{FF2B5EF4-FFF2-40B4-BE49-F238E27FC236}">
                <a16:creationId xmlns:a16="http://schemas.microsoft.com/office/drawing/2014/main" id="{BB5EA4C4-72AD-49B8-80BE-A13BD5FA181D}"/>
              </a:ext>
            </a:extLst>
          </p:cNvPr>
          <p:cNvSpPr txBox="1"/>
          <p:nvPr/>
        </p:nvSpPr>
        <p:spPr>
          <a:xfrm>
            <a:off x="7010400" y="4028843"/>
            <a:ext cx="1066800" cy="461665"/>
          </a:xfrm>
          <a:prstGeom prst="rect">
            <a:avLst/>
          </a:prstGeom>
          <a:noFill/>
        </p:spPr>
        <p:txBody>
          <a:bodyPr wrap="square" rtlCol="0">
            <a:spAutoFit/>
          </a:bodyPr>
          <a:lstStyle/>
          <a:p>
            <a:pPr algn="r"/>
            <a:r>
              <a:rPr lang="en-US" b="1" dirty="0">
                <a:solidFill>
                  <a:srgbClr val="FF0000"/>
                </a:solidFill>
              </a:rPr>
              <a:t>7.8</a:t>
            </a:r>
          </a:p>
        </p:txBody>
      </p:sp>
      <p:sp>
        <p:nvSpPr>
          <p:cNvPr id="6" name="TextBox 5">
            <a:extLst>
              <a:ext uri="{FF2B5EF4-FFF2-40B4-BE49-F238E27FC236}">
                <a16:creationId xmlns:a16="http://schemas.microsoft.com/office/drawing/2014/main" id="{1D8CD022-A25B-49F3-8EC4-A3C220B16DE0}"/>
              </a:ext>
            </a:extLst>
          </p:cNvPr>
          <p:cNvSpPr txBox="1"/>
          <p:nvPr/>
        </p:nvSpPr>
        <p:spPr>
          <a:xfrm>
            <a:off x="7010400" y="4400086"/>
            <a:ext cx="1066800" cy="461665"/>
          </a:xfrm>
          <a:prstGeom prst="rect">
            <a:avLst/>
          </a:prstGeom>
          <a:noFill/>
        </p:spPr>
        <p:txBody>
          <a:bodyPr wrap="square" rtlCol="0">
            <a:spAutoFit/>
          </a:bodyPr>
          <a:lstStyle/>
          <a:p>
            <a:pPr algn="r"/>
            <a:r>
              <a:rPr lang="en-US" b="1" dirty="0">
                <a:solidFill>
                  <a:srgbClr val="7030A0"/>
                </a:solidFill>
              </a:rPr>
              <a:t>30</a:t>
            </a:r>
          </a:p>
        </p:txBody>
      </p:sp>
      <p:sp>
        <p:nvSpPr>
          <p:cNvPr id="11" name="TextBox 10">
            <a:extLst>
              <a:ext uri="{FF2B5EF4-FFF2-40B4-BE49-F238E27FC236}">
                <a16:creationId xmlns:a16="http://schemas.microsoft.com/office/drawing/2014/main" id="{28CA37F5-AB00-438A-B4FE-28860A179C19}"/>
              </a:ext>
            </a:extLst>
          </p:cNvPr>
          <p:cNvSpPr txBox="1"/>
          <p:nvPr/>
        </p:nvSpPr>
        <p:spPr>
          <a:xfrm>
            <a:off x="7003143" y="5588881"/>
            <a:ext cx="1066800" cy="461665"/>
          </a:xfrm>
          <a:prstGeom prst="rect">
            <a:avLst/>
          </a:prstGeom>
          <a:noFill/>
        </p:spPr>
        <p:txBody>
          <a:bodyPr wrap="square" rtlCol="0">
            <a:spAutoFit/>
          </a:bodyPr>
          <a:lstStyle/>
          <a:p>
            <a:pPr algn="r"/>
            <a:r>
              <a:rPr lang="en-US" b="1" dirty="0">
                <a:solidFill>
                  <a:srgbClr val="7030A0"/>
                </a:solidFill>
              </a:rPr>
              <a:t>136.7</a:t>
            </a:r>
          </a:p>
        </p:txBody>
      </p:sp>
    </p:spTree>
    <p:extLst>
      <p:ext uri="{BB962C8B-B14F-4D97-AF65-F5344CB8AC3E}">
        <p14:creationId xmlns:p14="http://schemas.microsoft.com/office/powerpoint/2010/main" val="2748292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8E78-C9D0-4868-BCCE-503815C79095}"/>
              </a:ext>
            </a:extLst>
          </p:cNvPr>
          <p:cNvSpPr>
            <a:spLocks noGrp="1"/>
          </p:cNvSpPr>
          <p:nvPr>
            <p:ph type="title"/>
          </p:nvPr>
        </p:nvSpPr>
        <p:spPr/>
        <p:txBody>
          <a:bodyPr/>
          <a:lstStyle/>
          <a:p>
            <a:pPr algn="ctr"/>
            <a:r>
              <a:rPr lang="en-US" dirty="0">
                <a:solidFill>
                  <a:srgbClr val="0000FF"/>
                </a:solidFill>
                <a:effectLst>
                  <a:outerShdw blurRad="38100" dist="38100" dir="2700000" algn="tl">
                    <a:srgbClr val="000000">
                      <a:alpha val="43137"/>
                    </a:srgbClr>
                  </a:outerShdw>
                </a:effectLst>
              </a:rPr>
              <a:t>Questions?</a:t>
            </a:r>
          </a:p>
        </p:txBody>
      </p:sp>
      <p:sp>
        <p:nvSpPr>
          <p:cNvPr id="6" name="Slide Number Placeholder 1">
            <a:extLst>
              <a:ext uri="{FF2B5EF4-FFF2-40B4-BE49-F238E27FC236}">
                <a16:creationId xmlns:a16="http://schemas.microsoft.com/office/drawing/2014/main" id="{091C6CC1-2840-481E-8C5D-159507824E6B}"/>
              </a:ext>
            </a:extLst>
          </p:cNvPr>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32</a:t>
            </a:fld>
            <a:endParaRPr lang="en-US" dirty="0"/>
          </a:p>
        </p:txBody>
      </p:sp>
      <p:pic>
        <p:nvPicPr>
          <p:cNvPr id="5" name="Picture 4" descr="A picture containing light&#10;&#10;Description automatically generated">
            <a:extLst>
              <a:ext uri="{FF2B5EF4-FFF2-40B4-BE49-F238E27FC236}">
                <a16:creationId xmlns:a16="http://schemas.microsoft.com/office/drawing/2014/main" id="{2EDD13F6-E3B7-4C69-9D87-4FDA4FCAA1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5439" y="1255294"/>
            <a:ext cx="4282522" cy="5490413"/>
          </a:xfrm>
          <a:prstGeom prst="rect">
            <a:avLst/>
          </a:prstGeom>
        </p:spPr>
      </p:pic>
    </p:spTree>
    <p:extLst>
      <p:ext uri="{BB962C8B-B14F-4D97-AF65-F5344CB8AC3E}">
        <p14:creationId xmlns:p14="http://schemas.microsoft.com/office/powerpoint/2010/main" val="1986678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6D055E-09B8-42F1-824B-0648378D0D6E}"/>
              </a:ext>
            </a:extLst>
          </p:cNvPr>
          <p:cNvSpPr>
            <a:spLocks noGrp="1"/>
          </p:cNvSpPr>
          <p:nvPr>
            <p:ph idx="1"/>
          </p:nvPr>
        </p:nvSpPr>
        <p:spPr>
          <a:xfrm>
            <a:off x="365599" y="4419600"/>
            <a:ext cx="8069153" cy="1143001"/>
          </a:xfrm>
        </p:spPr>
        <p:txBody>
          <a:bodyPr/>
          <a:lstStyle/>
          <a:p>
            <a:r>
              <a:rPr lang="en-US" dirty="0"/>
              <a:t>We end up with expected </a:t>
            </a:r>
            <a:r>
              <a:rPr lang="en-US" dirty="0">
                <a:solidFill>
                  <a:srgbClr val="0000FF"/>
                </a:solidFill>
              </a:rPr>
              <a:t>EPS</a:t>
            </a:r>
            <a:r>
              <a:rPr lang="en-US" dirty="0"/>
              <a:t> of $2.41 in 5 years.</a:t>
            </a:r>
          </a:p>
        </p:txBody>
      </p:sp>
      <p:sp>
        <p:nvSpPr>
          <p:cNvPr id="4" name="Slide Number Placeholder 3">
            <a:extLst>
              <a:ext uri="{FF2B5EF4-FFF2-40B4-BE49-F238E27FC236}">
                <a16:creationId xmlns:a16="http://schemas.microsoft.com/office/drawing/2014/main" id="{D635721D-CBBF-4C66-8982-E6A2A06CB3BF}"/>
              </a:ext>
            </a:extLst>
          </p:cNvPr>
          <p:cNvSpPr>
            <a:spLocks noGrp="1"/>
          </p:cNvSpPr>
          <p:nvPr>
            <p:ph type="sldNum" sz="quarter" idx="11"/>
          </p:nvPr>
        </p:nvSpPr>
        <p:spPr/>
        <p:txBody>
          <a:bodyPr/>
          <a:lstStyle/>
          <a:p>
            <a:pPr>
              <a:defRPr/>
            </a:pPr>
            <a:fld id="{7624D940-A856-4BBF-BAF3-F93FD6E1554A}" type="slidenum">
              <a:rPr lang="en-US" smtClean="0"/>
              <a:pPr>
                <a:defRPr/>
              </a:pPr>
              <a:t>33</a:t>
            </a:fld>
            <a:endParaRPr lang="en-US" dirty="0"/>
          </a:p>
        </p:txBody>
      </p:sp>
      <p:pic>
        <p:nvPicPr>
          <p:cNvPr id="8" name="Picture 7">
            <a:extLst>
              <a:ext uri="{FF2B5EF4-FFF2-40B4-BE49-F238E27FC236}">
                <a16:creationId xmlns:a16="http://schemas.microsoft.com/office/drawing/2014/main" id="{EC604FAC-502B-4A96-83C4-8302718C1871}"/>
              </a:ext>
            </a:extLst>
          </p:cNvPr>
          <p:cNvPicPr>
            <a:picLocks noChangeAspect="1"/>
          </p:cNvPicPr>
          <p:nvPr/>
        </p:nvPicPr>
        <p:blipFill>
          <a:blip r:embed="rId3"/>
          <a:stretch>
            <a:fillRect/>
          </a:stretch>
        </p:blipFill>
        <p:spPr>
          <a:xfrm>
            <a:off x="10885" y="425936"/>
            <a:ext cx="9000631" cy="4146063"/>
          </a:xfrm>
          <a:prstGeom prst="rect">
            <a:avLst/>
          </a:prstGeom>
        </p:spPr>
      </p:pic>
      <p:sp>
        <p:nvSpPr>
          <p:cNvPr id="9" name="Oval 8">
            <a:extLst>
              <a:ext uri="{FF2B5EF4-FFF2-40B4-BE49-F238E27FC236}">
                <a16:creationId xmlns:a16="http://schemas.microsoft.com/office/drawing/2014/main" id="{A8242673-84FE-4079-A955-C70394E227FF}"/>
              </a:ext>
            </a:extLst>
          </p:cNvPr>
          <p:cNvSpPr/>
          <p:nvPr/>
        </p:nvSpPr>
        <p:spPr bwMode="auto">
          <a:xfrm>
            <a:off x="8077200" y="3428998"/>
            <a:ext cx="762000" cy="533402"/>
          </a:xfrm>
          <a:prstGeom prst="ellipse">
            <a:avLst/>
          </a:prstGeom>
          <a:noFill/>
          <a:ln w="4445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11" name="Oval 10">
            <a:extLst>
              <a:ext uri="{FF2B5EF4-FFF2-40B4-BE49-F238E27FC236}">
                <a16:creationId xmlns:a16="http://schemas.microsoft.com/office/drawing/2014/main" id="{FDADF575-3D9D-4540-B96D-F002F77EDA69}"/>
              </a:ext>
            </a:extLst>
          </p:cNvPr>
          <p:cNvSpPr/>
          <p:nvPr/>
        </p:nvSpPr>
        <p:spPr bwMode="auto">
          <a:xfrm>
            <a:off x="8087158" y="3882567"/>
            <a:ext cx="762000" cy="533402"/>
          </a:xfrm>
          <a:prstGeom prst="ellipse">
            <a:avLst/>
          </a:prstGeom>
          <a:noFill/>
          <a:ln w="4445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12" name="Content Placeholder 2">
            <a:extLst>
              <a:ext uri="{FF2B5EF4-FFF2-40B4-BE49-F238E27FC236}">
                <a16:creationId xmlns:a16="http://schemas.microsoft.com/office/drawing/2014/main" id="{5DF5B0BA-A63F-4BB8-8EE4-8EA0C74ED1F2}"/>
              </a:ext>
            </a:extLst>
          </p:cNvPr>
          <p:cNvSpPr txBox="1">
            <a:spLocks/>
          </p:cNvSpPr>
          <p:nvPr/>
        </p:nvSpPr>
        <p:spPr bwMode="auto">
          <a:xfrm>
            <a:off x="304800" y="5448301"/>
            <a:ext cx="870671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cs typeface="+mn-cs"/>
              </a:defRPr>
            </a:lvl2pPr>
            <a:lvl3pPr marL="1143000" indent="-228600" algn="l" rtl="0" eaLnBrk="0" fontAlgn="base" hangingPunct="0">
              <a:spcBef>
                <a:spcPct val="20000"/>
              </a:spcBef>
              <a:spcAft>
                <a:spcPct val="0"/>
              </a:spcAft>
              <a:buChar char="•"/>
              <a:defRPr sz="28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Arial"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kern="0" dirty="0"/>
              <a:t>That gives an </a:t>
            </a:r>
            <a:r>
              <a:rPr lang="en-US" kern="0" dirty="0">
                <a:solidFill>
                  <a:srgbClr val="0000FF"/>
                </a:solidFill>
              </a:rPr>
              <a:t>EPS</a:t>
            </a:r>
            <a:r>
              <a:rPr lang="en-US" kern="0" dirty="0"/>
              <a:t> growth rate of  12.1?</a:t>
            </a:r>
          </a:p>
        </p:txBody>
      </p:sp>
      <p:sp>
        <p:nvSpPr>
          <p:cNvPr id="13" name="Rectangle 12">
            <a:extLst>
              <a:ext uri="{FF2B5EF4-FFF2-40B4-BE49-F238E27FC236}">
                <a16:creationId xmlns:a16="http://schemas.microsoft.com/office/drawing/2014/main" id="{E7521B07-F1FF-440A-B82C-7CEBE049FA6D}"/>
              </a:ext>
            </a:extLst>
          </p:cNvPr>
          <p:cNvSpPr/>
          <p:nvPr/>
        </p:nvSpPr>
        <p:spPr>
          <a:xfrm>
            <a:off x="3084650" y="2238970"/>
            <a:ext cx="3147015" cy="923330"/>
          </a:xfrm>
          <a:prstGeom prst="rect">
            <a:avLst/>
          </a:prstGeom>
          <a:noFill/>
        </p:spPr>
        <p:txBody>
          <a:bodyPr wrap="none" lIns="91440" tIns="45720" rIns="91440" bIns="45720">
            <a:spAutoFit/>
          </a:bodyPr>
          <a:lstStyle/>
          <a:p>
            <a:pPr algn="ctr"/>
            <a:r>
              <a:rPr lang="en-US" sz="5400" b="1" i="1" cap="none" spc="0" dirty="0">
                <a:ln w="22225">
                  <a:solidFill>
                    <a:schemeClr val="accent2"/>
                  </a:solidFill>
                  <a:prstDash val="solid"/>
                </a:ln>
                <a:solidFill>
                  <a:schemeClr val="accent2">
                    <a:lumMod val="40000"/>
                    <a:lumOff val="60000"/>
                  </a:schemeClr>
                </a:solidFill>
                <a:effectLst/>
              </a:rPr>
              <a:t>What???</a:t>
            </a:r>
          </a:p>
        </p:txBody>
      </p:sp>
      <p:sp>
        <p:nvSpPr>
          <p:cNvPr id="2" name="Arrow: Right 1">
            <a:extLst>
              <a:ext uri="{FF2B5EF4-FFF2-40B4-BE49-F238E27FC236}">
                <a16:creationId xmlns:a16="http://schemas.microsoft.com/office/drawing/2014/main" id="{7693C13F-E63A-485E-9FC3-B3A6D1469569}"/>
              </a:ext>
            </a:extLst>
          </p:cNvPr>
          <p:cNvSpPr/>
          <p:nvPr/>
        </p:nvSpPr>
        <p:spPr bwMode="auto">
          <a:xfrm>
            <a:off x="7696200" y="1676400"/>
            <a:ext cx="390958" cy="228600"/>
          </a:xfrm>
          <a:prstGeom prst="rightArrow">
            <a:avLst/>
          </a:prstGeom>
          <a:solidFill>
            <a:srgbClr val="008000"/>
          </a:solidFill>
          <a:ln w="44450" cap="flat" cmpd="sng" algn="ctr">
            <a:solidFill>
              <a:srgbClr val="009E4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5" name="Arrow: Right 4">
            <a:extLst>
              <a:ext uri="{FF2B5EF4-FFF2-40B4-BE49-F238E27FC236}">
                <a16:creationId xmlns:a16="http://schemas.microsoft.com/office/drawing/2014/main" id="{DC7FF7DF-15FE-4B02-ADFA-92DCD222A818}"/>
              </a:ext>
            </a:extLst>
          </p:cNvPr>
          <p:cNvSpPr/>
          <p:nvPr/>
        </p:nvSpPr>
        <p:spPr bwMode="auto">
          <a:xfrm>
            <a:off x="7741024" y="3208293"/>
            <a:ext cx="390958" cy="228600"/>
          </a:xfrm>
          <a:prstGeom prst="rightArrow">
            <a:avLst/>
          </a:prstGeom>
          <a:solidFill>
            <a:srgbClr val="7030A0"/>
          </a:solidFill>
          <a:ln w="4445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167180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anim calcmode="lin" valueType="num">
                                      <p:cBhvr>
                                        <p:cTn id="30" dur="2000" fill="hold"/>
                                        <p:tgtEl>
                                          <p:spTgt spid="13"/>
                                        </p:tgtEl>
                                        <p:attrNameLst>
                                          <p:attrName>ppt_w</p:attrName>
                                        </p:attrNameLst>
                                      </p:cBhvr>
                                      <p:tavLst>
                                        <p:tav tm="0" fmla="#ppt_w*sin(2.5*pi*$)">
                                          <p:val>
                                            <p:fltVal val="0"/>
                                          </p:val>
                                        </p:tav>
                                        <p:tav tm="100000">
                                          <p:val>
                                            <p:fltVal val="1"/>
                                          </p:val>
                                        </p:tav>
                                      </p:tavLst>
                                    </p:anim>
                                    <p:anim calcmode="lin" valueType="num">
                                      <p:cBhvr>
                                        <p:cTn id="31"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1" grpId="0" animBg="1"/>
      <p:bldP spid="12" grpId="0"/>
      <p:bldP spid="13" grpId="0"/>
      <p:bldP spid="2"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4D2CDD-69E6-4FF6-AE05-C2821470D498}"/>
              </a:ext>
            </a:extLst>
          </p:cNvPr>
          <p:cNvSpPr>
            <a:spLocks noGrp="1"/>
          </p:cNvSpPr>
          <p:nvPr>
            <p:ph type="sldNum" sz="quarter" idx="11"/>
          </p:nvPr>
        </p:nvSpPr>
        <p:spPr/>
        <p:txBody>
          <a:bodyPr/>
          <a:lstStyle/>
          <a:p>
            <a:pPr>
              <a:defRPr/>
            </a:pPr>
            <a:fld id="{7624D940-A856-4BBF-BAF3-F93FD6E1554A}" type="slidenum">
              <a:rPr lang="en-US" smtClean="0"/>
              <a:pPr>
                <a:defRPr/>
              </a:pPr>
              <a:t>34</a:t>
            </a:fld>
            <a:endParaRPr lang="en-US" dirty="0"/>
          </a:p>
        </p:txBody>
      </p:sp>
      <p:pic>
        <p:nvPicPr>
          <p:cNvPr id="6" name="Picture 5">
            <a:extLst>
              <a:ext uri="{FF2B5EF4-FFF2-40B4-BE49-F238E27FC236}">
                <a16:creationId xmlns:a16="http://schemas.microsoft.com/office/drawing/2014/main" id="{A5493131-505A-4408-B3E0-70CA61BCC346}"/>
              </a:ext>
            </a:extLst>
          </p:cNvPr>
          <p:cNvPicPr>
            <a:picLocks noChangeAspect="1"/>
          </p:cNvPicPr>
          <p:nvPr/>
        </p:nvPicPr>
        <p:blipFill>
          <a:blip r:embed="rId3"/>
          <a:stretch>
            <a:fillRect/>
          </a:stretch>
        </p:blipFill>
        <p:spPr>
          <a:xfrm>
            <a:off x="228601" y="599680"/>
            <a:ext cx="5486400" cy="2454007"/>
          </a:xfrm>
          <a:prstGeom prst="rect">
            <a:avLst/>
          </a:prstGeom>
        </p:spPr>
      </p:pic>
      <p:pic>
        <p:nvPicPr>
          <p:cNvPr id="10" name="Picture 9">
            <a:extLst>
              <a:ext uri="{FF2B5EF4-FFF2-40B4-BE49-F238E27FC236}">
                <a16:creationId xmlns:a16="http://schemas.microsoft.com/office/drawing/2014/main" id="{100ACCE3-C05A-4DEF-B130-183F533A85FE}"/>
              </a:ext>
            </a:extLst>
          </p:cNvPr>
          <p:cNvPicPr>
            <a:picLocks noChangeAspect="1"/>
          </p:cNvPicPr>
          <p:nvPr/>
        </p:nvPicPr>
        <p:blipFill>
          <a:blip r:embed="rId4"/>
          <a:stretch>
            <a:fillRect/>
          </a:stretch>
        </p:blipFill>
        <p:spPr>
          <a:xfrm>
            <a:off x="0" y="3429000"/>
            <a:ext cx="9386348" cy="2808514"/>
          </a:xfrm>
          <a:prstGeom prst="rect">
            <a:avLst/>
          </a:prstGeom>
        </p:spPr>
      </p:pic>
      <p:sp>
        <p:nvSpPr>
          <p:cNvPr id="2" name="Oval 1">
            <a:extLst>
              <a:ext uri="{FF2B5EF4-FFF2-40B4-BE49-F238E27FC236}">
                <a16:creationId xmlns:a16="http://schemas.microsoft.com/office/drawing/2014/main" id="{5AD15E18-1C65-4E7F-A1FE-AAC7E53AB819}"/>
              </a:ext>
            </a:extLst>
          </p:cNvPr>
          <p:cNvSpPr/>
          <p:nvPr/>
        </p:nvSpPr>
        <p:spPr bwMode="auto">
          <a:xfrm>
            <a:off x="5486400" y="4267200"/>
            <a:ext cx="685800" cy="304800"/>
          </a:xfrm>
          <a:prstGeom prst="ellipse">
            <a:avLst/>
          </a:prstGeom>
          <a:noFill/>
          <a:ln w="4445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cxnSp>
        <p:nvCxnSpPr>
          <p:cNvPr id="5" name="Straight Arrow Connector 4">
            <a:extLst>
              <a:ext uri="{FF2B5EF4-FFF2-40B4-BE49-F238E27FC236}">
                <a16:creationId xmlns:a16="http://schemas.microsoft.com/office/drawing/2014/main" id="{C8DE69FD-ACDE-44CD-B18A-788CEB29A96F}"/>
              </a:ext>
            </a:extLst>
          </p:cNvPr>
          <p:cNvCxnSpPr/>
          <p:nvPr/>
        </p:nvCxnSpPr>
        <p:spPr bwMode="auto">
          <a:xfrm flipV="1">
            <a:off x="6172200" y="3733800"/>
            <a:ext cx="2438400" cy="522514"/>
          </a:xfrm>
          <a:prstGeom prst="straightConnector1">
            <a:avLst/>
          </a:prstGeom>
          <a:noFill/>
          <a:ln w="44450" cap="flat" cmpd="sng" algn="ctr">
            <a:solidFill>
              <a:srgbClr val="0000FF"/>
            </a:solidFill>
            <a:prstDash val="solid"/>
            <a:round/>
            <a:headEnd type="none" w="med" len="med"/>
            <a:tailEnd type="triangle"/>
          </a:ln>
          <a:effectLst/>
        </p:spPr>
      </p:cxnSp>
      <p:sp>
        <p:nvSpPr>
          <p:cNvPr id="7" name="TextBox 6">
            <a:extLst>
              <a:ext uri="{FF2B5EF4-FFF2-40B4-BE49-F238E27FC236}">
                <a16:creationId xmlns:a16="http://schemas.microsoft.com/office/drawing/2014/main" id="{A430ADBF-148D-46EB-AB24-460164AB7BBB}"/>
              </a:ext>
            </a:extLst>
          </p:cNvPr>
          <p:cNvSpPr txBox="1"/>
          <p:nvPr/>
        </p:nvSpPr>
        <p:spPr>
          <a:xfrm>
            <a:off x="7245874" y="4110335"/>
            <a:ext cx="1066800" cy="461665"/>
          </a:xfrm>
          <a:prstGeom prst="rect">
            <a:avLst/>
          </a:prstGeom>
          <a:noFill/>
        </p:spPr>
        <p:txBody>
          <a:bodyPr wrap="square" rtlCol="0">
            <a:spAutoFit/>
          </a:bodyPr>
          <a:lstStyle/>
          <a:p>
            <a:r>
              <a:rPr lang="en-US" b="1" dirty="0">
                <a:solidFill>
                  <a:srgbClr val="0000FF"/>
                </a:solidFill>
              </a:rPr>
              <a:t>12.1%</a:t>
            </a:r>
          </a:p>
        </p:txBody>
      </p:sp>
      <p:sp>
        <p:nvSpPr>
          <p:cNvPr id="3" name="Rectangle 2">
            <a:extLst>
              <a:ext uri="{FF2B5EF4-FFF2-40B4-BE49-F238E27FC236}">
                <a16:creationId xmlns:a16="http://schemas.microsoft.com/office/drawing/2014/main" id="{5A30709C-FCE4-438C-A8F1-0125346E39F3}"/>
              </a:ext>
            </a:extLst>
          </p:cNvPr>
          <p:cNvSpPr/>
          <p:nvPr/>
        </p:nvSpPr>
        <p:spPr>
          <a:xfrm>
            <a:off x="5257800" y="5171722"/>
            <a:ext cx="3542957" cy="523220"/>
          </a:xfrm>
          <a:prstGeom prst="rect">
            <a:avLst/>
          </a:prstGeom>
          <a:solidFill>
            <a:srgbClr val="FFFFFF"/>
          </a:solidFill>
          <a:ln w="28575">
            <a:solidFill>
              <a:srgbClr val="7030A0"/>
            </a:solidFill>
          </a:ln>
        </p:spPr>
        <p:txBody>
          <a:bodyPr wrap="none" lIns="91440" tIns="45720" rIns="91440" bIns="45720">
            <a:spAutoFit/>
          </a:bodyPr>
          <a:lstStyle/>
          <a:p>
            <a:pPr algn="ctr"/>
            <a:r>
              <a:rPr lang="en-US"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Dec. 26, 2017 Study</a:t>
            </a:r>
          </a:p>
        </p:txBody>
      </p:sp>
    </p:spTree>
    <p:extLst>
      <p:ext uri="{BB962C8B-B14F-4D97-AF65-F5344CB8AC3E}">
        <p14:creationId xmlns:p14="http://schemas.microsoft.com/office/powerpoint/2010/main" val="3664131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889EE5-C66B-42D4-93EC-62972D9CFD26}"/>
              </a:ext>
            </a:extLst>
          </p:cNvPr>
          <p:cNvPicPr>
            <a:picLocks noChangeAspect="1"/>
          </p:cNvPicPr>
          <p:nvPr/>
        </p:nvPicPr>
        <p:blipFill>
          <a:blip r:embed="rId3"/>
          <a:stretch>
            <a:fillRect/>
          </a:stretch>
        </p:blipFill>
        <p:spPr>
          <a:xfrm>
            <a:off x="197253" y="1164771"/>
            <a:ext cx="8946747" cy="2553014"/>
          </a:xfrm>
          <a:prstGeom prst="rect">
            <a:avLst/>
          </a:prstGeom>
        </p:spPr>
      </p:pic>
      <p:pic>
        <p:nvPicPr>
          <p:cNvPr id="6" name="Picture 5">
            <a:extLst>
              <a:ext uri="{FF2B5EF4-FFF2-40B4-BE49-F238E27FC236}">
                <a16:creationId xmlns:a16="http://schemas.microsoft.com/office/drawing/2014/main" id="{0406951B-9CD0-4F6E-965C-51089C708B5F}"/>
              </a:ext>
            </a:extLst>
          </p:cNvPr>
          <p:cNvPicPr>
            <a:picLocks noChangeAspect="1"/>
          </p:cNvPicPr>
          <p:nvPr/>
        </p:nvPicPr>
        <p:blipFill>
          <a:blip r:embed="rId4"/>
          <a:stretch>
            <a:fillRect/>
          </a:stretch>
        </p:blipFill>
        <p:spPr>
          <a:xfrm>
            <a:off x="228600" y="533400"/>
            <a:ext cx="4539344" cy="1143000"/>
          </a:xfrm>
          <a:prstGeom prst="rect">
            <a:avLst/>
          </a:prstGeom>
          <a:ln w="76200">
            <a:solidFill>
              <a:srgbClr val="7030A0"/>
            </a:solidFill>
          </a:ln>
        </p:spPr>
      </p:pic>
      <p:sp>
        <p:nvSpPr>
          <p:cNvPr id="4" name="Slide Number Placeholder 3">
            <a:extLst>
              <a:ext uri="{FF2B5EF4-FFF2-40B4-BE49-F238E27FC236}">
                <a16:creationId xmlns:a16="http://schemas.microsoft.com/office/drawing/2014/main" id="{343E79C0-47FB-43A5-B2D1-0C1A88EBBEF9}"/>
              </a:ext>
            </a:extLst>
          </p:cNvPr>
          <p:cNvSpPr>
            <a:spLocks noGrp="1"/>
          </p:cNvSpPr>
          <p:nvPr>
            <p:ph type="sldNum" sz="quarter" idx="11"/>
          </p:nvPr>
        </p:nvSpPr>
        <p:spPr/>
        <p:txBody>
          <a:bodyPr/>
          <a:lstStyle/>
          <a:p>
            <a:pPr>
              <a:defRPr/>
            </a:pPr>
            <a:fld id="{7624D940-A856-4BBF-BAF3-F93FD6E1554A}" type="slidenum">
              <a:rPr lang="en-US" smtClean="0"/>
              <a:pPr>
                <a:defRPr/>
              </a:pPr>
              <a:t>35</a:t>
            </a:fld>
            <a:endParaRPr lang="en-US" dirty="0"/>
          </a:p>
        </p:txBody>
      </p:sp>
      <p:cxnSp>
        <p:nvCxnSpPr>
          <p:cNvPr id="8" name="Straight Arrow Connector 7">
            <a:extLst>
              <a:ext uri="{FF2B5EF4-FFF2-40B4-BE49-F238E27FC236}">
                <a16:creationId xmlns:a16="http://schemas.microsoft.com/office/drawing/2014/main" id="{0FD4A949-3591-4D4D-B221-52504452CFA4}"/>
              </a:ext>
            </a:extLst>
          </p:cNvPr>
          <p:cNvCxnSpPr/>
          <p:nvPr/>
        </p:nvCxnSpPr>
        <p:spPr bwMode="auto">
          <a:xfrm>
            <a:off x="1295400" y="1143000"/>
            <a:ext cx="1676400" cy="0"/>
          </a:xfrm>
          <a:prstGeom prst="straightConnector1">
            <a:avLst/>
          </a:prstGeom>
          <a:noFill/>
          <a:ln w="76200" cap="flat" cmpd="sng" algn="ctr">
            <a:solidFill>
              <a:srgbClr val="7030A0"/>
            </a:solidFill>
            <a:prstDash val="sysDot"/>
            <a:round/>
            <a:headEnd type="none" w="med" len="med"/>
            <a:tailEnd type="triangle"/>
          </a:ln>
          <a:effectLst/>
        </p:spPr>
      </p:cxnSp>
      <p:sp>
        <p:nvSpPr>
          <p:cNvPr id="9" name="Oval 8">
            <a:extLst>
              <a:ext uri="{FF2B5EF4-FFF2-40B4-BE49-F238E27FC236}">
                <a16:creationId xmlns:a16="http://schemas.microsoft.com/office/drawing/2014/main" id="{EA262E81-CB2C-49BA-801C-85BAB416BF51}"/>
              </a:ext>
            </a:extLst>
          </p:cNvPr>
          <p:cNvSpPr/>
          <p:nvPr/>
        </p:nvSpPr>
        <p:spPr bwMode="auto">
          <a:xfrm>
            <a:off x="3091541" y="1066789"/>
            <a:ext cx="304800" cy="304791"/>
          </a:xfrm>
          <a:prstGeom prst="ellipse">
            <a:avLst/>
          </a:prstGeom>
          <a:solidFill>
            <a:srgbClr val="00B0F0"/>
          </a:solidFill>
          <a:ln w="444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nvGrpSpPr>
          <p:cNvPr id="17" name="Group 16">
            <a:extLst>
              <a:ext uri="{FF2B5EF4-FFF2-40B4-BE49-F238E27FC236}">
                <a16:creationId xmlns:a16="http://schemas.microsoft.com/office/drawing/2014/main" id="{5606EDEC-0E2C-4AD2-8DA2-841B7DD57DFC}"/>
              </a:ext>
            </a:extLst>
          </p:cNvPr>
          <p:cNvGrpSpPr/>
          <p:nvPr/>
        </p:nvGrpSpPr>
        <p:grpSpPr>
          <a:xfrm>
            <a:off x="295520" y="3673616"/>
            <a:ext cx="7781680" cy="2727184"/>
            <a:chOff x="295520" y="3673616"/>
            <a:chExt cx="7781680" cy="2727184"/>
          </a:xfrm>
        </p:grpSpPr>
        <p:pic>
          <p:nvPicPr>
            <p:cNvPr id="13" name="Picture 12">
              <a:extLst>
                <a:ext uri="{FF2B5EF4-FFF2-40B4-BE49-F238E27FC236}">
                  <a16:creationId xmlns:a16="http://schemas.microsoft.com/office/drawing/2014/main" id="{6B3AE351-D96E-4FEF-BC7E-D735E7D349E2}"/>
                </a:ext>
              </a:extLst>
            </p:cNvPr>
            <p:cNvPicPr>
              <a:picLocks noChangeAspect="1"/>
            </p:cNvPicPr>
            <p:nvPr/>
          </p:nvPicPr>
          <p:blipFill>
            <a:blip r:embed="rId5"/>
            <a:stretch>
              <a:fillRect/>
            </a:stretch>
          </p:blipFill>
          <p:spPr>
            <a:xfrm>
              <a:off x="295520" y="3673616"/>
              <a:ext cx="7705479" cy="2675020"/>
            </a:xfrm>
            <a:prstGeom prst="rect">
              <a:avLst/>
            </a:prstGeom>
          </p:spPr>
        </p:pic>
        <p:sp>
          <p:nvSpPr>
            <p:cNvPr id="14" name="Rectangle 13">
              <a:extLst>
                <a:ext uri="{FF2B5EF4-FFF2-40B4-BE49-F238E27FC236}">
                  <a16:creationId xmlns:a16="http://schemas.microsoft.com/office/drawing/2014/main" id="{2354B559-6B88-43A9-9B38-9510BA7EBDAC}"/>
                </a:ext>
              </a:extLst>
            </p:cNvPr>
            <p:cNvSpPr/>
            <p:nvPr/>
          </p:nvSpPr>
          <p:spPr bwMode="auto">
            <a:xfrm>
              <a:off x="7162800" y="5693229"/>
              <a:ext cx="914400" cy="707571"/>
            </a:xfrm>
            <a:prstGeom prst="rect">
              <a:avLst/>
            </a:prstGeom>
            <a:noFill/>
            <a:ln w="4445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15" name="Rectangle 14">
              <a:extLst>
                <a:ext uri="{FF2B5EF4-FFF2-40B4-BE49-F238E27FC236}">
                  <a16:creationId xmlns:a16="http://schemas.microsoft.com/office/drawing/2014/main" id="{7F087507-FD90-48ED-916A-7BA77314F219}"/>
                </a:ext>
              </a:extLst>
            </p:cNvPr>
            <p:cNvSpPr/>
            <p:nvPr/>
          </p:nvSpPr>
          <p:spPr bwMode="auto">
            <a:xfrm>
              <a:off x="7162800" y="3886200"/>
              <a:ext cx="838199" cy="381000"/>
            </a:xfrm>
            <a:prstGeom prst="rect">
              <a:avLst/>
            </a:prstGeom>
            <a:noFill/>
            <a:ln w="44450" cap="flat" cmpd="sng"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grpSp>
        <p:nvGrpSpPr>
          <p:cNvPr id="12" name="Group 11">
            <a:extLst>
              <a:ext uri="{FF2B5EF4-FFF2-40B4-BE49-F238E27FC236}">
                <a16:creationId xmlns:a16="http://schemas.microsoft.com/office/drawing/2014/main" id="{8535BD75-857C-4E2E-B83D-DF8678405808}"/>
              </a:ext>
            </a:extLst>
          </p:cNvPr>
          <p:cNvGrpSpPr/>
          <p:nvPr/>
        </p:nvGrpSpPr>
        <p:grpSpPr>
          <a:xfrm>
            <a:off x="7010400" y="835956"/>
            <a:ext cx="1066800" cy="726134"/>
            <a:chOff x="7010400" y="835956"/>
            <a:chExt cx="1066800" cy="726134"/>
          </a:xfrm>
        </p:grpSpPr>
        <p:sp>
          <p:nvSpPr>
            <p:cNvPr id="18" name="TextBox 17">
              <a:extLst>
                <a:ext uri="{FF2B5EF4-FFF2-40B4-BE49-F238E27FC236}">
                  <a16:creationId xmlns:a16="http://schemas.microsoft.com/office/drawing/2014/main" id="{41A7F46D-0F12-40FD-BD82-B83770B34572}"/>
                </a:ext>
              </a:extLst>
            </p:cNvPr>
            <p:cNvSpPr txBox="1"/>
            <p:nvPr/>
          </p:nvSpPr>
          <p:spPr>
            <a:xfrm>
              <a:off x="7010400" y="835956"/>
              <a:ext cx="1066800" cy="461665"/>
            </a:xfrm>
            <a:prstGeom prst="rect">
              <a:avLst/>
            </a:prstGeom>
            <a:solidFill>
              <a:schemeClr val="bg1"/>
            </a:solidFill>
            <a:ln>
              <a:solidFill>
                <a:srgbClr val="0000FF"/>
              </a:solidFill>
            </a:ln>
          </p:spPr>
          <p:txBody>
            <a:bodyPr wrap="square" rtlCol="0">
              <a:spAutoFit/>
            </a:bodyPr>
            <a:lstStyle/>
            <a:p>
              <a:r>
                <a:rPr lang="en-US" dirty="0"/>
                <a:t>1.4%</a:t>
              </a:r>
            </a:p>
          </p:txBody>
        </p:sp>
        <p:cxnSp>
          <p:nvCxnSpPr>
            <p:cNvPr id="19" name="Straight Arrow Connector 18">
              <a:extLst>
                <a:ext uri="{FF2B5EF4-FFF2-40B4-BE49-F238E27FC236}">
                  <a16:creationId xmlns:a16="http://schemas.microsoft.com/office/drawing/2014/main" id="{77182491-46DC-412D-852C-096366348F9F}"/>
                </a:ext>
              </a:extLst>
            </p:cNvPr>
            <p:cNvCxnSpPr>
              <a:cxnSpLocks/>
            </p:cNvCxnSpPr>
            <p:nvPr/>
          </p:nvCxnSpPr>
          <p:spPr bwMode="auto">
            <a:xfrm flipH="1">
              <a:off x="7554685" y="1333490"/>
              <a:ext cx="152400" cy="228600"/>
            </a:xfrm>
            <a:prstGeom prst="straightConnector1">
              <a:avLst/>
            </a:prstGeom>
            <a:noFill/>
            <a:ln w="44450" cap="flat" cmpd="sng" algn="ctr">
              <a:solidFill>
                <a:srgbClr val="002060"/>
              </a:solidFill>
              <a:prstDash val="solid"/>
              <a:round/>
              <a:headEnd type="none" w="med" len="med"/>
              <a:tailEnd type="triangle"/>
            </a:ln>
            <a:effectLst/>
          </p:spPr>
        </p:cxnSp>
      </p:grpSp>
      <p:grpSp>
        <p:nvGrpSpPr>
          <p:cNvPr id="22" name="Group 21">
            <a:extLst>
              <a:ext uri="{FF2B5EF4-FFF2-40B4-BE49-F238E27FC236}">
                <a16:creationId xmlns:a16="http://schemas.microsoft.com/office/drawing/2014/main" id="{8E054476-1BD2-47D8-8337-2B15187177EB}"/>
              </a:ext>
            </a:extLst>
          </p:cNvPr>
          <p:cNvGrpSpPr/>
          <p:nvPr/>
        </p:nvGrpSpPr>
        <p:grpSpPr>
          <a:xfrm>
            <a:off x="5867400" y="1371580"/>
            <a:ext cx="2895600" cy="1071285"/>
            <a:chOff x="5867400" y="1371580"/>
            <a:chExt cx="2895600" cy="1071285"/>
          </a:xfrm>
        </p:grpSpPr>
        <p:cxnSp>
          <p:nvCxnSpPr>
            <p:cNvPr id="10" name="Straight Arrow Connector 9">
              <a:extLst>
                <a:ext uri="{FF2B5EF4-FFF2-40B4-BE49-F238E27FC236}">
                  <a16:creationId xmlns:a16="http://schemas.microsoft.com/office/drawing/2014/main" id="{5E3DF7E5-5F71-4E13-A1BD-7EF3A87B297D}"/>
                </a:ext>
              </a:extLst>
            </p:cNvPr>
            <p:cNvCxnSpPr>
              <a:cxnSpLocks/>
            </p:cNvCxnSpPr>
            <p:nvPr/>
          </p:nvCxnSpPr>
          <p:spPr bwMode="auto">
            <a:xfrm flipV="1">
              <a:off x="7772400" y="1698172"/>
              <a:ext cx="152400" cy="283028"/>
            </a:xfrm>
            <a:prstGeom prst="straightConnector1">
              <a:avLst/>
            </a:prstGeom>
            <a:noFill/>
            <a:ln w="44450" cap="flat" cmpd="sng" algn="ctr">
              <a:solidFill>
                <a:srgbClr val="00CCFF"/>
              </a:solidFill>
              <a:prstDash val="solid"/>
              <a:round/>
              <a:headEnd type="none" w="med" len="med"/>
              <a:tailEnd type="triangle"/>
            </a:ln>
            <a:effectLst/>
          </p:spPr>
        </p:cxnSp>
        <p:cxnSp>
          <p:nvCxnSpPr>
            <p:cNvPr id="3" name="Straight Connector 2">
              <a:extLst>
                <a:ext uri="{FF2B5EF4-FFF2-40B4-BE49-F238E27FC236}">
                  <a16:creationId xmlns:a16="http://schemas.microsoft.com/office/drawing/2014/main" id="{38EE9DA0-4E4E-4E13-B8A8-5946EC0A7E50}"/>
                </a:ext>
              </a:extLst>
            </p:cNvPr>
            <p:cNvCxnSpPr/>
            <p:nvPr/>
          </p:nvCxnSpPr>
          <p:spPr bwMode="auto">
            <a:xfrm flipV="1">
              <a:off x="5867400" y="1371580"/>
              <a:ext cx="2895600" cy="990620"/>
            </a:xfrm>
            <a:prstGeom prst="line">
              <a:avLst/>
            </a:prstGeom>
            <a:noFill/>
            <a:ln w="44450" cap="flat" cmpd="sng" algn="ctr">
              <a:solidFill>
                <a:srgbClr val="00CCFF"/>
              </a:solidFill>
              <a:prstDash val="sysDash"/>
              <a:round/>
              <a:headEnd type="none" w="med" len="med"/>
              <a:tailEnd type="none" w="med" len="med"/>
            </a:ln>
            <a:effectLst/>
          </p:spPr>
        </p:cxnSp>
        <p:sp>
          <p:nvSpPr>
            <p:cNvPr id="5" name="TextBox 4">
              <a:extLst>
                <a:ext uri="{FF2B5EF4-FFF2-40B4-BE49-F238E27FC236}">
                  <a16:creationId xmlns:a16="http://schemas.microsoft.com/office/drawing/2014/main" id="{648F6D23-2C71-466A-BD71-3E7452257E3F}"/>
                </a:ext>
              </a:extLst>
            </p:cNvPr>
            <p:cNvSpPr txBox="1"/>
            <p:nvPr/>
          </p:nvSpPr>
          <p:spPr>
            <a:xfrm>
              <a:off x="7391400" y="1981200"/>
              <a:ext cx="1066800" cy="461665"/>
            </a:xfrm>
            <a:prstGeom prst="rect">
              <a:avLst/>
            </a:prstGeom>
            <a:solidFill>
              <a:schemeClr val="bg1"/>
            </a:solidFill>
            <a:ln>
              <a:solidFill>
                <a:srgbClr val="00B0F0"/>
              </a:solidFill>
            </a:ln>
          </p:spPr>
          <p:txBody>
            <a:bodyPr wrap="square" rtlCol="0">
              <a:spAutoFit/>
            </a:bodyPr>
            <a:lstStyle/>
            <a:p>
              <a:r>
                <a:rPr lang="en-US" dirty="0"/>
                <a:t>12.1%</a:t>
              </a:r>
            </a:p>
          </p:txBody>
        </p:sp>
      </p:grpSp>
      <p:sp>
        <p:nvSpPr>
          <p:cNvPr id="2" name="Arrow: Up 1">
            <a:extLst>
              <a:ext uri="{FF2B5EF4-FFF2-40B4-BE49-F238E27FC236}">
                <a16:creationId xmlns:a16="http://schemas.microsoft.com/office/drawing/2014/main" id="{B38F2E4D-56CE-47FF-93FF-DC927752C139}"/>
              </a:ext>
            </a:extLst>
          </p:cNvPr>
          <p:cNvSpPr/>
          <p:nvPr/>
        </p:nvSpPr>
        <p:spPr bwMode="auto">
          <a:xfrm flipH="1">
            <a:off x="5715000" y="1981200"/>
            <a:ext cx="228598" cy="304800"/>
          </a:xfrm>
          <a:prstGeom prst="upArrow">
            <a:avLst/>
          </a:prstGeom>
          <a:solidFill>
            <a:srgbClr val="00B0F0"/>
          </a:solidFill>
          <a:ln w="28575" cap="flat" cmpd="sng" algn="ctr">
            <a:solidFill>
              <a:srgbClr val="0000FF"/>
            </a:solidFill>
            <a:prstDash val="sysDash"/>
            <a:round/>
            <a:headEnd type="none" w="med" len="med"/>
            <a:tailEnd type="none" w="med" len="med"/>
          </a:ln>
          <a:effectLst/>
          <a:scene3d>
            <a:camera prst="perspectiveContrastingRightFacing"/>
            <a:lightRig rig="threePt" dir="t"/>
          </a:scene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7" name="Rectangle 6">
            <a:extLst>
              <a:ext uri="{FF2B5EF4-FFF2-40B4-BE49-F238E27FC236}">
                <a16:creationId xmlns:a16="http://schemas.microsoft.com/office/drawing/2014/main" id="{BA78DB9A-1432-4224-BE9A-DEEDE38063D4}"/>
              </a:ext>
            </a:extLst>
          </p:cNvPr>
          <p:cNvSpPr/>
          <p:nvPr/>
        </p:nvSpPr>
        <p:spPr>
          <a:xfrm>
            <a:off x="5543721" y="2949706"/>
            <a:ext cx="3542957" cy="523220"/>
          </a:xfrm>
          <a:prstGeom prst="rect">
            <a:avLst/>
          </a:prstGeom>
          <a:solidFill>
            <a:srgbClr val="FFFFFF"/>
          </a:solidFill>
          <a:ln w="28575">
            <a:solidFill>
              <a:srgbClr val="7030A0"/>
            </a:solidFill>
          </a:ln>
        </p:spPr>
        <p:txBody>
          <a:bodyPr wrap="none" lIns="91440" tIns="45720" rIns="91440" bIns="45720">
            <a:spAutoFit/>
          </a:bodyPr>
          <a:lstStyle/>
          <a:p>
            <a:pPr algn="ctr"/>
            <a:r>
              <a:rPr lang="en-US"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Dec. 26, 2017 Study</a:t>
            </a:r>
          </a:p>
        </p:txBody>
      </p:sp>
      <p:cxnSp>
        <p:nvCxnSpPr>
          <p:cNvPr id="24" name="Straight Arrow Connector 23">
            <a:extLst>
              <a:ext uri="{FF2B5EF4-FFF2-40B4-BE49-F238E27FC236}">
                <a16:creationId xmlns:a16="http://schemas.microsoft.com/office/drawing/2014/main" id="{F0DD6779-4C4A-4F37-972A-DA170F61CA10}"/>
              </a:ext>
            </a:extLst>
          </p:cNvPr>
          <p:cNvCxnSpPr/>
          <p:nvPr/>
        </p:nvCxnSpPr>
        <p:spPr bwMode="auto">
          <a:xfrm flipV="1">
            <a:off x="5867400" y="1371580"/>
            <a:ext cx="2819400" cy="495310"/>
          </a:xfrm>
          <a:prstGeom prst="straightConnector1">
            <a:avLst/>
          </a:prstGeom>
          <a:noFill/>
          <a:ln w="76200" cap="flat" cmpd="sng" algn="ctr">
            <a:solidFill>
              <a:srgbClr val="0000FF"/>
            </a:solidFill>
            <a:prstDash val="sysDash"/>
            <a:round/>
            <a:headEnd type="none" w="med" len="med"/>
            <a:tailEnd type="triangle"/>
          </a:ln>
          <a:effectLst/>
        </p:spPr>
      </p:cxnSp>
    </p:spTree>
    <p:extLst>
      <p:ext uri="{BB962C8B-B14F-4D97-AF65-F5344CB8AC3E}">
        <p14:creationId xmlns:p14="http://schemas.microsoft.com/office/powerpoint/2010/main" val="376065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0"/>
                            </p:stCondLst>
                            <p:childTnLst>
                              <p:par>
                                <p:cTn id="20" presetID="2" presetClass="entr" presetSubtype="4" fill="hold" grpId="0" nodeType="afterEffect">
                                  <p:stCondLst>
                                    <p:cond delay="100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3000" fill="hold"/>
                                        <p:tgtEl>
                                          <p:spTgt spid="2"/>
                                        </p:tgtEl>
                                        <p:attrNameLst>
                                          <p:attrName>ppt_x</p:attrName>
                                        </p:attrNameLst>
                                      </p:cBhvr>
                                      <p:tavLst>
                                        <p:tav tm="0">
                                          <p:val>
                                            <p:strVal val="#ppt_x"/>
                                          </p:val>
                                        </p:tav>
                                        <p:tav tm="100000">
                                          <p:val>
                                            <p:strVal val="#ppt_x"/>
                                          </p:val>
                                        </p:tav>
                                      </p:tavLst>
                                    </p:anim>
                                    <p:anim calcmode="lin" valueType="num">
                                      <p:cBhvr additive="base">
                                        <p:cTn id="23" dur="30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2" presetClass="entr" presetSubtype="4"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3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anim calcmode="lin" valueType="num">
                                      <p:cBhvr>
                                        <p:cTn id="33" dur="2000" fill="hold"/>
                                        <p:tgtEl>
                                          <p:spTgt spid="12"/>
                                        </p:tgtEl>
                                        <p:attrNameLst>
                                          <p:attrName>ppt_w</p:attrName>
                                        </p:attrNameLst>
                                      </p:cBhvr>
                                      <p:tavLst>
                                        <p:tav tm="0" fmla="#ppt_w*sin(2.5*pi*$)">
                                          <p:val>
                                            <p:fltVal val="0"/>
                                          </p:val>
                                        </p:tav>
                                        <p:tav tm="100000">
                                          <p:val>
                                            <p:fltVal val="1"/>
                                          </p:val>
                                        </p:tav>
                                      </p:tavLst>
                                    </p:anim>
                                    <p:anim calcmode="lin" valueType="num">
                                      <p:cBhvr>
                                        <p:cTn id="34" dur="2000" fill="hold"/>
                                        <p:tgtEl>
                                          <p:spTgt spid="12"/>
                                        </p:tgtEl>
                                        <p:attrNameLst>
                                          <p:attrName>ppt_h</p:attrName>
                                        </p:attrNameLst>
                                      </p:cBhvr>
                                      <p:tavLst>
                                        <p:tav tm="0">
                                          <p:val>
                                            <p:strVal val="#ppt_h"/>
                                          </p:val>
                                        </p:tav>
                                        <p:tav tm="100000">
                                          <p:val>
                                            <p:strVal val="#ppt_h"/>
                                          </p:val>
                                        </p:tav>
                                      </p:tavLst>
                                    </p:anim>
                                  </p:childTnLst>
                                </p:cTn>
                              </p:par>
                            </p:childTnLst>
                          </p:cTn>
                        </p:par>
                        <p:par>
                          <p:cTn id="35" fill="hold">
                            <p:stCondLst>
                              <p:cond delay="2000"/>
                            </p:stCondLst>
                            <p:childTnLst>
                              <p:par>
                                <p:cTn id="36" presetID="22" presetClass="entr" presetSubtype="2" fill="hold" nodeType="afterEffect">
                                  <p:stCondLst>
                                    <p:cond delay="1000"/>
                                  </p:stCondLst>
                                  <p:childTnLst>
                                    <p:set>
                                      <p:cBhvr>
                                        <p:cTn id="37" dur="1" fill="hold">
                                          <p:stCondLst>
                                            <p:cond delay="0"/>
                                          </p:stCondLst>
                                        </p:cTn>
                                        <p:tgtEl>
                                          <p:spTgt spid="17"/>
                                        </p:tgtEl>
                                        <p:attrNameLst>
                                          <p:attrName>style.visibility</p:attrName>
                                        </p:attrNameLst>
                                      </p:cBhvr>
                                      <p:to>
                                        <p:strVal val="visible"/>
                                      </p:to>
                                    </p:set>
                                    <p:animEffect transition="in" filter="wipe(right)">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23F16D-4CD2-4823-87CC-1A22C64653D7}"/>
              </a:ext>
            </a:extLst>
          </p:cNvPr>
          <p:cNvSpPr>
            <a:spLocks noGrp="1"/>
          </p:cNvSpPr>
          <p:nvPr>
            <p:ph type="sldNum" sz="quarter" idx="11"/>
          </p:nvPr>
        </p:nvSpPr>
        <p:spPr/>
        <p:txBody>
          <a:bodyPr/>
          <a:lstStyle/>
          <a:p>
            <a:pPr>
              <a:defRPr/>
            </a:pPr>
            <a:fld id="{7624D940-A856-4BBF-BAF3-F93FD6E1554A}" type="slidenum">
              <a:rPr lang="en-US" smtClean="0"/>
              <a:pPr>
                <a:defRPr/>
              </a:pPr>
              <a:t>36</a:t>
            </a:fld>
            <a:endParaRPr lang="en-US" dirty="0"/>
          </a:p>
        </p:txBody>
      </p:sp>
      <p:sp>
        <p:nvSpPr>
          <p:cNvPr id="5" name="TextBox 4">
            <a:extLst>
              <a:ext uri="{FF2B5EF4-FFF2-40B4-BE49-F238E27FC236}">
                <a16:creationId xmlns:a16="http://schemas.microsoft.com/office/drawing/2014/main" id="{421E947D-F0D9-4B0D-8797-3C65475E5DE8}"/>
              </a:ext>
            </a:extLst>
          </p:cNvPr>
          <p:cNvSpPr txBox="1"/>
          <p:nvPr/>
        </p:nvSpPr>
        <p:spPr>
          <a:xfrm>
            <a:off x="170559" y="907495"/>
            <a:ext cx="2514600" cy="461665"/>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Dec. 26, 2016</a:t>
            </a:r>
          </a:p>
        </p:txBody>
      </p:sp>
      <p:pic>
        <p:nvPicPr>
          <p:cNvPr id="8" name="Picture 7">
            <a:extLst>
              <a:ext uri="{FF2B5EF4-FFF2-40B4-BE49-F238E27FC236}">
                <a16:creationId xmlns:a16="http://schemas.microsoft.com/office/drawing/2014/main" id="{BD93A5A1-662F-41D9-BFC6-F07C63FE46C7}"/>
              </a:ext>
            </a:extLst>
          </p:cNvPr>
          <p:cNvPicPr>
            <a:picLocks noChangeAspect="1"/>
          </p:cNvPicPr>
          <p:nvPr/>
        </p:nvPicPr>
        <p:blipFill>
          <a:blip r:embed="rId3"/>
          <a:stretch>
            <a:fillRect/>
          </a:stretch>
        </p:blipFill>
        <p:spPr>
          <a:xfrm>
            <a:off x="2590800" y="456784"/>
            <a:ext cx="6382641" cy="2972215"/>
          </a:xfrm>
          <a:prstGeom prst="rect">
            <a:avLst/>
          </a:prstGeom>
          <a:ln w="28575">
            <a:solidFill>
              <a:srgbClr val="7030A0"/>
            </a:solidFill>
          </a:ln>
        </p:spPr>
      </p:pic>
      <p:sp>
        <p:nvSpPr>
          <p:cNvPr id="12" name="TextBox 11">
            <a:extLst>
              <a:ext uri="{FF2B5EF4-FFF2-40B4-BE49-F238E27FC236}">
                <a16:creationId xmlns:a16="http://schemas.microsoft.com/office/drawing/2014/main" id="{23D391C7-5605-41BC-B11B-D88E801D72DE}"/>
              </a:ext>
            </a:extLst>
          </p:cNvPr>
          <p:cNvSpPr txBox="1"/>
          <p:nvPr/>
        </p:nvSpPr>
        <p:spPr>
          <a:xfrm>
            <a:off x="170559" y="3743310"/>
            <a:ext cx="2514600" cy="461665"/>
          </a:xfrm>
          <a:prstGeom prst="rect">
            <a:avLst/>
          </a:prstGeom>
          <a:noFill/>
        </p:spPr>
        <p:txBody>
          <a:bodyPr wrap="square" rtlCol="0">
            <a:spAutoFit/>
          </a:bodyPr>
          <a:lstStyle/>
          <a:p>
            <a:r>
              <a:rPr lang="en-US" b="1" dirty="0">
                <a:solidFill>
                  <a:srgbClr val="996633"/>
                </a:solidFill>
              </a:rPr>
              <a:t>Dec. 26, 2017</a:t>
            </a:r>
          </a:p>
        </p:txBody>
      </p:sp>
      <p:pic>
        <p:nvPicPr>
          <p:cNvPr id="14" name="Picture 13">
            <a:extLst>
              <a:ext uri="{FF2B5EF4-FFF2-40B4-BE49-F238E27FC236}">
                <a16:creationId xmlns:a16="http://schemas.microsoft.com/office/drawing/2014/main" id="{F6CDEC38-C4D7-486E-A861-886AE79F6408}"/>
              </a:ext>
            </a:extLst>
          </p:cNvPr>
          <p:cNvPicPr>
            <a:picLocks noChangeAspect="1"/>
          </p:cNvPicPr>
          <p:nvPr/>
        </p:nvPicPr>
        <p:blipFill>
          <a:blip r:embed="rId4"/>
          <a:stretch>
            <a:fillRect/>
          </a:stretch>
        </p:blipFill>
        <p:spPr>
          <a:xfrm>
            <a:off x="2590800" y="3375306"/>
            <a:ext cx="6373114" cy="2848373"/>
          </a:xfrm>
          <a:prstGeom prst="rect">
            <a:avLst/>
          </a:prstGeom>
          <a:ln w="28575">
            <a:solidFill>
              <a:schemeClr val="tx1"/>
            </a:solidFill>
          </a:ln>
        </p:spPr>
      </p:pic>
      <p:grpSp>
        <p:nvGrpSpPr>
          <p:cNvPr id="23" name="Group 22">
            <a:extLst>
              <a:ext uri="{FF2B5EF4-FFF2-40B4-BE49-F238E27FC236}">
                <a16:creationId xmlns:a16="http://schemas.microsoft.com/office/drawing/2014/main" id="{3A3AB127-F779-4DEA-B47B-30F8DEB274DB}"/>
              </a:ext>
            </a:extLst>
          </p:cNvPr>
          <p:cNvGrpSpPr/>
          <p:nvPr/>
        </p:nvGrpSpPr>
        <p:grpSpPr>
          <a:xfrm>
            <a:off x="609600" y="1638472"/>
            <a:ext cx="8260847" cy="1598174"/>
            <a:chOff x="609600" y="1512967"/>
            <a:chExt cx="8260847" cy="1598174"/>
          </a:xfrm>
        </p:grpSpPr>
        <p:pic>
          <p:nvPicPr>
            <p:cNvPr id="10" name="Picture 9">
              <a:extLst>
                <a:ext uri="{FF2B5EF4-FFF2-40B4-BE49-F238E27FC236}">
                  <a16:creationId xmlns:a16="http://schemas.microsoft.com/office/drawing/2014/main" id="{E91E0608-5CE1-455E-8387-13184503C72D}"/>
                </a:ext>
              </a:extLst>
            </p:cNvPr>
            <p:cNvPicPr>
              <a:picLocks noChangeAspect="1"/>
            </p:cNvPicPr>
            <p:nvPr/>
          </p:nvPicPr>
          <p:blipFill>
            <a:blip r:embed="rId5"/>
            <a:stretch>
              <a:fillRect/>
            </a:stretch>
          </p:blipFill>
          <p:spPr>
            <a:xfrm>
              <a:off x="609600" y="2152021"/>
              <a:ext cx="8090289" cy="959120"/>
            </a:xfrm>
            <a:prstGeom prst="rect">
              <a:avLst/>
            </a:prstGeom>
            <a:ln w="76200">
              <a:solidFill>
                <a:schemeClr val="tx1"/>
              </a:solidFill>
            </a:ln>
          </p:spPr>
        </p:pic>
        <p:sp>
          <p:nvSpPr>
            <p:cNvPr id="17" name="Isosceles Triangle 16">
              <a:extLst>
                <a:ext uri="{FF2B5EF4-FFF2-40B4-BE49-F238E27FC236}">
                  <a16:creationId xmlns:a16="http://schemas.microsoft.com/office/drawing/2014/main" id="{37BDC6D0-7554-464A-BD92-FFC94181169B}"/>
                </a:ext>
              </a:extLst>
            </p:cNvPr>
            <p:cNvSpPr/>
            <p:nvPr/>
          </p:nvSpPr>
          <p:spPr bwMode="auto">
            <a:xfrm>
              <a:off x="7803648" y="1512967"/>
              <a:ext cx="1066799" cy="1548029"/>
            </a:xfrm>
            <a:prstGeom prst="triangl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grpSp>
        <p:nvGrpSpPr>
          <p:cNvPr id="24" name="Group 23">
            <a:extLst>
              <a:ext uri="{FF2B5EF4-FFF2-40B4-BE49-F238E27FC236}">
                <a16:creationId xmlns:a16="http://schemas.microsoft.com/office/drawing/2014/main" id="{7CE59E71-F0E0-41F9-AA32-815B8BF4F4A6}"/>
              </a:ext>
            </a:extLst>
          </p:cNvPr>
          <p:cNvGrpSpPr/>
          <p:nvPr/>
        </p:nvGrpSpPr>
        <p:grpSpPr>
          <a:xfrm>
            <a:off x="457200" y="4579610"/>
            <a:ext cx="8378418" cy="1548029"/>
            <a:chOff x="457200" y="4579610"/>
            <a:chExt cx="8378418" cy="1548029"/>
          </a:xfrm>
        </p:grpSpPr>
        <p:pic>
          <p:nvPicPr>
            <p:cNvPr id="16" name="Picture 15">
              <a:extLst>
                <a:ext uri="{FF2B5EF4-FFF2-40B4-BE49-F238E27FC236}">
                  <a16:creationId xmlns:a16="http://schemas.microsoft.com/office/drawing/2014/main" id="{89065081-F2D1-4AB0-B593-6AE1EB7D373B}"/>
                </a:ext>
              </a:extLst>
            </p:cNvPr>
            <p:cNvPicPr>
              <a:picLocks noChangeAspect="1"/>
            </p:cNvPicPr>
            <p:nvPr/>
          </p:nvPicPr>
          <p:blipFill>
            <a:blip r:embed="rId6"/>
            <a:stretch>
              <a:fillRect/>
            </a:stretch>
          </p:blipFill>
          <p:spPr>
            <a:xfrm>
              <a:off x="457200" y="5217460"/>
              <a:ext cx="8198332" cy="888152"/>
            </a:xfrm>
            <a:prstGeom prst="rect">
              <a:avLst/>
            </a:prstGeom>
            <a:ln w="57150">
              <a:solidFill>
                <a:schemeClr val="tx1"/>
              </a:solidFill>
            </a:ln>
          </p:spPr>
        </p:pic>
        <p:sp>
          <p:nvSpPr>
            <p:cNvPr id="19" name="Isosceles Triangle 18">
              <a:extLst>
                <a:ext uri="{FF2B5EF4-FFF2-40B4-BE49-F238E27FC236}">
                  <a16:creationId xmlns:a16="http://schemas.microsoft.com/office/drawing/2014/main" id="{2E8AB7EE-372F-44AA-9A87-1212D7730A9E}"/>
                </a:ext>
              </a:extLst>
            </p:cNvPr>
            <p:cNvSpPr/>
            <p:nvPr/>
          </p:nvSpPr>
          <p:spPr bwMode="auto">
            <a:xfrm>
              <a:off x="7768819" y="4579610"/>
              <a:ext cx="1066799" cy="1548029"/>
            </a:xfrm>
            <a:prstGeom prst="triangl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grpSp>
        <p:nvGrpSpPr>
          <p:cNvPr id="22" name="Group 21">
            <a:extLst>
              <a:ext uri="{FF2B5EF4-FFF2-40B4-BE49-F238E27FC236}">
                <a16:creationId xmlns:a16="http://schemas.microsoft.com/office/drawing/2014/main" id="{8359AEBC-568A-4F3A-91CB-16905B1AA6E9}"/>
              </a:ext>
            </a:extLst>
          </p:cNvPr>
          <p:cNvGrpSpPr/>
          <p:nvPr/>
        </p:nvGrpSpPr>
        <p:grpSpPr>
          <a:xfrm>
            <a:off x="6516642" y="2420471"/>
            <a:ext cx="1752956" cy="818839"/>
            <a:chOff x="6566291" y="2438400"/>
            <a:chExt cx="1752956" cy="818839"/>
          </a:xfrm>
        </p:grpSpPr>
        <p:sp>
          <p:nvSpPr>
            <p:cNvPr id="20" name="Arrow: Right 19">
              <a:extLst>
                <a:ext uri="{FF2B5EF4-FFF2-40B4-BE49-F238E27FC236}">
                  <a16:creationId xmlns:a16="http://schemas.microsoft.com/office/drawing/2014/main" id="{3549AE0C-DEF7-4E03-8388-59C7F5749942}"/>
                </a:ext>
              </a:extLst>
            </p:cNvPr>
            <p:cNvSpPr/>
            <p:nvPr/>
          </p:nvSpPr>
          <p:spPr bwMode="auto">
            <a:xfrm>
              <a:off x="6566291" y="2438400"/>
              <a:ext cx="1066799" cy="818839"/>
            </a:xfrm>
            <a:prstGeom prst="rightArrow">
              <a:avLst/>
            </a:prstGeom>
            <a:noFill/>
            <a:ln w="44450" cap="flat" cmpd="sng" algn="ctr">
              <a:solidFill>
                <a:srgbClr val="00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21" name="TextBox 20">
              <a:extLst>
                <a:ext uri="{FF2B5EF4-FFF2-40B4-BE49-F238E27FC236}">
                  <a16:creationId xmlns:a16="http://schemas.microsoft.com/office/drawing/2014/main" id="{FB73C98B-6E0A-4BC4-8A74-FDE0CF322F5D}"/>
                </a:ext>
              </a:extLst>
            </p:cNvPr>
            <p:cNvSpPr txBox="1"/>
            <p:nvPr/>
          </p:nvSpPr>
          <p:spPr>
            <a:xfrm>
              <a:off x="6579738" y="2623775"/>
              <a:ext cx="1739509" cy="461665"/>
            </a:xfrm>
            <a:prstGeom prst="rect">
              <a:avLst/>
            </a:prstGeom>
            <a:noFill/>
          </p:spPr>
          <p:txBody>
            <a:bodyPr wrap="square" rtlCol="0">
              <a:spAutoFit/>
            </a:bodyPr>
            <a:lstStyle/>
            <a:p>
              <a:r>
                <a:rPr lang="en-US" b="1" dirty="0"/>
                <a:t>4.2%</a:t>
              </a:r>
            </a:p>
          </p:txBody>
        </p:sp>
      </p:grpSp>
    </p:spTree>
    <p:extLst>
      <p:ext uri="{BB962C8B-B14F-4D97-AF65-F5344CB8AC3E}">
        <p14:creationId xmlns:p14="http://schemas.microsoft.com/office/powerpoint/2010/main" val="76638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2000"/>
                                        <p:tgtEl>
                                          <p:spTgt spid="22"/>
                                        </p:tgtEl>
                                      </p:cBhvr>
                                    </p:animEffect>
                                    <p:anim calcmode="lin" valueType="num">
                                      <p:cBhvr>
                                        <p:cTn id="20" dur="2000" fill="hold"/>
                                        <p:tgtEl>
                                          <p:spTgt spid="22"/>
                                        </p:tgtEl>
                                        <p:attrNameLst>
                                          <p:attrName>ppt_w</p:attrName>
                                        </p:attrNameLst>
                                      </p:cBhvr>
                                      <p:tavLst>
                                        <p:tav tm="0" fmla="#ppt_w*sin(2.5*pi*$)">
                                          <p:val>
                                            <p:fltVal val="0"/>
                                          </p:val>
                                        </p:tav>
                                        <p:tav tm="100000">
                                          <p:val>
                                            <p:fltVal val="1"/>
                                          </p:val>
                                        </p:tav>
                                      </p:tavLst>
                                    </p:anim>
                                    <p:anim calcmode="lin" valueType="num">
                                      <p:cBhvr>
                                        <p:cTn id="21" dur="2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8DCF93-CA5C-4EB3-BF91-BBE5549124DD}"/>
              </a:ext>
            </a:extLst>
          </p:cNvPr>
          <p:cNvSpPr>
            <a:spLocks noGrp="1"/>
          </p:cNvSpPr>
          <p:nvPr>
            <p:ph type="sldNum" sz="quarter" idx="11"/>
          </p:nvPr>
        </p:nvSpPr>
        <p:spPr/>
        <p:txBody>
          <a:bodyPr/>
          <a:lstStyle/>
          <a:p>
            <a:pPr>
              <a:defRPr/>
            </a:pPr>
            <a:fld id="{7624D940-A856-4BBF-BAF3-F93FD6E1554A}" type="slidenum">
              <a:rPr lang="en-US" smtClean="0"/>
              <a:pPr>
                <a:defRPr/>
              </a:pPr>
              <a:t>37</a:t>
            </a:fld>
            <a:endParaRPr lang="en-US" dirty="0"/>
          </a:p>
        </p:txBody>
      </p:sp>
      <p:pic>
        <p:nvPicPr>
          <p:cNvPr id="6" name="Picture 5">
            <a:extLst>
              <a:ext uri="{FF2B5EF4-FFF2-40B4-BE49-F238E27FC236}">
                <a16:creationId xmlns:a16="http://schemas.microsoft.com/office/drawing/2014/main" id="{21FBBFBB-F707-487E-B72F-B7A4DEAC85E8}"/>
              </a:ext>
            </a:extLst>
          </p:cNvPr>
          <p:cNvPicPr>
            <a:picLocks noChangeAspect="1"/>
          </p:cNvPicPr>
          <p:nvPr/>
        </p:nvPicPr>
        <p:blipFill>
          <a:blip r:embed="rId3"/>
          <a:stretch>
            <a:fillRect/>
          </a:stretch>
        </p:blipFill>
        <p:spPr>
          <a:xfrm>
            <a:off x="2876313" y="990600"/>
            <a:ext cx="3937823" cy="1371600"/>
          </a:xfrm>
          <a:prstGeom prst="rect">
            <a:avLst/>
          </a:prstGeom>
        </p:spPr>
      </p:pic>
      <p:grpSp>
        <p:nvGrpSpPr>
          <p:cNvPr id="11" name="Group 10">
            <a:extLst>
              <a:ext uri="{FF2B5EF4-FFF2-40B4-BE49-F238E27FC236}">
                <a16:creationId xmlns:a16="http://schemas.microsoft.com/office/drawing/2014/main" id="{0E0EE6BE-851E-49D7-8270-1A45658A0155}"/>
              </a:ext>
            </a:extLst>
          </p:cNvPr>
          <p:cNvGrpSpPr/>
          <p:nvPr/>
        </p:nvGrpSpPr>
        <p:grpSpPr>
          <a:xfrm>
            <a:off x="1068580" y="2819400"/>
            <a:ext cx="5865620" cy="2057400"/>
            <a:chOff x="1068580" y="2819400"/>
            <a:chExt cx="3057951" cy="838317"/>
          </a:xfrm>
        </p:grpSpPr>
        <p:pic>
          <p:nvPicPr>
            <p:cNvPr id="8" name="Picture 7">
              <a:extLst>
                <a:ext uri="{FF2B5EF4-FFF2-40B4-BE49-F238E27FC236}">
                  <a16:creationId xmlns:a16="http://schemas.microsoft.com/office/drawing/2014/main" id="{310CC4A2-1549-48AA-94A2-90E6ACEECE69}"/>
                </a:ext>
              </a:extLst>
            </p:cNvPr>
            <p:cNvPicPr>
              <a:picLocks noChangeAspect="1"/>
            </p:cNvPicPr>
            <p:nvPr/>
          </p:nvPicPr>
          <p:blipFill>
            <a:blip r:embed="rId4"/>
            <a:stretch>
              <a:fillRect/>
            </a:stretch>
          </p:blipFill>
          <p:spPr>
            <a:xfrm>
              <a:off x="1068580" y="2819400"/>
              <a:ext cx="1800476" cy="838317"/>
            </a:xfrm>
            <a:prstGeom prst="rect">
              <a:avLst/>
            </a:prstGeom>
          </p:spPr>
        </p:pic>
        <p:pic>
          <p:nvPicPr>
            <p:cNvPr id="10" name="Picture 9">
              <a:extLst>
                <a:ext uri="{FF2B5EF4-FFF2-40B4-BE49-F238E27FC236}">
                  <a16:creationId xmlns:a16="http://schemas.microsoft.com/office/drawing/2014/main" id="{15057770-3C1D-4EC7-A904-D47443871312}"/>
                </a:ext>
              </a:extLst>
            </p:cNvPr>
            <p:cNvPicPr>
              <a:picLocks noChangeAspect="1"/>
            </p:cNvPicPr>
            <p:nvPr/>
          </p:nvPicPr>
          <p:blipFill>
            <a:blip r:embed="rId5"/>
            <a:stretch>
              <a:fillRect/>
            </a:stretch>
          </p:blipFill>
          <p:spPr>
            <a:xfrm>
              <a:off x="2869056" y="2819400"/>
              <a:ext cx="1257475" cy="828791"/>
            </a:xfrm>
            <a:prstGeom prst="rect">
              <a:avLst/>
            </a:prstGeom>
          </p:spPr>
        </p:pic>
      </p:grpSp>
    </p:spTree>
    <p:extLst>
      <p:ext uri="{BB962C8B-B14F-4D97-AF65-F5344CB8AC3E}">
        <p14:creationId xmlns:p14="http://schemas.microsoft.com/office/powerpoint/2010/main" val="275023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06C5B-710C-48E3-A73C-6AA2325BB543}"/>
              </a:ext>
            </a:extLst>
          </p:cNvPr>
          <p:cNvSpPr>
            <a:spLocks noGrp="1"/>
          </p:cNvSpPr>
          <p:nvPr>
            <p:ph type="title"/>
          </p:nvPr>
        </p:nvSpPr>
        <p:spPr>
          <a:xfrm>
            <a:off x="1308014" y="147119"/>
            <a:ext cx="7772400" cy="1143000"/>
          </a:xfrm>
        </p:spPr>
        <p:txBody>
          <a:bodyPr/>
          <a:lstStyle/>
          <a:p>
            <a:r>
              <a:rPr lang="en-US" dirty="0"/>
              <a:t>Trouble</a:t>
            </a:r>
          </a:p>
        </p:txBody>
      </p:sp>
      <p:sp>
        <p:nvSpPr>
          <p:cNvPr id="3" name="Content Placeholder 2">
            <a:extLst>
              <a:ext uri="{FF2B5EF4-FFF2-40B4-BE49-F238E27FC236}">
                <a16:creationId xmlns:a16="http://schemas.microsoft.com/office/drawing/2014/main" id="{0E361472-D8F9-4700-ACCF-33B829D28F0A}"/>
              </a:ext>
            </a:extLst>
          </p:cNvPr>
          <p:cNvSpPr>
            <a:spLocks noGrp="1"/>
          </p:cNvSpPr>
          <p:nvPr>
            <p:ph idx="1"/>
          </p:nvPr>
        </p:nvSpPr>
        <p:spPr>
          <a:xfrm>
            <a:off x="1530700" y="1066800"/>
            <a:ext cx="7613300" cy="3962400"/>
          </a:xfrm>
        </p:spPr>
        <p:txBody>
          <a:bodyPr/>
          <a:lstStyle/>
          <a:p>
            <a:pPr lvl="1">
              <a:spcBef>
                <a:spcPts val="0"/>
              </a:spcBef>
              <a:spcAft>
                <a:spcPts val="0"/>
              </a:spcAft>
              <a:buFont typeface="Calibri" panose="020F0502020204030204" pitchFamily="34" charset="0"/>
              <a:buChar char="→"/>
            </a:pPr>
            <a:r>
              <a:rPr lang="en-US" sz="2400" dirty="0">
                <a:effectLst/>
                <a:latin typeface="Calibri" panose="020F0502020204030204" pitchFamily="34" charset="0"/>
                <a:ea typeface="Calibri" panose="020F0502020204030204" pitchFamily="34" charset="0"/>
              </a:rPr>
              <a:t>We do a careful study and carefully consider our judgment when we buy.</a:t>
            </a:r>
          </a:p>
          <a:p>
            <a:pPr lvl="1">
              <a:spcBef>
                <a:spcPts val="0"/>
              </a:spcBef>
              <a:spcAft>
                <a:spcPts val="0"/>
              </a:spcAft>
              <a:buFont typeface="Calibri" panose="020F0502020204030204" pitchFamily="34" charset="0"/>
              <a:buChar char="→"/>
            </a:pPr>
            <a:r>
              <a:rPr lang="en-US" sz="2400" dirty="0">
                <a:latin typeface="Calibri" panose="020F0502020204030204" pitchFamily="34" charset="0"/>
                <a:ea typeface="Calibri" panose="020F0502020204030204" pitchFamily="34" charset="0"/>
              </a:rPr>
              <a:t>We often update the data, but don’t carefully consider and update our judgment.</a:t>
            </a:r>
          </a:p>
          <a:p>
            <a:pPr lvl="1">
              <a:spcBef>
                <a:spcPts val="0"/>
              </a:spcBef>
              <a:spcAft>
                <a:spcPts val="0"/>
              </a:spcAft>
              <a:buFont typeface="Calibri" panose="020F0502020204030204" pitchFamily="34" charset="0"/>
              <a:buChar char="→"/>
            </a:pPr>
            <a:r>
              <a:rPr lang="en-US" sz="2400" dirty="0">
                <a:effectLst/>
                <a:latin typeface="Calibri" panose="020F0502020204030204" pitchFamily="34" charset="0"/>
                <a:ea typeface="Calibri" panose="020F0502020204030204" pitchFamily="34" charset="0"/>
              </a:rPr>
              <a:t>The company goes off the rails and we are blindsided because we didn’t really think about things after the initial study.</a:t>
            </a:r>
          </a:p>
          <a:p>
            <a:pPr lvl="1">
              <a:spcBef>
                <a:spcPts val="0"/>
              </a:spcBef>
              <a:spcAft>
                <a:spcPts val="0"/>
              </a:spcAft>
              <a:buFont typeface="Calibri" panose="020F0502020204030204" pitchFamily="34" charset="0"/>
              <a:buChar char="→"/>
            </a:pPr>
            <a:r>
              <a:rPr lang="en-US" sz="2400" dirty="0">
                <a:latin typeface="Calibri" panose="020F0502020204030204" pitchFamily="34" charset="0"/>
                <a:ea typeface="Calibri" panose="020F0502020204030204" pitchFamily="34" charset="0"/>
              </a:rPr>
              <a:t>Every year really think about your judgment, especially if the pictures show something is changing!</a:t>
            </a:r>
          </a:p>
          <a:p>
            <a:pPr lvl="1">
              <a:spcBef>
                <a:spcPts val="0"/>
              </a:spcBef>
              <a:spcAft>
                <a:spcPts val="0"/>
              </a:spcAft>
              <a:buFont typeface="Calibri" panose="020F0502020204030204" pitchFamily="34" charset="0"/>
              <a:buChar char="→"/>
            </a:pPr>
            <a:endParaRPr lang="en-US" sz="2400" i="1" dirty="0">
              <a:latin typeface="Calibri" panose="020F0502020204030204" pitchFamily="34" charset="0"/>
              <a:ea typeface="Calibri" panose="020F0502020204030204" pitchFamily="34" charset="0"/>
            </a:endParaRPr>
          </a:p>
          <a:p>
            <a:pPr marL="457200" lvl="1" indent="0" algn="ctr">
              <a:spcBef>
                <a:spcPts val="0"/>
              </a:spcBef>
              <a:spcAft>
                <a:spcPts val="0"/>
              </a:spcAft>
              <a:buNone/>
            </a:pPr>
            <a:r>
              <a:rPr lang="en-US" sz="2400" i="1" dirty="0">
                <a:solidFill>
                  <a:srgbClr val="7030A0"/>
                </a:solidFill>
                <a:latin typeface="Britannic Bold" panose="020B0903060703020204" pitchFamily="34" charset="0"/>
                <a:ea typeface="Calibri" panose="020F0502020204030204" pitchFamily="34" charset="0"/>
              </a:rPr>
              <a:t>F</a:t>
            </a:r>
            <a:r>
              <a:rPr lang="en-US" sz="2400" i="1" dirty="0">
                <a:solidFill>
                  <a:srgbClr val="7030A0"/>
                </a:solidFill>
                <a:effectLst/>
                <a:latin typeface="Britannic Bold" panose="020B0903060703020204" pitchFamily="34" charset="0"/>
                <a:ea typeface="Calibri" panose="020F0502020204030204" pitchFamily="34" charset="0"/>
              </a:rPr>
              <a:t>orget the original judgment and look at the company as if you are looking to buy it for the    first time</a:t>
            </a:r>
            <a:r>
              <a:rPr lang="en-US" sz="2400" i="1" dirty="0">
                <a:effectLst/>
                <a:latin typeface="Britannic Bold" panose="020B0903060703020204" pitchFamily="34" charset="0"/>
                <a:ea typeface="Calibri" panose="020F0502020204030204" pitchFamily="34" charset="0"/>
              </a:rPr>
              <a:t>.</a:t>
            </a:r>
            <a:endParaRPr lang="en-US" sz="2400" i="1" dirty="0">
              <a:effectLst/>
              <a:latin typeface="Britannic Bold" panose="020B0903060703020204" pitchFamily="34"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E2DFE5C-7C6F-4C2B-A795-8CA846031B84}"/>
              </a:ext>
            </a:extLst>
          </p:cNvPr>
          <p:cNvSpPr>
            <a:spLocks noGrp="1"/>
          </p:cNvSpPr>
          <p:nvPr>
            <p:ph type="sldNum" sz="quarter" idx="11"/>
          </p:nvPr>
        </p:nvSpPr>
        <p:spPr/>
        <p:txBody>
          <a:bodyPr/>
          <a:lstStyle/>
          <a:p>
            <a:pPr>
              <a:defRPr/>
            </a:pPr>
            <a:fld id="{7624D940-A856-4BBF-BAF3-F93FD6E1554A}" type="slidenum">
              <a:rPr lang="en-US" smtClean="0"/>
              <a:pPr>
                <a:defRPr/>
              </a:pPr>
              <a:t>38</a:t>
            </a:fld>
            <a:endParaRPr lang="en-US" dirty="0"/>
          </a:p>
        </p:txBody>
      </p:sp>
      <p:pic>
        <p:nvPicPr>
          <p:cNvPr id="6" name="Picture 5" descr="A picture containing holding, light&#10;&#10;Description automatically generated">
            <a:extLst>
              <a:ext uri="{FF2B5EF4-FFF2-40B4-BE49-F238E27FC236}">
                <a16:creationId xmlns:a16="http://schemas.microsoft.com/office/drawing/2014/main" id="{6A08CD31-45B8-488C-A5AD-E2AD9700FC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7200" y="457200"/>
            <a:ext cx="3157728" cy="5638800"/>
          </a:xfrm>
          <a:prstGeom prst="rect">
            <a:avLst/>
          </a:prstGeom>
        </p:spPr>
      </p:pic>
    </p:spTree>
    <p:extLst>
      <p:ext uri="{BB962C8B-B14F-4D97-AF65-F5344CB8AC3E}">
        <p14:creationId xmlns:p14="http://schemas.microsoft.com/office/powerpoint/2010/main" val="1714096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8E78-C9D0-4868-BCCE-503815C79095}"/>
              </a:ext>
            </a:extLst>
          </p:cNvPr>
          <p:cNvSpPr>
            <a:spLocks noGrp="1"/>
          </p:cNvSpPr>
          <p:nvPr>
            <p:ph type="title"/>
          </p:nvPr>
        </p:nvSpPr>
        <p:spPr/>
        <p:txBody>
          <a:bodyPr/>
          <a:lstStyle/>
          <a:p>
            <a:pPr algn="ctr"/>
            <a:r>
              <a:rPr lang="en-US" dirty="0">
                <a:solidFill>
                  <a:srgbClr val="0000FF"/>
                </a:solidFill>
                <a:effectLst>
                  <a:outerShdw blurRad="38100" dist="38100" dir="2700000" algn="tl">
                    <a:srgbClr val="000000">
                      <a:alpha val="43137"/>
                    </a:srgbClr>
                  </a:outerShdw>
                </a:effectLst>
              </a:rPr>
              <a:t>Questions?</a:t>
            </a:r>
          </a:p>
        </p:txBody>
      </p:sp>
      <p:sp>
        <p:nvSpPr>
          <p:cNvPr id="6" name="Slide Number Placeholder 1">
            <a:extLst>
              <a:ext uri="{FF2B5EF4-FFF2-40B4-BE49-F238E27FC236}">
                <a16:creationId xmlns:a16="http://schemas.microsoft.com/office/drawing/2014/main" id="{091C6CC1-2840-481E-8C5D-159507824E6B}"/>
              </a:ext>
            </a:extLst>
          </p:cNvPr>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39</a:t>
            </a:fld>
            <a:endParaRPr lang="en-US" dirty="0"/>
          </a:p>
        </p:txBody>
      </p:sp>
      <p:pic>
        <p:nvPicPr>
          <p:cNvPr id="4" name="Picture 3" descr="A picture containing light&#10;&#10;Description automatically generated">
            <a:extLst>
              <a:ext uri="{FF2B5EF4-FFF2-40B4-BE49-F238E27FC236}">
                <a16:creationId xmlns:a16="http://schemas.microsoft.com/office/drawing/2014/main" id="{21ED750B-8C8A-49E6-ADB8-FC5CC0CAAA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295400"/>
            <a:ext cx="5003761" cy="5710427"/>
          </a:xfrm>
          <a:prstGeom prst="rect">
            <a:avLst/>
          </a:prstGeom>
        </p:spPr>
      </p:pic>
    </p:spTree>
    <p:extLst>
      <p:ext uri="{BB962C8B-B14F-4D97-AF65-F5344CB8AC3E}">
        <p14:creationId xmlns:p14="http://schemas.microsoft.com/office/powerpoint/2010/main" val="1370825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152400" y="381000"/>
            <a:ext cx="7772400" cy="1143000"/>
          </a:xfrm>
        </p:spPr>
        <p:txBody>
          <a:bodyPr/>
          <a:lstStyle/>
          <a:p>
            <a:pPr eaLnBrk="1" hangingPunct="1"/>
            <a:r>
              <a:rPr lang="en-US" altLang="en-US" b="1" dirty="0"/>
              <a:t>Objectives</a:t>
            </a:r>
          </a:p>
        </p:txBody>
      </p:sp>
      <p:sp>
        <p:nvSpPr>
          <p:cNvPr id="6148" name="Rectangle 3"/>
          <p:cNvSpPr>
            <a:spLocks noGrp="1" noChangeArrowheads="1"/>
          </p:cNvSpPr>
          <p:nvPr>
            <p:ph type="body" idx="4294967295"/>
          </p:nvPr>
        </p:nvSpPr>
        <p:spPr>
          <a:xfrm>
            <a:off x="152400" y="1371600"/>
            <a:ext cx="8610600" cy="3962400"/>
          </a:xfrm>
        </p:spPr>
        <p:txBody>
          <a:bodyPr/>
          <a:lstStyle/>
          <a:p>
            <a:pPr eaLnBrk="1" hangingPunct="1">
              <a:buFont typeface="Wingdings" panose="05000000000000000000" pitchFamily="2" charset="2"/>
              <a:buChar char="§"/>
            </a:pPr>
            <a:r>
              <a:rPr lang="en-US" altLang="en-US" sz="2800" b="0" dirty="0"/>
              <a:t>RPM International Inc., one year later               (Dec. 26, 2017)</a:t>
            </a:r>
          </a:p>
          <a:p>
            <a:pPr eaLnBrk="1" hangingPunct="1">
              <a:buFont typeface="Wingdings" panose="05000000000000000000" pitchFamily="2" charset="2"/>
              <a:buChar char="§"/>
            </a:pPr>
            <a:r>
              <a:rPr lang="en-US" altLang="en-US" sz="2800" b="0" dirty="0"/>
              <a:t>RPM International Inc., another year later               (Dec. 26, 2018)</a:t>
            </a:r>
          </a:p>
          <a:p>
            <a:pPr lvl="1" eaLnBrk="1" hangingPunct="1">
              <a:buFont typeface="Wingdings" panose="05000000000000000000" pitchFamily="2" charset="2"/>
              <a:buChar char="§"/>
            </a:pPr>
            <a:endParaRPr lang="en-US" altLang="en-US" sz="2400" dirty="0"/>
          </a:p>
        </p:txBody>
      </p:sp>
      <p:sp>
        <p:nvSpPr>
          <p:cNvPr id="7" name="Slide Number Placeholder 1"/>
          <p:cNvSpPr txBox="1">
            <a:spLocks/>
          </p:cNvSpPr>
          <p:nvPr/>
        </p:nvSpPr>
        <p:spPr bwMode="auto">
          <a:xfrm>
            <a:off x="3009901" y="60145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4</a:t>
            </a:fld>
            <a:endParaRPr lang="en-US" dirty="0"/>
          </a:p>
        </p:txBody>
      </p:sp>
      <p:pic>
        <p:nvPicPr>
          <p:cNvPr id="9" name="Picture 8" descr="A sign on a pole&#10;&#10;Description automatically generated">
            <a:extLst>
              <a:ext uri="{FF2B5EF4-FFF2-40B4-BE49-F238E27FC236}">
                <a16:creationId xmlns:a16="http://schemas.microsoft.com/office/drawing/2014/main" id="{37268E3F-89F2-4D57-9259-D0048D4156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124200"/>
            <a:ext cx="4596892" cy="4028027"/>
          </a:xfrm>
          <a:prstGeom prst="rect">
            <a:avLst/>
          </a:prstGeom>
        </p:spPr>
      </p:pic>
    </p:spTree>
    <p:extLst>
      <p:ext uri="{BB962C8B-B14F-4D97-AF65-F5344CB8AC3E}">
        <p14:creationId xmlns:p14="http://schemas.microsoft.com/office/powerpoint/2010/main" val="135520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21ABA9-15E4-4CDB-8247-7C4976E232E9}"/>
              </a:ext>
            </a:extLst>
          </p:cNvPr>
          <p:cNvSpPr>
            <a:spLocks noGrp="1"/>
          </p:cNvSpPr>
          <p:nvPr>
            <p:ph type="sldNum" sz="quarter" idx="11"/>
          </p:nvPr>
        </p:nvSpPr>
        <p:spPr/>
        <p:txBody>
          <a:bodyPr/>
          <a:lstStyle/>
          <a:p>
            <a:pPr>
              <a:defRPr/>
            </a:pPr>
            <a:fld id="{7624D940-A856-4BBF-BAF3-F93FD6E1554A}" type="slidenum">
              <a:rPr lang="en-US" smtClean="0"/>
              <a:pPr>
                <a:defRPr/>
              </a:pPr>
              <a:t>40</a:t>
            </a:fld>
            <a:endParaRPr lang="en-US" dirty="0"/>
          </a:p>
        </p:txBody>
      </p:sp>
      <p:sp>
        <p:nvSpPr>
          <p:cNvPr id="5" name="Rectangle 4">
            <a:extLst>
              <a:ext uri="{FF2B5EF4-FFF2-40B4-BE49-F238E27FC236}">
                <a16:creationId xmlns:a16="http://schemas.microsoft.com/office/drawing/2014/main" id="{7EE2B454-30E5-4C4C-A1D0-17D68EA8BE80}"/>
              </a:ext>
            </a:extLst>
          </p:cNvPr>
          <p:cNvSpPr/>
          <p:nvPr/>
        </p:nvSpPr>
        <p:spPr>
          <a:xfrm>
            <a:off x="157688" y="1524000"/>
            <a:ext cx="8828635" cy="4247317"/>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00B0F0"/>
                </a:solidFill>
                <a:effectLst>
                  <a:outerShdw dist="38100" dir="2640000" algn="bl" rotWithShape="0">
                    <a:schemeClr val="tx2">
                      <a:lumMod val="75000"/>
                    </a:schemeClr>
                  </a:outerShdw>
                </a:effectLst>
              </a:rPr>
              <a:t>Another Year Passes By…</a:t>
            </a:r>
          </a:p>
          <a:p>
            <a:pPr algn="ctr"/>
            <a:r>
              <a:rPr lang="en-US" sz="5400" b="1" dirty="0">
                <a:ln w="12700">
                  <a:solidFill>
                    <a:schemeClr val="tx2">
                      <a:lumMod val="75000"/>
                    </a:schemeClr>
                  </a:solidFill>
                  <a:prstDash val="solid"/>
                </a:ln>
                <a:solidFill>
                  <a:srgbClr val="00B0F0"/>
                </a:solidFill>
                <a:effectLst>
                  <a:outerShdw dist="38100" dir="2640000" algn="bl" rotWithShape="0">
                    <a:schemeClr val="tx2">
                      <a:lumMod val="75000"/>
                    </a:schemeClr>
                  </a:outerShdw>
                </a:effectLst>
              </a:rPr>
              <a:t>Let’s update our SSG</a:t>
            </a:r>
          </a:p>
          <a:p>
            <a:pPr algn="ctr"/>
            <a:endParaRPr lang="en-US" sz="5400" b="1" dirty="0">
              <a:ln w="12700">
                <a:solidFill>
                  <a:schemeClr val="tx2">
                    <a:lumMod val="75000"/>
                  </a:schemeClr>
                </a:solidFill>
                <a:prstDash val="solid"/>
              </a:ln>
              <a:solidFill>
                <a:srgbClr val="00B0F0"/>
              </a:solidFill>
              <a:effectLst>
                <a:outerShdw dist="38100" dir="2640000" algn="bl" rotWithShape="0">
                  <a:schemeClr val="tx2">
                    <a:lumMod val="75000"/>
                  </a:schemeClr>
                </a:outerShdw>
              </a:effectLst>
            </a:endParaRPr>
          </a:p>
          <a:p>
            <a:pPr algn="ctr"/>
            <a:r>
              <a:rPr lang="en-US" sz="5400" b="1" dirty="0">
                <a:ln w="12700">
                  <a:solidFill>
                    <a:schemeClr val="tx2">
                      <a:lumMod val="75000"/>
                    </a:schemeClr>
                  </a:solidFill>
                  <a:prstDash val="solid"/>
                </a:ln>
                <a:solidFill>
                  <a:srgbClr val="00B0F0"/>
                </a:solidFill>
                <a:effectLst>
                  <a:outerShdw dist="38100" dir="2640000" algn="bl" rotWithShape="0">
                    <a:schemeClr val="tx2">
                      <a:lumMod val="75000"/>
                    </a:schemeClr>
                  </a:outerShdw>
                </a:effectLst>
              </a:rPr>
              <a:t>Dec. 26, 2018</a:t>
            </a:r>
          </a:p>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432039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A273871-B070-4ACA-A0F8-0C1453EF3F42}"/>
              </a:ext>
            </a:extLst>
          </p:cNvPr>
          <p:cNvPicPr>
            <a:picLocks noChangeAspect="1"/>
          </p:cNvPicPr>
          <p:nvPr/>
        </p:nvPicPr>
        <p:blipFill>
          <a:blip r:embed="rId3"/>
          <a:stretch>
            <a:fillRect/>
          </a:stretch>
        </p:blipFill>
        <p:spPr>
          <a:xfrm>
            <a:off x="624405" y="885470"/>
            <a:ext cx="5268060" cy="5087060"/>
          </a:xfrm>
          <a:prstGeom prst="rect">
            <a:avLst/>
          </a:prstGeom>
        </p:spPr>
      </p:pic>
      <p:sp>
        <p:nvSpPr>
          <p:cNvPr id="4" name="Slide Number Placeholder 3">
            <a:extLst>
              <a:ext uri="{FF2B5EF4-FFF2-40B4-BE49-F238E27FC236}">
                <a16:creationId xmlns:a16="http://schemas.microsoft.com/office/drawing/2014/main" id="{FF30210C-9493-4D06-9894-F6C325AD5CA9}"/>
              </a:ext>
            </a:extLst>
          </p:cNvPr>
          <p:cNvSpPr>
            <a:spLocks noGrp="1"/>
          </p:cNvSpPr>
          <p:nvPr>
            <p:ph type="sldNum" sz="quarter" idx="11"/>
          </p:nvPr>
        </p:nvSpPr>
        <p:spPr/>
        <p:txBody>
          <a:bodyPr/>
          <a:lstStyle/>
          <a:p>
            <a:pPr>
              <a:defRPr/>
            </a:pPr>
            <a:fld id="{7624D940-A856-4BBF-BAF3-F93FD6E1554A}" type="slidenum">
              <a:rPr lang="en-US" smtClean="0"/>
              <a:pPr>
                <a:defRPr/>
              </a:pPr>
              <a:t>41</a:t>
            </a:fld>
            <a:endParaRPr lang="en-US" dirty="0"/>
          </a:p>
        </p:txBody>
      </p:sp>
      <p:sp>
        <p:nvSpPr>
          <p:cNvPr id="6" name="TextBox 5">
            <a:extLst>
              <a:ext uri="{FF2B5EF4-FFF2-40B4-BE49-F238E27FC236}">
                <a16:creationId xmlns:a16="http://schemas.microsoft.com/office/drawing/2014/main" id="{0BD9FF89-6CBD-41B1-9851-35B4FB85508E}"/>
              </a:ext>
            </a:extLst>
          </p:cNvPr>
          <p:cNvSpPr txBox="1"/>
          <p:nvPr/>
        </p:nvSpPr>
        <p:spPr>
          <a:xfrm flipH="1">
            <a:off x="6361408" y="1464975"/>
            <a:ext cx="2782592" cy="1323439"/>
          </a:xfrm>
          <a:prstGeom prst="rect">
            <a:avLst/>
          </a:prstGeom>
          <a:noFill/>
        </p:spPr>
        <p:txBody>
          <a:bodyPr wrap="square" rtlCol="0">
            <a:spAutoFit/>
          </a:bodyPr>
          <a:lstStyle/>
          <a:p>
            <a:r>
              <a:rPr lang="en-US" sz="4000" dirty="0"/>
              <a:t>What has changed?</a:t>
            </a:r>
          </a:p>
        </p:txBody>
      </p:sp>
      <p:sp>
        <p:nvSpPr>
          <p:cNvPr id="8" name="Rectangle 7">
            <a:extLst>
              <a:ext uri="{FF2B5EF4-FFF2-40B4-BE49-F238E27FC236}">
                <a16:creationId xmlns:a16="http://schemas.microsoft.com/office/drawing/2014/main" id="{714488FE-E467-48D7-B519-FAC0930D03BA}"/>
              </a:ext>
            </a:extLst>
          </p:cNvPr>
          <p:cNvSpPr/>
          <p:nvPr/>
        </p:nvSpPr>
        <p:spPr bwMode="auto">
          <a:xfrm>
            <a:off x="4876800" y="904385"/>
            <a:ext cx="838200" cy="3962400"/>
          </a:xfrm>
          <a:prstGeom prst="rect">
            <a:avLst/>
          </a:prstGeom>
          <a:noFill/>
          <a:ln w="44450" cap="flat" cmpd="sng" algn="ctr">
            <a:solidFill>
              <a:srgbClr val="00CC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10" name="Arrow: Down 9">
            <a:extLst>
              <a:ext uri="{FF2B5EF4-FFF2-40B4-BE49-F238E27FC236}">
                <a16:creationId xmlns:a16="http://schemas.microsoft.com/office/drawing/2014/main" id="{424734A1-1731-4AE5-A848-2ED977E9764F}"/>
              </a:ext>
            </a:extLst>
          </p:cNvPr>
          <p:cNvSpPr/>
          <p:nvPr/>
        </p:nvSpPr>
        <p:spPr bwMode="auto">
          <a:xfrm rot="16200000">
            <a:off x="5931656" y="794236"/>
            <a:ext cx="268872" cy="590632"/>
          </a:xfrm>
          <a:prstGeom prst="downArrow">
            <a:avLst/>
          </a:prstGeom>
          <a:solidFill>
            <a:srgbClr val="00B050"/>
          </a:solidFill>
          <a:ln w="4445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12" name="Arrow: Down 11">
            <a:extLst>
              <a:ext uri="{FF2B5EF4-FFF2-40B4-BE49-F238E27FC236}">
                <a16:creationId xmlns:a16="http://schemas.microsoft.com/office/drawing/2014/main" id="{68FB8C7F-3536-462B-8E7F-CA350893E2C4}"/>
              </a:ext>
            </a:extLst>
          </p:cNvPr>
          <p:cNvSpPr/>
          <p:nvPr/>
        </p:nvSpPr>
        <p:spPr bwMode="auto">
          <a:xfrm flipV="1">
            <a:off x="5667770" y="2679566"/>
            <a:ext cx="268872" cy="590632"/>
          </a:xfrm>
          <a:prstGeom prst="downArrow">
            <a:avLst/>
          </a:prstGeom>
          <a:solidFill>
            <a:srgbClr val="996633"/>
          </a:solidFill>
          <a:ln w="44450" cap="flat" cmpd="sng" algn="ctr">
            <a:solidFill>
              <a:srgbClr val="9A75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14" name="Arrow: Down 13">
            <a:extLst>
              <a:ext uri="{FF2B5EF4-FFF2-40B4-BE49-F238E27FC236}">
                <a16:creationId xmlns:a16="http://schemas.microsoft.com/office/drawing/2014/main" id="{04586EA3-E217-45DD-86BB-67AF556A84D6}"/>
              </a:ext>
            </a:extLst>
          </p:cNvPr>
          <p:cNvSpPr/>
          <p:nvPr/>
        </p:nvSpPr>
        <p:spPr bwMode="auto">
          <a:xfrm flipV="1">
            <a:off x="5729708" y="3691161"/>
            <a:ext cx="268872" cy="590632"/>
          </a:xfrm>
          <a:prstGeom prst="downArrow">
            <a:avLst/>
          </a:prstGeom>
          <a:solidFill>
            <a:srgbClr val="0000FF"/>
          </a:solidFill>
          <a:ln w="4445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16" name="Arrow: Down 15">
            <a:extLst>
              <a:ext uri="{FF2B5EF4-FFF2-40B4-BE49-F238E27FC236}">
                <a16:creationId xmlns:a16="http://schemas.microsoft.com/office/drawing/2014/main" id="{AA22B1F4-1A93-4FE2-860C-D127A663F83E}"/>
              </a:ext>
            </a:extLst>
          </p:cNvPr>
          <p:cNvSpPr/>
          <p:nvPr/>
        </p:nvSpPr>
        <p:spPr bwMode="auto">
          <a:xfrm flipV="1">
            <a:off x="5712326" y="1831378"/>
            <a:ext cx="268872" cy="590632"/>
          </a:xfrm>
          <a:prstGeom prst="downArrow">
            <a:avLst/>
          </a:prstGeom>
          <a:solidFill>
            <a:srgbClr val="FF3399"/>
          </a:solidFill>
          <a:ln w="44450" cap="flat" cmpd="sng" algn="ctr">
            <a:solidFill>
              <a:srgbClr val="FF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nvGrpSpPr>
          <p:cNvPr id="11" name="Group 10">
            <a:extLst>
              <a:ext uri="{FF2B5EF4-FFF2-40B4-BE49-F238E27FC236}">
                <a16:creationId xmlns:a16="http://schemas.microsoft.com/office/drawing/2014/main" id="{205FBBE4-8D6C-4034-92B3-A6E7AF83A785}"/>
              </a:ext>
            </a:extLst>
          </p:cNvPr>
          <p:cNvGrpSpPr/>
          <p:nvPr/>
        </p:nvGrpSpPr>
        <p:grpSpPr>
          <a:xfrm>
            <a:off x="6318738" y="3287783"/>
            <a:ext cx="2619912" cy="2238688"/>
            <a:chOff x="6318738" y="3287783"/>
            <a:chExt cx="2619912" cy="2238688"/>
          </a:xfrm>
        </p:grpSpPr>
        <p:pic>
          <p:nvPicPr>
            <p:cNvPr id="3" name="Picture 2">
              <a:extLst>
                <a:ext uri="{FF2B5EF4-FFF2-40B4-BE49-F238E27FC236}">
                  <a16:creationId xmlns:a16="http://schemas.microsoft.com/office/drawing/2014/main" id="{8B30F8B3-D457-4A20-A0A6-62466A658745}"/>
                </a:ext>
              </a:extLst>
            </p:cNvPr>
            <p:cNvPicPr>
              <a:picLocks noChangeAspect="1"/>
            </p:cNvPicPr>
            <p:nvPr/>
          </p:nvPicPr>
          <p:blipFill>
            <a:blip r:embed="rId4"/>
            <a:stretch>
              <a:fillRect/>
            </a:stretch>
          </p:blipFill>
          <p:spPr>
            <a:xfrm>
              <a:off x="6337962" y="3287783"/>
              <a:ext cx="2600688" cy="362001"/>
            </a:xfrm>
            <a:prstGeom prst="rect">
              <a:avLst/>
            </a:prstGeom>
            <a:ln w="57150">
              <a:solidFill>
                <a:srgbClr val="008000"/>
              </a:solidFill>
            </a:ln>
          </p:spPr>
        </p:pic>
        <p:pic>
          <p:nvPicPr>
            <p:cNvPr id="7" name="Picture 6">
              <a:extLst>
                <a:ext uri="{FF2B5EF4-FFF2-40B4-BE49-F238E27FC236}">
                  <a16:creationId xmlns:a16="http://schemas.microsoft.com/office/drawing/2014/main" id="{14D8FDB8-4094-4F67-AD87-9F279A24C18F}"/>
                </a:ext>
              </a:extLst>
            </p:cNvPr>
            <p:cNvPicPr>
              <a:picLocks noChangeAspect="1"/>
            </p:cNvPicPr>
            <p:nvPr/>
          </p:nvPicPr>
          <p:blipFill>
            <a:blip r:embed="rId5"/>
            <a:stretch>
              <a:fillRect/>
            </a:stretch>
          </p:blipFill>
          <p:spPr>
            <a:xfrm>
              <a:off x="6318738" y="3649784"/>
              <a:ext cx="2619912" cy="1876687"/>
            </a:xfrm>
            <a:prstGeom prst="rect">
              <a:avLst/>
            </a:prstGeom>
            <a:ln w="57150">
              <a:solidFill>
                <a:srgbClr val="008000"/>
              </a:solidFill>
            </a:ln>
          </p:spPr>
        </p:pic>
      </p:grpSp>
      <p:grpSp>
        <p:nvGrpSpPr>
          <p:cNvPr id="2" name="Group 1">
            <a:extLst>
              <a:ext uri="{FF2B5EF4-FFF2-40B4-BE49-F238E27FC236}">
                <a16:creationId xmlns:a16="http://schemas.microsoft.com/office/drawing/2014/main" id="{99CC7534-C669-4196-A681-2A95321CA984}"/>
              </a:ext>
            </a:extLst>
          </p:cNvPr>
          <p:cNvGrpSpPr/>
          <p:nvPr/>
        </p:nvGrpSpPr>
        <p:grpSpPr>
          <a:xfrm>
            <a:off x="4660082" y="2331338"/>
            <a:ext cx="962016" cy="1887649"/>
            <a:chOff x="4660082" y="2331338"/>
            <a:chExt cx="962016" cy="1887649"/>
          </a:xfrm>
        </p:grpSpPr>
        <p:sp>
          <p:nvSpPr>
            <p:cNvPr id="15" name="Arrow: Pentagon 14">
              <a:extLst>
                <a:ext uri="{FF2B5EF4-FFF2-40B4-BE49-F238E27FC236}">
                  <a16:creationId xmlns:a16="http://schemas.microsoft.com/office/drawing/2014/main" id="{7E304529-C657-4CA2-91F0-2B75F22487A0}"/>
                </a:ext>
              </a:extLst>
            </p:cNvPr>
            <p:cNvSpPr/>
            <p:nvPr/>
          </p:nvSpPr>
          <p:spPr bwMode="auto">
            <a:xfrm rot="19505696">
              <a:off x="4660082" y="4044565"/>
              <a:ext cx="942925" cy="174422"/>
            </a:xfrm>
            <a:prstGeom prst="homePlate">
              <a:avLst/>
            </a:prstGeom>
            <a:solidFill>
              <a:srgbClr val="0000FF"/>
            </a:solidFill>
            <a:ln w="4445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19" name="Arrow: Pentagon 18">
              <a:extLst>
                <a:ext uri="{FF2B5EF4-FFF2-40B4-BE49-F238E27FC236}">
                  <a16:creationId xmlns:a16="http://schemas.microsoft.com/office/drawing/2014/main" id="{FBE6CF42-390E-4DBA-AC2A-4C53870B4871}"/>
                </a:ext>
              </a:extLst>
            </p:cNvPr>
            <p:cNvSpPr/>
            <p:nvPr/>
          </p:nvSpPr>
          <p:spPr bwMode="auto">
            <a:xfrm rot="19505696">
              <a:off x="4689089" y="2331338"/>
              <a:ext cx="933009" cy="181341"/>
            </a:xfrm>
            <a:prstGeom prst="homePlate">
              <a:avLst/>
            </a:prstGeom>
            <a:solidFill>
              <a:srgbClr val="FF3399"/>
            </a:solidFill>
            <a:ln w="44450" cap="flat" cmpd="sng" algn="ctr">
              <a:solidFill>
                <a:srgbClr val="FF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grpSp>
      <p:sp>
        <p:nvSpPr>
          <p:cNvPr id="24" name="Rectangle 23">
            <a:extLst>
              <a:ext uri="{FF2B5EF4-FFF2-40B4-BE49-F238E27FC236}">
                <a16:creationId xmlns:a16="http://schemas.microsoft.com/office/drawing/2014/main" id="{268D0E60-8895-4B2E-BA14-060964BB528A}"/>
              </a:ext>
            </a:extLst>
          </p:cNvPr>
          <p:cNvSpPr/>
          <p:nvPr/>
        </p:nvSpPr>
        <p:spPr>
          <a:xfrm>
            <a:off x="198132" y="590144"/>
            <a:ext cx="3542957" cy="523220"/>
          </a:xfrm>
          <a:prstGeom prst="rect">
            <a:avLst/>
          </a:prstGeom>
          <a:solidFill>
            <a:srgbClr val="FFFFFF"/>
          </a:solidFill>
          <a:ln w="28575">
            <a:solidFill>
              <a:srgbClr val="7030A0"/>
            </a:solidFill>
          </a:ln>
        </p:spPr>
        <p:txBody>
          <a:bodyPr wrap="none" lIns="91440" tIns="45720" rIns="91440" bIns="45720">
            <a:spAutoFit/>
          </a:bodyPr>
          <a:lstStyle/>
          <a:p>
            <a:pPr algn="ctr"/>
            <a:r>
              <a:rPr lang="en-US"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Dec. 26, 2018 Study</a:t>
            </a:r>
          </a:p>
        </p:txBody>
      </p:sp>
      <p:grpSp>
        <p:nvGrpSpPr>
          <p:cNvPr id="13" name="Group 12">
            <a:extLst>
              <a:ext uri="{FF2B5EF4-FFF2-40B4-BE49-F238E27FC236}">
                <a16:creationId xmlns:a16="http://schemas.microsoft.com/office/drawing/2014/main" id="{83AEC879-E4A7-49F6-A7AB-188CB3DAF6C0}"/>
              </a:ext>
            </a:extLst>
          </p:cNvPr>
          <p:cNvGrpSpPr/>
          <p:nvPr/>
        </p:nvGrpSpPr>
        <p:grpSpPr>
          <a:xfrm>
            <a:off x="7162800" y="4953000"/>
            <a:ext cx="1458578" cy="577529"/>
            <a:chOff x="7162800" y="4953000"/>
            <a:chExt cx="1458578" cy="577529"/>
          </a:xfrm>
        </p:grpSpPr>
        <p:sp>
          <p:nvSpPr>
            <p:cNvPr id="5" name="Oval 4">
              <a:extLst>
                <a:ext uri="{FF2B5EF4-FFF2-40B4-BE49-F238E27FC236}">
                  <a16:creationId xmlns:a16="http://schemas.microsoft.com/office/drawing/2014/main" id="{BDA30A3E-6235-4163-9D48-22C29E801ED7}"/>
                </a:ext>
              </a:extLst>
            </p:cNvPr>
            <p:cNvSpPr/>
            <p:nvPr/>
          </p:nvSpPr>
          <p:spPr bwMode="auto">
            <a:xfrm>
              <a:off x="7162800" y="4953000"/>
              <a:ext cx="685800" cy="573471"/>
            </a:xfrm>
            <a:prstGeom prst="ellipse">
              <a:avLst/>
            </a:prstGeom>
            <a:noFill/>
            <a:ln w="44450" cap="flat" cmpd="sng" algn="ctr">
              <a:solidFill>
                <a:srgbClr val="D6009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9" name="Oval 8">
              <a:extLst>
                <a:ext uri="{FF2B5EF4-FFF2-40B4-BE49-F238E27FC236}">
                  <a16:creationId xmlns:a16="http://schemas.microsoft.com/office/drawing/2014/main" id="{9062D18B-BC58-48F2-B6CB-B5B58A336201}"/>
                </a:ext>
              </a:extLst>
            </p:cNvPr>
            <p:cNvSpPr/>
            <p:nvPr/>
          </p:nvSpPr>
          <p:spPr bwMode="auto">
            <a:xfrm>
              <a:off x="7935578" y="4957058"/>
              <a:ext cx="685800" cy="573471"/>
            </a:xfrm>
            <a:prstGeom prst="ellipse">
              <a:avLst/>
            </a:prstGeom>
            <a:noFill/>
            <a:ln w="44450" cap="flat" cmpd="sng" algn="ctr">
              <a:solidFill>
                <a:srgbClr val="D6009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spTree>
    <p:extLst>
      <p:ext uri="{BB962C8B-B14F-4D97-AF65-F5344CB8AC3E}">
        <p14:creationId xmlns:p14="http://schemas.microsoft.com/office/powerpoint/2010/main" val="343017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80">
                                          <p:stCondLst>
                                            <p:cond delay="0"/>
                                          </p:stCondLst>
                                        </p:cTn>
                                        <p:tgtEl>
                                          <p:spTgt spid="13"/>
                                        </p:tgtEl>
                                      </p:cBhvr>
                                    </p:animEffect>
                                    <p:anim calcmode="lin" valueType="num">
                                      <p:cBhvr>
                                        <p:cTn id="1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 dur="26">
                                          <p:stCondLst>
                                            <p:cond delay="650"/>
                                          </p:stCondLst>
                                        </p:cTn>
                                        <p:tgtEl>
                                          <p:spTgt spid="13"/>
                                        </p:tgtEl>
                                      </p:cBhvr>
                                      <p:to x="100000" y="60000"/>
                                    </p:animScale>
                                    <p:animScale>
                                      <p:cBhvr>
                                        <p:cTn id="19" dur="166" decel="50000">
                                          <p:stCondLst>
                                            <p:cond delay="676"/>
                                          </p:stCondLst>
                                        </p:cTn>
                                        <p:tgtEl>
                                          <p:spTgt spid="13"/>
                                        </p:tgtEl>
                                      </p:cBhvr>
                                      <p:to x="100000" y="100000"/>
                                    </p:animScale>
                                    <p:animScale>
                                      <p:cBhvr>
                                        <p:cTn id="20" dur="26">
                                          <p:stCondLst>
                                            <p:cond delay="1312"/>
                                          </p:stCondLst>
                                        </p:cTn>
                                        <p:tgtEl>
                                          <p:spTgt spid="13"/>
                                        </p:tgtEl>
                                      </p:cBhvr>
                                      <p:to x="100000" y="80000"/>
                                    </p:animScale>
                                    <p:animScale>
                                      <p:cBhvr>
                                        <p:cTn id="21" dur="166" decel="50000">
                                          <p:stCondLst>
                                            <p:cond delay="1338"/>
                                          </p:stCondLst>
                                        </p:cTn>
                                        <p:tgtEl>
                                          <p:spTgt spid="13"/>
                                        </p:tgtEl>
                                      </p:cBhvr>
                                      <p:to x="100000" y="100000"/>
                                    </p:animScale>
                                    <p:animScale>
                                      <p:cBhvr>
                                        <p:cTn id="22" dur="26">
                                          <p:stCondLst>
                                            <p:cond delay="1642"/>
                                          </p:stCondLst>
                                        </p:cTn>
                                        <p:tgtEl>
                                          <p:spTgt spid="13"/>
                                        </p:tgtEl>
                                      </p:cBhvr>
                                      <p:to x="100000" y="90000"/>
                                    </p:animScale>
                                    <p:animScale>
                                      <p:cBhvr>
                                        <p:cTn id="23" dur="166" decel="50000">
                                          <p:stCondLst>
                                            <p:cond delay="1668"/>
                                          </p:stCondLst>
                                        </p:cTn>
                                        <p:tgtEl>
                                          <p:spTgt spid="13"/>
                                        </p:tgtEl>
                                      </p:cBhvr>
                                      <p:to x="100000" y="100000"/>
                                    </p:animScale>
                                    <p:animScale>
                                      <p:cBhvr>
                                        <p:cTn id="24" dur="26">
                                          <p:stCondLst>
                                            <p:cond delay="1808"/>
                                          </p:stCondLst>
                                        </p:cTn>
                                        <p:tgtEl>
                                          <p:spTgt spid="13"/>
                                        </p:tgtEl>
                                      </p:cBhvr>
                                      <p:to x="100000" y="95000"/>
                                    </p:animScale>
                                    <p:animScale>
                                      <p:cBhvr>
                                        <p:cTn id="25" dur="166" decel="50000">
                                          <p:stCondLst>
                                            <p:cond delay="1834"/>
                                          </p:stCondLst>
                                        </p:cTn>
                                        <p:tgtEl>
                                          <p:spTgt spid="1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C74220-CD0E-4A85-B994-13DFF9632B99}"/>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09101194-7491-4893-B888-36A4FD5BFC72}"/>
              </a:ext>
            </a:extLst>
          </p:cNvPr>
          <p:cNvSpPr>
            <a:spLocks noGrp="1"/>
          </p:cNvSpPr>
          <p:nvPr>
            <p:ph type="sldNum" sz="quarter" idx="11"/>
          </p:nvPr>
        </p:nvSpPr>
        <p:spPr>
          <a:xfrm>
            <a:off x="2971800" y="6324600"/>
            <a:ext cx="1905000" cy="457200"/>
          </a:xfrm>
        </p:spPr>
        <p:txBody>
          <a:bodyPr/>
          <a:lstStyle/>
          <a:p>
            <a:pPr>
              <a:defRPr/>
            </a:pPr>
            <a:fld id="{7624D940-A856-4BBF-BAF3-F93FD6E1554A}" type="slidenum">
              <a:rPr lang="en-US" smtClean="0"/>
              <a:pPr>
                <a:defRPr/>
              </a:pPr>
              <a:t>42</a:t>
            </a:fld>
            <a:endParaRPr lang="en-US" dirty="0"/>
          </a:p>
        </p:txBody>
      </p:sp>
      <p:pic>
        <p:nvPicPr>
          <p:cNvPr id="6" name="Picture 5">
            <a:extLst>
              <a:ext uri="{FF2B5EF4-FFF2-40B4-BE49-F238E27FC236}">
                <a16:creationId xmlns:a16="http://schemas.microsoft.com/office/drawing/2014/main" id="{4F549ECA-8D5D-465C-8CC0-6F545F79D524}"/>
              </a:ext>
            </a:extLst>
          </p:cNvPr>
          <p:cNvPicPr>
            <a:picLocks noChangeAspect="1"/>
          </p:cNvPicPr>
          <p:nvPr/>
        </p:nvPicPr>
        <p:blipFill>
          <a:blip r:embed="rId3"/>
          <a:stretch>
            <a:fillRect/>
          </a:stretch>
        </p:blipFill>
        <p:spPr>
          <a:xfrm>
            <a:off x="152400" y="838200"/>
            <a:ext cx="5708587" cy="5536224"/>
          </a:xfrm>
          <a:prstGeom prst="rect">
            <a:avLst/>
          </a:prstGeom>
        </p:spPr>
      </p:pic>
      <p:sp>
        <p:nvSpPr>
          <p:cNvPr id="5" name="Rectangle 4">
            <a:extLst>
              <a:ext uri="{FF2B5EF4-FFF2-40B4-BE49-F238E27FC236}">
                <a16:creationId xmlns:a16="http://schemas.microsoft.com/office/drawing/2014/main" id="{C6877DA7-4A17-4F24-B768-A42D6871F42B}"/>
              </a:ext>
            </a:extLst>
          </p:cNvPr>
          <p:cNvSpPr/>
          <p:nvPr/>
        </p:nvSpPr>
        <p:spPr>
          <a:xfrm>
            <a:off x="152400" y="483576"/>
            <a:ext cx="3542957" cy="523220"/>
          </a:xfrm>
          <a:prstGeom prst="rect">
            <a:avLst/>
          </a:prstGeom>
          <a:solidFill>
            <a:srgbClr val="FFFFFF"/>
          </a:solidFill>
          <a:ln w="28575">
            <a:solidFill>
              <a:srgbClr val="7030A0"/>
            </a:solidFill>
          </a:ln>
        </p:spPr>
        <p:txBody>
          <a:bodyPr wrap="none" lIns="91440" tIns="45720" rIns="91440" bIns="45720">
            <a:spAutoFit/>
          </a:bodyPr>
          <a:lstStyle/>
          <a:p>
            <a:pPr algn="ctr"/>
            <a:r>
              <a:rPr lang="en-US"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Dec. 26, 2017 Study</a:t>
            </a:r>
          </a:p>
        </p:txBody>
      </p:sp>
      <p:sp>
        <p:nvSpPr>
          <p:cNvPr id="8" name="Arrow: Down 7">
            <a:extLst>
              <a:ext uri="{FF2B5EF4-FFF2-40B4-BE49-F238E27FC236}">
                <a16:creationId xmlns:a16="http://schemas.microsoft.com/office/drawing/2014/main" id="{E3754F84-E4F9-4DAF-A5EE-2CB165D74A37}"/>
              </a:ext>
            </a:extLst>
          </p:cNvPr>
          <p:cNvSpPr/>
          <p:nvPr/>
        </p:nvSpPr>
        <p:spPr bwMode="auto">
          <a:xfrm>
            <a:off x="495300" y="3177476"/>
            <a:ext cx="381000" cy="1295400"/>
          </a:xfrm>
          <a:prstGeom prst="downArrow">
            <a:avLst/>
          </a:prstGeom>
          <a:solidFill>
            <a:srgbClr val="FF3399"/>
          </a:solidFill>
          <a:ln w="44450" cap="flat" cmpd="sng" algn="ctr">
            <a:solidFill>
              <a:srgbClr val="FF33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9" name="TextBox 8">
            <a:extLst>
              <a:ext uri="{FF2B5EF4-FFF2-40B4-BE49-F238E27FC236}">
                <a16:creationId xmlns:a16="http://schemas.microsoft.com/office/drawing/2014/main" id="{94E4EB0F-C72B-4067-B455-5571D0751E36}"/>
              </a:ext>
            </a:extLst>
          </p:cNvPr>
          <p:cNvSpPr txBox="1"/>
          <p:nvPr/>
        </p:nvSpPr>
        <p:spPr>
          <a:xfrm>
            <a:off x="5956901" y="1292826"/>
            <a:ext cx="3124200" cy="1200329"/>
          </a:xfrm>
          <a:prstGeom prst="rect">
            <a:avLst/>
          </a:prstGeom>
          <a:noFill/>
        </p:spPr>
        <p:txBody>
          <a:bodyPr wrap="square" rtlCol="0">
            <a:spAutoFit/>
          </a:bodyPr>
          <a:lstStyle/>
          <a:p>
            <a:r>
              <a:rPr lang="en-US" dirty="0"/>
              <a:t>Oldest year lowered the back end of the trend line…</a:t>
            </a:r>
          </a:p>
        </p:txBody>
      </p:sp>
      <p:sp>
        <p:nvSpPr>
          <p:cNvPr id="10" name="TextBox 9">
            <a:extLst>
              <a:ext uri="{FF2B5EF4-FFF2-40B4-BE49-F238E27FC236}">
                <a16:creationId xmlns:a16="http://schemas.microsoft.com/office/drawing/2014/main" id="{736EFD75-5C2F-4F10-AD65-9B83014158DD}"/>
              </a:ext>
            </a:extLst>
          </p:cNvPr>
          <p:cNvSpPr txBox="1"/>
          <p:nvPr/>
        </p:nvSpPr>
        <p:spPr>
          <a:xfrm>
            <a:off x="5960545" y="2819400"/>
            <a:ext cx="3124200" cy="1938992"/>
          </a:xfrm>
          <a:prstGeom prst="rect">
            <a:avLst/>
          </a:prstGeom>
          <a:noFill/>
        </p:spPr>
        <p:txBody>
          <a:bodyPr wrap="square" rtlCol="0">
            <a:spAutoFit/>
          </a:bodyPr>
          <a:lstStyle/>
          <a:p>
            <a:r>
              <a:rPr lang="en-US" dirty="0"/>
              <a:t>Steepening the slope and raising the growth rate for the 10-year period</a:t>
            </a:r>
          </a:p>
          <a:p>
            <a:endParaRPr lang="en-US" dirty="0"/>
          </a:p>
        </p:txBody>
      </p:sp>
    </p:spTree>
    <p:extLst>
      <p:ext uri="{BB962C8B-B14F-4D97-AF65-F5344CB8AC3E}">
        <p14:creationId xmlns:p14="http://schemas.microsoft.com/office/powerpoint/2010/main" val="326322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42"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067F74-0E8A-42AB-A4F8-211D9722060B}"/>
              </a:ext>
            </a:extLst>
          </p:cNvPr>
          <p:cNvSpPr>
            <a:spLocks noGrp="1"/>
          </p:cNvSpPr>
          <p:nvPr>
            <p:ph type="sldNum" sz="quarter" idx="11"/>
          </p:nvPr>
        </p:nvSpPr>
        <p:spPr/>
        <p:txBody>
          <a:bodyPr/>
          <a:lstStyle/>
          <a:p>
            <a:pPr>
              <a:defRPr/>
            </a:pPr>
            <a:fld id="{7624D940-A856-4BBF-BAF3-F93FD6E1554A}" type="slidenum">
              <a:rPr lang="en-US" smtClean="0"/>
              <a:pPr>
                <a:defRPr/>
              </a:pPr>
              <a:t>43</a:t>
            </a:fld>
            <a:endParaRPr lang="en-US" dirty="0"/>
          </a:p>
        </p:txBody>
      </p:sp>
      <p:sp>
        <p:nvSpPr>
          <p:cNvPr id="11" name="Content Placeholder 10">
            <a:extLst>
              <a:ext uri="{FF2B5EF4-FFF2-40B4-BE49-F238E27FC236}">
                <a16:creationId xmlns:a16="http://schemas.microsoft.com/office/drawing/2014/main" id="{1EC3416F-12F0-4A93-8DAF-37E52ED7EE55}"/>
              </a:ext>
            </a:extLst>
          </p:cNvPr>
          <p:cNvSpPr>
            <a:spLocks noGrp="1"/>
          </p:cNvSpPr>
          <p:nvPr>
            <p:ph idx="1"/>
          </p:nvPr>
        </p:nvSpPr>
        <p:spPr>
          <a:xfrm>
            <a:off x="5562600" y="1752600"/>
            <a:ext cx="2895600" cy="3962400"/>
          </a:xfrm>
        </p:spPr>
        <p:txBody>
          <a:bodyPr/>
          <a:lstStyle/>
          <a:p>
            <a:endParaRPr lang="en-US" dirty="0"/>
          </a:p>
        </p:txBody>
      </p:sp>
      <p:grpSp>
        <p:nvGrpSpPr>
          <p:cNvPr id="19" name="Group 18">
            <a:extLst>
              <a:ext uri="{FF2B5EF4-FFF2-40B4-BE49-F238E27FC236}">
                <a16:creationId xmlns:a16="http://schemas.microsoft.com/office/drawing/2014/main" id="{38B52D5E-5943-44C5-8835-82893B759A48}"/>
              </a:ext>
            </a:extLst>
          </p:cNvPr>
          <p:cNvGrpSpPr/>
          <p:nvPr/>
        </p:nvGrpSpPr>
        <p:grpSpPr>
          <a:xfrm>
            <a:off x="152400" y="929124"/>
            <a:ext cx="6486134" cy="4017068"/>
            <a:chOff x="152400" y="929124"/>
            <a:chExt cx="6486134" cy="4017068"/>
          </a:xfrm>
        </p:grpSpPr>
        <p:sp>
          <p:nvSpPr>
            <p:cNvPr id="6" name="Rectangle 5">
              <a:extLst>
                <a:ext uri="{FF2B5EF4-FFF2-40B4-BE49-F238E27FC236}">
                  <a16:creationId xmlns:a16="http://schemas.microsoft.com/office/drawing/2014/main" id="{60E77CF5-EA7E-4D49-9E04-DD907A1366E1}"/>
                </a:ext>
              </a:extLst>
            </p:cNvPr>
            <p:cNvSpPr/>
            <p:nvPr/>
          </p:nvSpPr>
          <p:spPr>
            <a:xfrm>
              <a:off x="4094247" y="929124"/>
              <a:ext cx="2544286" cy="954107"/>
            </a:xfrm>
            <a:prstGeom prst="rect">
              <a:avLst/>
            </a:prstGeom>
            <a:solidFill>
              <a:srgbClr val="FFFFFF"/>
            </a:solidFill>
            <a:ln w="28575">
              <a:solidFill>
                <a:srgbClr val="7030A0"/>
              </a:solidFill>
            </a:ln>
          </p:spPr>
          <p:txBody>
            <a:bodyPr wrap="none" lIns="91440" tIns="45720" rIns="91440" bIns="45720">
              <a:spAutoFit/>
            </a:bodyPr>
            <a:lstStyle/>
            <a:p>
              <a:pPr algn="ctr"/>
              <a:r>
                <a:rPr lang="en-US"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Dec. 26, 2017 </a:t>
              </a:r>
            </a:p>
            <a:p>
              <a:pPr algn="ctr"/>
              <a:r>
                <a:rPr lang="en-US"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Adjusted</a:t>
              </a:r>
            </a:p>
          </p:txBody>
        </p:sp>
        <p:grpSp>
          <p:nvGrpSpPr>
            <p:cNvPr id="14" name="Group 13">
              <a:extLst>
                <a:ext uri="{FF2B5EF4-FFF2-40B4-BE49-F238E27FC236}">
                  <a16:creationId xmlns:a16="http://schemas.microsoft.com/office/drawing/2014/main" id="{51BE104E-3ED6-4A06-9868-4802E3992E9F}"/>
                </a:ext>
              </a:extLst>
            </p:cNvPr>
            <p:cNvGrpSpPr/>
            <p:nvPr/>
          </p:nvGrpSpPr>
          <p:grpSpPr>
            <a:xfrm>
              <a:off x="152400" y="1911807"/>
              <a:ext cx="6486134" cy="3034385"/>
              <a:chOff x="-271069" y="1594926"/>
              <a:chExt cx="6486134" cy="3034385"/>
            </a:xfrm>
          </p:grpSpPr>
          <p:pic>
            <p:nvPicPr>
              <p:cNvPr id="10" name="Picture 9">
                <a:extLst>
                  <a:ext uri="{FF2B5EF4-FFF2-40B4-BE49-F238E27FC236}">
                    <a16:creationId xmlns:a16="http://schemas.microsoft.com/office/drawing/2014/main" id="{17437E4F-194F-4E2F-A75C-7922CCF24DCE}"/>
                  </a:ext>
                </a:extLst>
              </p:cNvPr>
              <p:cNvPicPr>
                <a:picLocks noChangeAspect="1"/>
              </p:cNvPicPr>
              <p:nvPr/>
            </p:nvPicPr>
            <p:blipFill>
              <a:blip r:embed="rId3"/>
              <a:stretch>
                <a:fillRect/>
              </a:stretch>
            </p:blipFill>
            <p:spPr>
              <a:xfrm>
                <a:off x="4398119" y="1594926"/>
                <a:ext cx="1816946" cy="3005810"/>
              </a:xfrm>
              <a:prstGeom prst="rect">
                <a:avLst/>
              </a:prstGeom>
            </p:spPr>
          </p:pic>
          <p:pic>
            <p:nvPicPr>
              <p:cNvPr id="13" name="Picture 12">
                <a:extLst>
                  <a:ext uri="{FF2B5EF4-FFF2-40B4-BE49-F238E27FC236}">
                    <a16:creationId xmlns:a16="http://schemas.microsoft.com/office/drawing/2014/main" id="{3438FF88-5142-4DDB-A988-CF2D984FFAE4}"/>
                  </a:ext>
                </a:extLst>
              </p:cNvPr>
              <p:cNvPicPr>
                <a:picLocks noChangeAspect="1"/>
              </p:cNvPicPr>
              <p:nvPr/>
            </p:nvPicPr>
            <p:blipFill>
              <a:blip r:embed="rId4"/>
              <a:stretch>
                <a:fillRect/>
              </a:stretch>
            </p:blipFill>
            <p:spPr>
              <a:xfrm>
                <a:off x="-271069" y="1594926"/>
                <a:ext cx="4664425" cy="3034385"/>
              </a:xfrm>
              <a:prstGeom prst="rect">
                <a:avLst/>
              </a:prstGeom>
            </p:spPr>
          </p:pic>
        </p:grpSp>
      </p:grpSp>
      <p:grpSp>
        <p:nvGrpSpPr>
          <p:cNvPr id="20" name="Group 19">
            <a:extLst>
              <a:ext uri="{FF2B5EF4-FFF2-40B4-BE49-F238E27FC236}">
                <a16:creationId xmlns:a16="http://schemas.microsoft.com/office/drawing/2014/main" id="{872362CB-9ADE-4E20-AF95-B51E07B5ECAF}"/>
              </a:ext>
            </a:extLst>
          </p:cNvPr>
          <p:cNvGrpSpPr/>
          <p:nvPr/>
        </p:nvGrpSpPr>
        <p:grpSpPr>
          <a:xfrm>
            <a:off x="6636931" y="936049"/>
            <a:ext cx="2544286" cy="3766701"/>
            <a:chOff x="6638532" y="957698"/>
            <a:chExt cx="2544286" cy="3766701"/>
          </a:xfrm>
        </p:grpSpPr>
        <p:pic>
          <p:nvPicPr>
            <p:cNvPr id="16" name="Picture 15">
              <a:extLst>
                <a:ext uri="{FF2B5EF4-FFF2-40B4-BE49-F238E27FC236}">
                  <a16:creationId xmlns:a16="http://schemas.microsoft.com/office/drawing/2014/main" id="{91008A81-042E-4640-8DAA-3F8A0C4E52A6}"/>
                </a:ext>
              </a:extLst>
            </p:cNvPr>
            <p:cNvPicPr>
              <a:picLocks noChangeAspect="1"/>
            </p:cNvPicPr>
            <p:nvPr/>
          </p:nvPicPr>
          <p:blipFill>
            <a:blip r:embed="rId5"/>
            <a:stretch>
              <a:fillRect/>
            </a:stretch>
          </p:blipFill>
          <p:spPr>
            <a:xfrm>
              <a:off x="6638533" y="1911806"/>
              <a:ext cx="1821269" cy="2812593"/>
            </a:xfrm>
            <a:prstGeom prst="rect">
              <a:avLst/>
            </a:prstGeom>
          </p:spPr>
        </p:pic>
        <p:sp>
          <p:nvSpPr>
            <p:cNvPr id="18" name="Rectangle 17">
              <a:extLst>
                <a:ext uri="{FF2B5EF4-FFF2-40B4-BE49-F238E27FC236}">
                  <a16:creationId xmlns:a16="http://schemas.microsoft.com/office/drawing/2014/main" id="{81739FF3-006A-4573-B4DF-FC38E7E495A6}"/>
                </a:ext>
              </a:extLst>
            </p:cNvPr>
            <p:cNvSpPr/>
            <p:nvPr/>
          </p:nvSpPr>
          <p:spPr>
            <a:xfrm>
              <a:off x="6638532" y="957698"/>
              <a:ext cx="2544286" cy="523220"/>
            </a:xfrm>
            <a:prstGeom prst="rect">
              <a:avLst/>
            </a:prstGeom>
            <a:solidFill>
              <a:srgbClr val="FFFFFF"/>
            </a:solidFill>
            <a:ln w="28575">
              <a:solidFill>
                <a:srgbClr val="7030A0"/>
              </a:solidFill>
            </a:ln>
          </p:spPr>
          <p:txBody>
            <a:bodyPr wrap="none" lIns="91440" tIns="45720" rIns="91440" bIns="45720">
              <a:spAutoFit/>
            </a:bodyPr>
            <a:lstStyle/>
            <a:p>
              <a:pPr algn="ctr"/>
              <a:r>
                <a:rPr lang="en-US"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Dec. 26, 2018 </a:t>
              </a:r>
            </a:p>
          </p:txBody>
        </p:sp>
      </p:grpSp>
      <p:grpSp>
        <p:nvGrpSpPr>
          <p:cNvPr id="26" name="Group 25">
            <a:extLst>
              <a:ext uri="{FF2B5EF4-FFF2-40B4-BE49-F238E27FC236}">
                <a16:creationId xmlns:a16="http://schemas.microsoft.com/office/drawing/2014/main" id="{8D700469-11DE-4C21-9581-5B1EE8BF0485}"/>
              </a:ext>
            </a:extLst>
          </p:cNvPr>
          <p:cNvGrpSpPr/>
          <p:nvPr/>
        </p:nvGrpSpPr>
        <p:grpSpPr>
          <a:xfrm>
            <a:off x="5664599" y="2514600"/>
            <a:ext cx="972332" cy="2126794"/>
            <a:chOff x="5664599" y="2514600"/>
            <a:chExt cx="972332" cy="2126794"/>
          </a:xfrm>
        </p:grpSpPr>
        <p:sp>
          <p:nvSpPr>
            <p:cNvPr id="21" name="Oval 20">
              <a:extLst>
                <a:ext uri="{FF2B5EF4-FFF2-40B4-BE49-F238E27FC236}">
                  <a16:creationId xmlns:a16="http://schemas.microsoft.com/office/drawing/2014/main" id="{801DD8D7-2D8C-4752-94BF-7CBE8EFB0432}"/>
                </a:ext>
              </a:extLst>
            </p:cNvPr>
            <p:cNvSpPr/>
            <p:nvPr/>
          </p:nvSpPr>
          <p:spPr bwMode="auto">
            <a:xfrm>
              <a:off x="5730061" y="2514600"/>
              <a:ext cx="906870" cy="609600"/>
            </a:xfrm>
            <a:prstGeom prst="ellipse">
              <a:avLst/>
            </a:prstGeom>
            <a:noFill/>
            <a:ln w="44450" cap="flat" cmpd="sng"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23" name="Oval 22">
              <a:extLst>
                <a:ext uri="{FF2B5EF4-FFF2-40B4-BE49-F238E27FC236}">
                  <a16:creationId xmlns:a16="http://schemas.microsoft.com/office/drawing/2014/main" id="{E7B017DE-9DA5-428C-B600-3B8B65FE1832}"/>
                </a:ext>
              </a:extLst>
            </p:cNvPr>
            <p:cNvSpPr/>
            <p:nvPr/>
          </p:nvSpPr>
          <p:spPr bwMode="auto">
            <a:xfrm>
              <a:off x="5707266" y="3234411"/>
              <a:ext cx="906870" cy="609600"/>
            </a:xfrm>
            <a:prstGeom prst="ellipse">
              <a:avLst/>
            </a:prstGeom>
            <a:noFill/>
            <a:ln w="4445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25" name="Oval 24">
              <a:extLst>
                <a:ext uri="{FF2B5EF4-FFF2-40B4-BE49-F238E27FC236}">
                  <a16:creationId xmlns:a16="http://schemas.microsoft.com/office/drawing/2014/main" id="{E727AFF0-969E-423C-A396-C79F83550332}"/>
                </a:ext>
              </a:extLst>
            </p:cNvPr>
            <p:cNvSpPr/>
            <p:nvPr/>
          </p:nvSpPr>
          <p:spPr bwMode="auto">
            <a:xfrm>
              <a:off x="5664599" y="4031794"/>
              <a:ext cx="906870" cy="609600"/>
            </a:xfrm>
            <a:prstGeom prst="ellipse">
              <a:avLst/>
            </a:prstGeom>
            <a:noFill/>
            <a:ln w="44450" cap="flat" cmpd="sng" algn="ctr">
              <a:solidFill>
                <a:srgbClr val="FF33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grpSp>
        <p:nvGrpSpPr>
          <p:cNvPr id="27" name="Group 26">
            <a:extLst>
              <a:ext uri="{FF2B5EF4-FFF2-40B4-BE49-F238E27FC236}">
                <a16:creationId xmlns:a16="http://schemas.microsoft.com/office/drawing/2014/main" id="{0C5BD128-F090-4D38-86AE-64288D35E385}"/>
              </a:ext>
            </a:extLst>
          </p:cNvPr>
          <p:cNvGrpSpPr/>
          <p:nvPr/>
        </p:nvGrpSpPr>
        <p:grpSpPr>
          <a:xfrm>
            <a:off x="7470799" y="2514600"/>
            <a:ext cx="972332" cy="2126794"/>
            <a:chOff x="5664599" y="2514600"/>
            <a:chExt cx="972332" cy="2126794"/>
          </a:xfrm>
        </p:grpSpPr>
        <p:sp>
          <p:nvSpPr>
            <p:cNvPr id="28" name="Oval 27">
              <a:extLst>
                <a:ext uri="{FF2B5EF4-FFF2-40B4-BE49-F238E27FC236}">
                  <a16:creationId xmlns:a16="http://schemas.microsoft.com/office/drawing/2014/main" id="{C8954EAD-F927-41A2-847E-3B1A1B60D331}"/>
                </a:ext>
              </a:extLst>
            </p:cNvPr>
            <p:cNvSpPr/>
            <p:nvPr/>
          </p:nvSpPr>
          <p:spPr bwMode="auto">
            <a:xfrm>
              <a:off x="5730061" y="2514600"/>
              <a:ext cx="906870" cy="609600"/>
            </a:xfrm>
            <a:prstGeom prst="ellipse">
              <a:avLst/>
            </a:prstGeom>
            <a:noFill/>
            <a:ln w="44450" cap="flat" cmpd="sng"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29" name="Oval 28">
              <a:extLst>
                <a:ext uri="{FF2B5EF4-FFF2-40B4-BE49-F238E27FC236}">
                  <a16:creationId xmlns:a16="http://schemas.microsoft.com/office/drawing/2014/main" id="{B46F5180-0666-4125-A8E6-92688A9D9E21}"/>
                </a:ext>
              </a:extLst>
            </p:cNvPr>
            <p:cNvSpPr/>
            <p:nvPr/>
          </p:nvSpPr>
          <p:spPr bwMode="auto">
            <a:xfrm>
              <a:off x="5707266" y="3234411"/>
              <a:ext cx="906870" cy="609600"/>
            </a:xfrm>
            <a:prstGeom prst="ellipse">
              <a:avLst/>
            </a:prstGeom>
            <a:noFill/>
            <a:ln w="4445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30" name="Oval 29">
              <a:extLst>
                <a:ext uri="{FF2B5EF4-FFF2-40B4-BE49-F238E27FC236}">
                  <a16:creationId xmlns:a16="http://schemas.microsoft.com/office/drawing/2014/main" id="{BBE93087-298C-483D-962B-C325D7C82B12}"/>
                </a:ext>
              </a:extLst>
            </p:cNvPr>
            <p:cNvSpPr/>
            <p:nvPr/>
          </p:nvSpPr>
          <p:spPr bwMode="auto">
            <a:xfrm>
              <a:off x="5664599" y="4031794"/>
              <a:ext cx="906870" cy="609600"/>
            </a:xfrm>
            <a:prstGeom prst="ellipse">
              <a:avLst/>
            </a:prstGeom>
            <a:noFill/>
            <a:ln w="44450" cap="flat" cmpd="sng" algn="ctr">
              <a:solidFill>
                <a:srgbClr val="FF33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spTree>
    <p:extLst>
      <p:ext uri="{BB962C8B-B14F-4D97-AF65-F5344CB8AC3E}">
        <p14:creationId xmlns:p14="http://schemas.microsoft.com/office/powerpoint/2010/main" val="43044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5"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heckerboard(down)">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1000" fill="hold"/>
                                        <p:tgtEl>
                                          <p:spTgt spid="27"/>
                                        </p:tgtEl>
                                        <p:attrNameLst>
                                          <p:attrName>ppt_w</p:attrName>
                                        </p:attrNameLst>
                                      </p:cBhvr>
                                      <p:tavLst>
                                        <p:tav tm="0">
                                          <p:val>
                                            <p:fltVal val="0"/>
                                          </p:val>
                                        </p:tav>
                                        <p:tav tm="100000">
                                          <p:val>
                                            <p:strVal val="#ppt_w"/>
                                          </p:val>
                                        </p:tav>
                                      </p:tavLst>
                                    </p:anim>
                                    <p:anim calcmode="lin" valueType="num">
                                      <p:cBhvr>
                                        <p:cTn id="21" dur="1000" fill="hold"/>
                                        <p:tgtEl>
                                          <p:spTgt spid="27"/>
                                        </p:tgtEl>
                                        <p:attrNameLst>
                                          <p:attrName>ppt_h</p:attrName>
                                        </p:attrNameLst>
                                      </p:cBhvr>
                                      <p:tavLst>
                                        <p:tav tm="0">
                                          <p:val>
                                            <p:fltVal val="0"/>
                                          </p:val>
                                        </p:tav>
                                        <p:tav tm="100000">
                                          <p:val>
                                            <p:strVal val="#ppt_h"/>
                                          </p:val>
                                        </p:tav>
                                      </p:tavLst>
                                    </p:anim>
                                    <p:anim calcmode="lin" valueType="num">
                                      <p:cBhvr>
                                        <p:cTn id="22" dur="1000" fill="hold"/>
                                        <p:tgtEl>
                                          <p:spTgt spid="27"/>
                                        </p:tgtEl>
                                        <p:attrNameLst>
                                          <p:attrName>style.rotation</p:attrName>
                                        </p:attrNameLst>
                                      </p:cBhvr>
                                      <p:tavLst>
                                        <p:tav tm="0">
                                          <p:val>
                                            <p:fltVal val="90"/>
                                          </p:val>
                                        </p:tav>
                                        <p:tav tm="100000">
                                          <p:val>
                                            <p:fltVal val="0"/>
                                          </p:val>
                                        </p:tav>
                                      </p:tavLst>
                                    </p:anim>
                                    <p:animEffect transition="in" filter="fade">
                                      <p:cBhvr>
                                        <p:cTn id="2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BD33-DCB3-41C7-BA8B-87BA28E9B33F}"/>
              </a:ext>
            </a:extLst>
          </p:cNvPr>
          <p:cNvSpPr>
            <a:spLocks noGrp="1"/>
          </p:cNvSpPr>
          <p:nvPr>
            <p:ph type="title"/>
          </p:nvPr>
        </p:nvSpPr>
        <p:spPr/>
        <p:txBody>
          <a:bodyPr/>
          <a:lstStyle/>
          <a:p>
            <a:r>
              <a:rPr lang="en-US" dirty="0"/>
              <a:t>Fiscal Year: May 31, 2018</a:t>
            </a:r>
          </a:p>
        </p:txBody>
      </p:sp>
      <p:sp>
        <p:nvSpPr>
          <p:cNvPr id="3" name="Content Placeholder 2">
            <a:extLst>
              <a:ext uri="{FF2B5EF4-FFF2-40B4-BE49-F238E27FC236}">
                <a16:creationId xmlns:a16="http://schemas.microsoft.com/office/drawing/2014/main" id="{F668B130-22F2-4D93-A72C-223BE42964BE}"/>
              </a:ext>
            </a:extLst>
          </p:cNvPr>
          <p:cNvSpPr>
            <a:spLocks noGrp="1"/>
          </p:cNvSpPr>
          <p:nvPr>
            <p:ph idx="1"/>
          </p:nvPr>
        </p:nvSpPr>
        <p:spPr/>
        <p:txBody>
          <a:bodyPr/>
          <a:lstStyle/>
          <a:p>
            <a:r>
              <a:rPr lang="en-US" dirty="0"/>
              <a:t>SSG year: 2017</a:t>
            </a:r>
          </a:p>
          <a:p>
            <a:r>
              <a:rPr lang="en-US" dirty="0"/>
              <a:t>RPM’s year: 2018</a:t>
            </a:r>
          </a:p>
        </p:txBody>
      </p:sp>
      <p:sp>
        <p:nvSpPr>
          <p:cNvPr id="4" name="Slide Number Placeholder 3">
            <a:extLst>
              <a:ext uri="{FF2B5EF4-FFF2-40B4-BE49-F238E27FC236}">
                <a16:creationId xmlns:a16="http://schemas.microsoft.com/office/drawing/2014/main" id="{F4CAF49A-8BF3-4215-A7B9-B31D44C2A2BA}"/>
              </a:ext>
            </a:extLst>
          </p:cNvPr>
          <p:cNvSpPr>
            <a:spLocks noGrp="1"/>
          </p:cNvSpPr>
          <p:nvPr>
            <p:ph type="sldNum" sz="quarter" idx="11"/>
          </p:nvPr>
        </p:nvSpPr>
        <p:spPr/>
        <p:txBody>
          <a:bodyPr/>
          <a:lstStyle/>
          <a:p>
            <a:pPr>
              <a:defRPr/>
            </a:pPr>
            <a:fld id="{7624D940-A856-4BBF-BAF3-F93FD6E1554A}" type="slidenum">
              <a:rPr lang="en-US" smtClean="0"/>
              <a:pPr>
                <a:defRPr/>
              </a:pPr>
              <a:t>44</a:t>
            </a:fld>
            <a:endParaRPr lang="en-US" dirty="0"/>
          </a:p>
        </p:txBody>
      </p:sp>
      <p:pic>
        <p:nvPicPr>
          <p:cNvPr id="6" name="Picture 5">
            <a:extLst>
              <a:ext uri="{FF2B5EF4-FFF2-40B4-BE49-F238E27FC236}">
                <a16:creationId xmlns:a16="http://schemas.microsoft.com/office/drawing/2014/main" id="{EDE97624-A971-4D51-A405-E8DB34944441}"/>
              </a:ext>
            </a:extLst>
          </p:cNvPr>
          <p:cNvPicPr>
            <a:picLocks noChangeAspect="1"/>
          </p:cNvPicPr>
          <p:nvPr/>
        </p:nvPicPr>
        <p:blipFill>
          <a:blip r:embed="rId3"/>
          <a:stretch>
            <a:fillRect/>
          </a:stretch>
        </p:blipFill>
        <p:spPr>
          <a:xfrm>
            <a:off x="5562600" y="1752600"/>
            <a:ext cx="3290672" cy="4191000"/>
          </a:xfrm>
          <a:prstGeom prst="rect">
            <a:avLst/>
          </a:prstGeom>
        </p:spPr>
      </p:pic>
    </p:spTree>
    <p:extLst>
      <p:ext uri="{BB962C8B-B14F-4D97-AF65-F5344CB8AC3E}">
        <p14:creationId xmlns:p14="http://schemas.microsoft.com/office/powerpoint/2010/main" val="351542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1BCAB-51A8-451B-8FD6-851506D7C7D7}"/>
              </a:ext>
            </a:extLst>
          </p:cNvPr>
          <p:cNvSpPr>
            <a:spLocks noGrp="1"/>
          </p:cNvSpPr>
          <p:nvPr>
            <p:ph type="title"/>
          </p:nvPr>
        </p:nvSpPr>
        <p:spPr/>
        <p:txBody>
          <a:bodyPr/>
          <a:lstStyle/>
          <a:p>
            <a:r>
              <a:rPr lang="en-US" dirty="0"/>
              <a:t>Gross Profit Margin</a:t>
            </a:r>
          </a:p>
        </p:txBody>
      </p:sp>
      <p:sp>
        <p:nvSpPr>
          <p:cNvPr id="4" name="Slide Number Placeholder 3">
            <a:extLst>
              <a:ext uri="{FF2B5EF4-FFF2-40B4-BE49-F238E27FC236}">
                <a16:creationId xmlns:a16="http://schemas.microsoft.com/office/drawing/2014/main" id="{9A4A2B16-0C04-4AFC-BD1D-D12F3BAC5445}"/>
              </a:ext>
            </a:extLst>
          </p:cNvPr>
          <p:cNvSpPr>
            <a:spLocks noGrp="1"/>
          </p:cNvSpPr>
          <p:nvPr>
            <p:ph type="sldNum" sz="quarter" idx="11"/>
          </p:nvPr>
        </p:nvSpPr>
        <p:spPr/>
        <p:txBody>
          <a:bodyPr/>
          <a:lstStyle/>
          <a:p>
            <a:pPr>
              <a:defRPr/>
            </a:pPr>
            <a:fld id="{7624D940-A856-4BBF-BAF3-F93FD6E1554A}" type="slidenum">
              <a:rPr lang="en-US" smtClean="0"/>
              <a:pPr>
                <a:defRPr/>
              </a:pPr>
              <a:t>45</a:t>
            </a:fld>
            <a:endParaRPr lang="en-US" dirty="0"/>
          </a:p>
        </p:txBody>
      </p:sp>
      <p:pic>
        <p:nvPicPr>
          <p:cNvPr id="7" name="Picture 6">
            <a:extLst>
              <a:ext uri="{FF2B5EF4-FFF2-40B4-BE49-F238E27FC236}">
                <a16:creationId xmlns:a16="http://schemas.microsoft.com/office/drawing/2014/main" id="{624D161B-5F8E-4984-B8EA-1DF9EC1FA89A}"/>
              </a:ext>
            </a:extLst>
          </p:cNvPr>
          <p:cNvPicPr>
            <a:picLocks noChangeAspect="1"/>
          </p:cNvPicPr>
          <p:nvPr/>
        </p:nvPicPr>
        <p:blipFill>
          <a:blip r:embed="rId3"/>
          <a:stretch>
            <a:fillRect/>
          </a:stretch>
        </p:blipFill>
        <p:spPr>
          <a:xfrm>
            <a:off x="1447799" y="1371600"/>
            <a:ext cx="6184099" cy="4724400"/>
          </a:xfrm>
          <a:prstGeom prst="rect">
            <a:avLst/>
          </a:prstGeom>
        </p:spPr>
      </p:pic>
    </p:spTree>
    <p:extLst>
      <p:ext uri="{BB962C8B-B14F-4D97-AF65-F5344CB8AC3E}">
        <p14:creationId xmlns:p14="http://schemas.microsoft.com/office/powerpoint/2010/main" val="2259676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1BCAB-51A8-451B-8FD6-851506D7C7D7}"/>
              </a:ext>
            </a:extLst>
          </p:cNvPr>
          <p:cNvSpPr>
            <a:spLocks noGrp="1"/>
          </p:cNvSpPr>
          <p:nvPr>
            <p:ph type="title"/>
          </p:nvPr>
        </p:nvSpPr>
        <p:spPr/>
        <p:txBody>
          <a:bodyPr/>
          <a:lstStyle/>
          <a:p>
            <a:r>
              <a:rPr lang="en-US" dirty="0"/>
              <a:t>SG&amp;A</a:t>
            </a:r>
          </a:p>
        </p:txBody>
      </p:sp>
      <p:sp>
        <p:nvSpPr>
          <p:cNvPr id="4" name="Slide Number Placeholder 3">
            <a:extLst>
              <a:ext uri="{FF2B5EF4-FFF2-40B4-BE49-F238E27FC236}">
                <a16:creationId xmlns:a16="http://schemas.microsoft.com/office/drawing/2014/main" id="{9A4A2B16-0C04-4AFC-BD1D-D12F3BAC5445}"/>
              </a:ext>
            </a:extLst>
          </p:cNvPr>
          <p:cNvSpPr>
            <a:spLocks noGrp="1"/>
          </p:cNvSpPr>
          <p:nvPr>
            <p:ph type="sldNum" sz="quarter" idx="11"/>
          </p:nvPr>
        </p:nvSpPr>
        <p:spPr/>
        <p:txBody>
          <a:bodyPr/>
          <a:lstStyle/>
          <a:p>
            <a:pPr>
              <a:defRPr/>
            </a:pPr>
            <a:fld id="{7624D940-A856-4BBF-BAF3-F93FD6E1554A}" type="slidenum">
              <a:rPr lang="en-US" smtClean="0"/>
              <a:pPr>
                <a:defRPr/>
              </a:pPr>
              <a:t>46</a:t>
            </a:fld>
            <a:endParaRPr lang="en-US" dirty="0"/>
          </a:p>
        </p:txBody>
      </p:sp>
      <p:pic>
        <p:nvPicPr>
          <p:cNvPr id="7" name="Picture 6">
            <a:extLst>
              <a:ext uri="{FF2B5EF4-FFF2-40B4-BE49-F238E27FC236}">
                <a16:creationId xmlns:a16="http://schemas.microsoft.com/office/drawing/2014/main" id="{3C5E8001-4FBD-4230-8BB1-E63F0C336407}"/>
              </a:ext>
            </a:extLst>
          </p:cNvPr>
          <p:cNvPicPr>
            <a:picLocks noChangeAspect="1"/>
          </p:cNvPicPr>
          <p:nvPr/>
        </p:nvPicPr>
        <p:blipFill>
          <a:blip r:embed="rId3"/>
          <a:stretch>
            <a:fillRect/>
          </a:stretch>
        </p:blipFill>
        <p:spPr>
          <a:xfrm>
            <a:off x="345813" y="1600200"/>
            <a:ext cx="8452373" cy="3276600"/>
          </a:xfrm>
          <a:prstGeom prst="rect">
            <a:avLst/>
          </a:prstGeom>
        </p:spPr>
      </p:pic>
    </p:spTree>
    <p:extLst>
      <p:ext uri="{BB962C8B-B14F-4D97-AF65-F5344CB8AC3E}">
        <p14:creationId xmlns:p14="http://schemas.microsoft.com/office/powerpoint/2010/main" val="267334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33DC796-9489-49BF-96F7-600E9CA6796E}"/>
              </a:ext>
            </a:extLst>
          </p:cNvPr>
          <p:cNvPicPr>
            <a:picLocks noGrp="1" noChangeAspect="1"/>
          </p:cNvPicPr>
          <p:nvPr>
            <p:ph idx="1"/>
          </p:nvPr>
        </p:nvPicPr>
        <p:blipFill>
          <a:blip r:embed="rId3"/>
          <a:stretch>
            <a:fillRect/>
          </a:stretch>
        </p:blipFill>
        <p:spPr>
          <a:xfrm>
            <a:off x="685800" y="609599"/>
            <a:ext cx="7543800" cy="5506687"/>
          </a:xfrm>
        </p:spPr>
      </p:pic>
      <p:sp>
        <p:nvSpPr>
          <p:cNvPr id="4" name="Slide Number Placeholder 3">
            <a:extLst>
              <a:ext uri="{FF2B5EF4-FFF2-40B4-BE49-F238E27FC236}">
                <a16:creationId xmlns:a16="http://schemas.microsoft.com/office/drawing/2014/main" id="{0C87DA2D-1122-4ED7-845E-2D3235B95845}"/>
              </a:ext>
            </a:extLst>
          </p:cNvPr>
          <p:cNvSpPr>
            <a:spLocks noGrp="1"/>
          </p:cNvSpPr>
          <p:nvPr>
            <p:ph type="sldNum" sz="quarter" idx="11"/>
          </p:nvPr>
        </p:nvSpPr>
        <p:spPr/>
        <p:txBody>
          <a:bodyPr/>
          <a:lstStyle/>
          <a:p>
            <a:pPr>
              <a:defRPr/>
            </a:pPr>
            <a:fld id="{7624D940-A856-4BBF-BAF3-F93FD6E1554A}" type="slidenum">
              <a:rPr lang="en-US" smtClean="0"/>
              <a:pPr>
                <a:defRPr/>
              </a:pPr>
              <a:t>47</a:t>
            </a:fld>
            <a:endParaRPr lang="en-US" dirty="0"/>
          </a:p>
        </p:txBody>
      </p:sp>
      <p:pic>
        <p:nvPicPr>
          <p:cNvPr id="8" name="Picture 7">
            <a:extLst>
              <a:ext uri="{FF2B5EF4-FFF2-40B4-BE49-F238E27FC236}">
                <a16:creationId xmlns:a16="http://schemas.microsoft.com/office/drawing/2014/main" id="{2AAEC1DE-5DB2-4FC5-A2B3-B1BEA52DE515}"/>
              </a:ext>
            </a:extLst>
          </p:cNvPr>
          <p:cNvPicPr>
            <a:picLocks noChangeAspect="1"/>
          </p:cNvPicPr>
          <p:nvPr/>
        </p:nvPicPr>
        <p:blipFill>
          <a:blip r:embed="rId4"/>
          <a:stretch>
            <a:fillRect/>
          </a:stretch>
        </p:blipFill>
        <p:spPr>
          <a:xfrm>
            <a:off x="5867400" y="1219200"/>
            <a:ext cx="2024217" cy="685800"/>
          </a:xfrm>
          <a:prstGeom prst="rect">
            <a:avLst/>
          </a:prstGeom>
          <a:ln w="38100">
            <a:solidFill>
              <a:srgbClr val="7030A0"/>
            </a:solidFill>
          </a:ln>
        </p:spPr>
      </p:pic>
      <p:pic>
        <p:nvPicPr>
          <p:cNvPr id="12" name="Picture 11">
            <a:extLst>
              <a:ext uri="{FF2B5EF4-FFF2-40B4-BE49-F238E27FC236}">
                <a16:creationId xmlns:a16="http://schemas.microsoft.com/office/drawing/2014/main" id="{D674C27D-EC5C-4031-918B-D3A6A252A3D2}"/>
              </a:ext>
            </a:extLst>
          </p:cNvPr>
          <p:cNvPicPr>
            <a:picLocks noChangeAspect="1"/>
          </p:cNvPicPr>
          <p:nvPr/>
        </p:nvPicPr>
        <p:blipFill>
          <a:blip r:embed="rId5"/>
          <a:stretch>
            <a:fillRect/>
          </a:stretch>
        </p:blipFill>
        <p:spPr>
          <a:xfrm>
            <a:off x="-48368" y="914400"/>
            <a:ext cx="9100724" cy="4953000"/>
          </a:xfrm>
          <a:prstGeom prst="rect">
            <a:avLst/>
          </a:prstGeom>
          <a:ln w="57150">
            <a:solidFill>
              <a:srgbClr val="7030A0"/>
            </a:solidFill>
          </a:ln>
        </p:spPr>
      </p:pic>
    </p:spTree>
    <p:extLst>
      <p:ext uri="{BB962C8B-B14F-4D97-AF65-F5344CB8AC3E}">
        <p14:creationId xmlns:p14="http://schemas.microsoft.com/office/powerpoint/2010/main" val="174526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D28212-92CB-41BC-B908-5958B021C915}"/>
              </a:ext>
            </a:extLst>
          </p:cNvPr>
          <p:cNvSpPr>
            <a:spLocks noGrp="1"/>
          </p:cNvSpPr>
          <p:nvPr>
            <p:ph type="sldNum" sz="quarter" idx="11"/>
          </p:nvPr>
        </p:nvSpPr>
        <p:spPr/>
        <p:txBody>
          <a:bodyPr/>
          <a:lstStyle/>
          <a:p>
            <a:pPr>
              <a:defRPr/>
            </a:pPr>
            <a:fld id="{7624D940-A856-4BBF-BAF3-F93FD6E1554A}" type="slidenum">
              <a:rPr lang="en-US" smtClean="0"/>
              <a:pPr>
                <a:defRPr/>
              </a:pPr>
              <a:t>48</a:t>
            </a:fld>
            <a:endParaRPr lang="en-US" dirty="0"/>
          </a:p>
        </p:txBody>
      </p:sp>
      <p:pic>
        <p:nvPicPr>
          <p:cNvPr id="10" name="Picture 9">
            <a:extLst>
              <a:ext uri="{FF2B5EF4-FFF2-40B4-BE49-F238E27FC236}">
                <a16:creationId xmlns:a16="http://schemas.microsoft.com/office/drawing/2014/main" id="{CA8C8FD8-9B34-410F-929F-849A304523BC}"/>
              </a:ext>
            </a:extLst>
          </p:cNvPr>
          <p:cNvPicPr>
            <a:picLocks noChangeAspect="1"/>
          </p:cNvPicPr>
          <p:nvPr/>
        </p:nvPicPr>
        <p:blipFill>
          <a:blip r:embed="rId3"/>
          <a:stretch>
            <a:fillRect/>
          </a:stretch>
        </p:blipFill>
        <p:spPr>
          <a:xfrm>
            <a:off x="647152" y="1011409"/>
            <a:ext cx="6972848" cy="5195787"/>
          </a:xfrm>
          <a:prstGeom prst="rect">
            <a:avLst/>
          </a:prstGeom>
        </p:spPr>
      </p:pic>
      <p:sp>
        <p:nvSpPr>
          <p:cNvPr id="11" name="Rectangle 10">
            <a:extLst>
              <a:ext uri="{FF2B5EF4-FFF2-40B4-BE49-F238E27FC236}">
                <a16:creationId xmlns:a16="http://schemas.microsoft.com/office/drawing/2014/main" id="{4149B4CB-DD19-4B35-A3A4-C1D7202A00E0}"/>
              </a:ext>
            </a:extLst>
          </p:cNvPr>
          <p:cNvSpPr/>
          <p:nvPr/>
        </p:nvSpPr>
        <p:spPr bwMode="auto">
          <a:xfrm>
            <a:off x="672982" y="5181600"/>
            <a:ext cx="6794617" cy="838200"/>
          </a:xfrm>
          <a:prstGeom prst="rect">
            <a:avLst/>
          </a:prstGeom>
          <a:noFill/>
          <a:ln w="44450" cap="flat" cmpd="sng" algn="ctr">
            <a:solidFill>
              <a:srgbClr val="00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pic>
        <p:nvPicPr>
          <p:cNvPr id="12" name="Picture 11">
            <a:extLst>
              <a:ext uri="{FF2B5EF4-FFF2-40B4-BE49-F238E27FC236}">
                <a16:creationId xmlns:a16="http://schemas.microsoft.com/office/drawing/2014/main" id="{3A8063E7-790B-4F6D-8851-5B673E7080F9}"/>
              </a:ext>
            </a:extLst>
          </p:cNvPr>
          <p:cNvPicPr>
            <a:picLocks noChangeAspect="1"/>
          </p:cNvPicPr>
          <p:nvPr/>
        </p:nvPicPr>
        <p:blipFill>
          <a:blip r:embed="rId4"/>
          <a:stretch>
            <a:fillRect/>
          </a:stretch>
        </p:blipFill>
        <p:spPr>
          <a:xfrm>
            <a:off x="457200" y="1679091"/>
            <a:ext cx="8122549" cy="3502509"/>
          </a:xfrm>
          <a:prstGeom prst="rect">
            <a:avLst/>
          </a:prstGeom>
          <a:ln w="57150">
            <a:solidFill>
              <a:schemeClr val="tx1"/>
            </a:solidFill>
          </a:ln>
        </p:spPr>
      </p:pic>
    </p:spTree>
    <p:extLst>
      <p:ext uri="{BB962C8B-B14F-4D97-AF65-F5344CB8AC3E}">
        <p14:creationId xmlns:p14="http://schemas.microsoft.com/office/powerpoint/2010/main" val="220967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A97153E-17B4-44B0-86E3-AF55AC851DF8}"/>
              </a:ext>
            </a:extLst>
          </p:cNvPr>
          <p:cNvGrpSpPr/>
          <p:nvPr/>
        </p:nvGrpSpPr>
        <p:grpSpPr>
          <a:xfrm>
            <a:off x="5143616" y="1332854"/>
            <a:ext cx="3793793" cy="5175143"/>
            <a:chOff x="5143616" y="1332854"/>
            <a:chExt cx="3793793" cy="5175143"/>
          </a:xfrm>
        </p:grpSpPr>
        <p:pic>
          <p:nvPicPr>
            <p:cNvPr id="12" name="Picture 11">
              <a:extLst>
                <a:ext uri="{FF2B5EF4-FFF2-40B4-BE49-F238E27FC236}">
                  <a16:creationId xmlns:a16="http://schemas.microsoft.com/office/drawing/2014/main" id="{7CB170C3-AD0C-41A2-AEF2-29CC9DE0C9C1}"/>
                </a:ext>
              </a:extLst>
            </p:cNvPr>
            <p:cNvPicPr>
              <a:picLocks noChangeAspect="1"/>
            </p:cNvPicPr>
            <p:nvPr/>
          </p:nvPicPr>
          <p:blipFill>
            <a:blip r:embed="rId3"/>
            <a:stretch>
              <a:fillRect/>
            </a:stretch>
          </p:blipFill>
          <p:spPr>
            <a:xfrm>
              <a:off x="5143616" y="1402597"/>
              <a:ext cx="3793793" cy="5105400"/>
            </a:xfrm>
            <a:prstGeom prst="rect">
              <a:avLst/>
            </a:prstGeom>
          </p:spPr>
        </p:pic>
        <p:sp>
          <p:nvSpPr>
            <p:cNvPr id="15" name="Rectangle: Rounded Corners 14">
              <a:extLst>
                <a:ext uri="{FF2B5EF4-FFF2-40B4-BE49-F238E27FC236}">
                  <a16:creationId xmlns:a16="http://schemas.microsoft.com/office/drawing/2014/main" id="{6D7B22E1-436A-4C46-A601-D958D24033A5}"/>
                </a:ext>
              </a:extLst>
            </p:cNvPr>
            <p:cNvSpPr/>
            <p:nvPr/>
          </p:nvSpPr>
          <p:spPr bwMode="auto">
            <a:xfrm>
              <a:off x="5293724" y="1332854"/>
              <a:ext cx="1169069" cy="648346"/>
            </a:xfrm>
            <a:prstGeom prst="roundRect">
              <a:avLst/>
            </a:prstGeom>
            <a:noFill/>
            <a:ln w="76200" cap="flat" cmpd="sng" algn="ctr">
              <a:solidFill>
                <a:srgbClr val="7030A0"/>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sp>
        <p:nvSpPr>
          <p:cNvPr id="2" name="Title 1">
            <a:extLst>
              <a:ext uri="{FF2B5EF4-FFF2-40B4-BE49-F238E27FC236}">
                <a16:creationId xmlns:a16="http://schemas.microsoft.com/office/drawing/2014/main" id="{9E4358AF-8A09-4D99-BC6E-64351E366ECC}"/>
              </a:ext>
            </a:extLst>
          </p:cNvPr>
          <p:cNvSpPr>
            <a:spLocks noGrp="1"/>
          </p:cNvSpPr>
          <p:nvPr>
            <p:ph type="title"/>
          </p:nvPr>
        </p:nvSpPr>
        <p:spPr/>
        <p:txBody>
          <a:bodyPr/>
          <a:lstStyle/>
          <a:p>
            <a:r>
              <a:rPr lang="en-US" dirty="0"/>
              <a:t>What About Taxes?</a:t>
            </a:r>
          </a:p>
        </p:txBody>
      </p:sp>
      <p:sp>
        <p:nvSpPr>
          <p:cNvPr id="3" name="Slide Number Placeholder 2">
            <a:extLst>
              <a:ext uri="{FF2B5EF4-FFF2-40B4-BE49-F238E27FC236}">
                <a16:creationId xmlns:a16="http://schemas.microsoft.com/office/drawing/2014/main" id="{3527EDAD-4B63-4E45-A39B-B09F9B37DB5C}"/>
              </a:ext>
            </a:extLst>
          </p:cNvPr>
          <p:cNvSpPr>
            <a:spLocks noGrp="1"/>
          </p:cNvSpPr>
          <p:nvPr>
            <p:ph type="sldNum" sz="quarter" idx="11"/>
          </p:nvPr>
        </p:nvSpPr>
        <p:spPr/>
        <p:txBody>
          <a:bodyPr/>
          <a:lstStyle/>
          <a:p>
            <a:pPr>
              <a:defRPr/>
            </a:pPr>
            <a:fld id="{EC6635FD-0AB4-45A8-AE62-B7C057EC9DEC}" type="slidenum">
              <a:rPr lang="en-US" smtClean="0"/>
              <a:pPr>
                <a:defRPr/>
              </a:pPr>
              <a:t>49</a:t>
            </a:fld>
            <a:endParaRPr lang="en-US" dirty="0"/>
          </a:p>
        </p:txBody>
      </p:sp>
      <p:pic>
        <p:nvPicPr>
          <p:cNvPr id="5" name="Picture 4">
            <a:extLst>
              <a:ext uri="{FF2B5EF4-FFF2-40B4-BE49-F238E27FC236}">
                <a16:creationId xmlns:a16="http://schemas.microsoft.com/office/drawing/2014/main" id="{F0EAEA5D-C6B6-497C-9812-B0C36DD1AF5F}"/>
              </a:ext>
            </a:extLst>
          </p:cNvPr>
          <p:cNvPicPr>
            <a:picLocks noChangeAspect="1"/>
          </p:cNvPicPr>
          <p:nvPr/>
        </p:nvPicPr>
        <p:blipFill>
          <a:blip r:embed="rId4"/>
          <a:stretch>
            <a:fillRect/>
          </a:stretch>
        </p:blipFill>
        <p:spPr>
          <a:xfrm>
            <a:off x="533400" y="1600200"/>
            <a:ext cx="3296078" cy="4495800"/>
          </a:xfrm>
          <a:prstGeom prst="rect">
            <a:avLst/>
          </a:prstGeom>
        </p:spPr>
      </p:pic>
      <p:cxnSp>
        <p:nvCxnSpPr>
          <p:cNvPr id="7" name="Straight Connector 6">
            <a:extLst>
              <a:ext uri="{FF2B5EF4-FFF2-40B4-BE49-F238E27FC236}">
                <a16:creationId xmlns:a16="http://schemas.microsoft.com/office/drawing/2014/main" id="{3A55F272-7D02-47A4-98D1-CD0B85785259}"/>
              </a:ext>
            </a:extLst>
          </p:cNvPr>
          <p:cNvCxnSpPr>
            <a:cxnSpLocks/>
          </p:cNvCxnSpPr>
          <p:nvPr/>
        </p:nvCxnSpPr>
        <p:spPr bwMode="auto">
          <a:xfrm flipV="1">
            <a:off x="914400" y="1600200"/>
            <a:ext cx="1828800" cy="2514600"/>
          </a:xfrm>
          <a:prstGeom prst="line">
            <a:avLst/>
          </a:prstGeom>
          <a:noFill/>
          <a:ln w="76200" cap="flat" cmpd="sng" algn="ctr">
            <a:solidFill>
              <a:srgbClr val="7030A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45517B2C-DD6F-4145-872B-F72A6BAE4BB2}"/>
              </a:ext>
            </a:extLst>
          </p:cNvPr>
          <p:cNvCxnSpPr>
            <a:cxnSpLocks/>
          </p:cNvCxnSpPr>
          <p:nvPr/>
        </p:nvCxnSpPr>
        <p:spPr bwMode="auto">
          <a:xfrm flipV="1">
            <a:off x="1393609" y="1752600"/>
            <a:ext cx="1804261" cy="2743200"/>
          </a:xfrm>
          <a:prstGeom prst="line">
            <a:avLst/>
          </a:prstGeom>
          <a:noFill/>
          <a:ln w="76200" cap="flat" cmpd="sng" algn="ctr">
            <a:solidFill>
              <a:srgbClr val="7030A0"/>
            </a:solidFill>
            <a:prstDash val="solid"/>
            <a:round/>
            <a:headEnd type="none" w="med" len="med"/>
            <a:tailEnd type="none" w="med" len="med"/>
          </a:ln>
          <a:effectLst/>
        </p:spPr>
      </p:cxnSp>
      <p:sp>
        <p:nvSpPr>
          <p:cNvPr id="13" name="Rectangle: Rounded Corners 12">
            <a:extLst>
              <a:ext uri="{FF2B5EF4-FFF2-40B4-BE49-F238E27FC236}">
                <a16:creationId xmlns:a16="http://schemas.microsoft.com/office/drawing/2014/main" id="{B192EEA9-6E73-4623-B5A8-7DF2F276F12E}"/>
              </a:ext>
            </a:extLst>
          </p:cNvPr>
          <p:cNvSpPr/>
          <p:nvPr/>
        </p:nvSpPr>
        <p:spPr bwMode="auto">
          <a:xfrm>
            <a:off x="5334000" y="5638800"/>
            <a:ext cx="3429000" cy="762000"/>
          </a:xfrm>
          <a:prstGeom prst="roundRect">
            <a:avLst/>
          </a:prstGeom>
          <a:noFill/>
          <a:ln w="7620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322623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amond(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anim calcmode="lin" valueType="num">
                                      <p:cBhvr>
                                        <p:cTn id="23" dur="2000" fill="hold"/>
                                        <p:tgtEl>
                                          <p:spTgt spid="13"/>
                                        </p:tgtEl>
                                        <p:attrNameLst>
                                          <p:attrName>ppt_w</p:attrName>
                                        </p:attrNameLst>
                                      </p:cBhvr>
                                      <p:tavLst>
                                        <p:tav tm="0" fmla="#ppt_w*sin(2.5*pi*$)">
                                          <p:val>
                                            <p:fltVal val="0"/>
                                          </p:val>
                                        </p:tav>
                                        <p:tav tm="100000">
                                          <p:val>
                                            <p:fltVal val="1"/>
                                          </p:val>
                                        </p:tav>
                                      </p:tavLst>
                                    </p:anim>
                                    <p:anim calcmode="lin" valueType="num">
                                      <p:cBhvr>
                                        <p:cTn id="24"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23330"/>
            <a:ext cx="9153526"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1"/>
          <p:cNvSpPr txBox="1">
            <a:spLocks/>
          </p:cNvSpPr>
          <p:nvPr/>
        </p:nvSpPr>
        <p:spPr bwMode="auto">
          <a:xfrm>
            <a:off x="4419600" y="6400800"/>
            <a:ext cx="609600" cy="457200"/>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5</a:t>
            </a:fld>
            <a:endParaRPr lang="en-US" dirty="0"/>
          </a:p>
        </p:txBody>
      </p:sp>
      <p:sp>
        <p:nvSpPr>
          <p:cNvPr id="5" name="Rectangle 4"/>
          <p:cNvSpPr/>
          <p:nvPr/>
        </p:nvSpPr>
        <p:spPr>
          <a:xfrm>
            <a:off x="304800" y="1600200"/>
            <a:ext cx="5257800" cy="121920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2" y="2215515"/>
            <a:ext cx="7772400" cy="1362075"/>
          </a:xfrm>
        </p:spPr>
        <p:txBody>
          <a:bodyPr/>
          <a:lstStyle/>
          <a:p>
            <a:r>
              <a:rPr lang="en-US" dirty="0"/>
              <a:t>RPM I</a:t>
            </a:r>
            <a:r>
              <a:rPr lang="en-US" cap="small" dirty="0">
                <a:latin typeface="+mn-lt"/>
              </a:rPr>
              <a:t>nternational Inc</a:t>
            </a:r>
            <a:endParaRPr lang="en-US" dirty="0"/>
          </a:p>
        </p:txBody>
      </p:sp>
      <p:sp>
        <p:nvSpPr>
          <p:cNvPr id="3" name="Text Placeholder 2"/>
          <p:cNvSpPr>
            <a:spLocks noGrp="1"/>
          </p:cNvSpPr>
          <p:nvPr>
            <p:ph type="body" idx="1"/>
          </p:nvPr>
        </p:nvSpPr>
        <p:spPr>
          <a:xfrm>
            <a:off x="333375" y="838200"/>
            <a:ext cx="7772400" cy="1500187"/>
          </a:xfrm>
        </p:spPr>
        <p:txBody>
          <a:bodyPr>
            <a:normAutofit/>
          </a:bodyPr>
          <a:lstStyle/>
          <a:p>
            <a:r>
              <a:rPr lang="en-US" sz="4000" b="1" dirty="0">
                <a:solidFill>
                  <a:srgbClr val="00B0F0"/>
                </a:solidFill>
                <a:effectLst>
                  <a:outerShdw blurRad="38100" dist="38100" dir="2700000" algn="tl">
                    <a:srgbClr val="000000">
                      <a:alpha val="43137"/>
                    </a:srgbClr>
                  </a:outerShdw>
                </a:effectLst>
                <a:latin typeface="Arial Black" panose="020B0A04020102020204" pitchFamily="34" charset="0"/>
              </a:rPr>
              <a:t>Case Study</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57200"/>
            <a:ext cx="6886575"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600200"/>
            <a:ext cx="3110240" cy="2305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 y="2877901"/>
            <a:ext cx="22098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2970" y="2885010"/>
            <a:ext cx="702860" cy="607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4360" y="3382726"/>
            <a:ext cx="1164040" cy="79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7298" y="2879109"/>
            <a:ext cx="142875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7550" y="3513730"/>
            <a:ext cx="139065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471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358AF-8A09-4D99-BC6E-64351E366ECC}"/>
              </a:ext>
            </a:extLst>
          </p:cNvPr>
          <p:cNvSpPr>
            <a:spLocks noGrp="1"/>
          </p:cNvSpPr>
          <p:nvPr>
            <p:ph type="title"/>
          </p:nvPr>
        </p:nvSpPr>
        <p:spPr/>
        <p:txBody>
          <a:bodyPr/>
          <a:lstStyle/>
          <a:p>
            <a:r>
              <a:rPr lang="en-US" dirty="0"/>
              <a:t>What About Taxes?</a:t>
            </a:r>
          </a:p>
        </p:txBody>
      </p:sp>
      <p:sp>
        <p:nvSpPr>
          <p:cNvPr id="3" name="Slide Number Placeholder 2">
            <a:extLst>
              <a:ext uri="{FF2B5EF4-FFF2-40B4-BE49-F238E27FC236}">
                <a16:creationId xmlns:a16="http://schemas.microsoft.com/office/drawing/2014/main" id="{3527EDAD-4B63-4E45-A39B-B09F9B37DB5C}"/>
              </a:ext>
            </a:extLst>
          </p:cNvPr>
          <p:cNvSpPr>
            <a:spLocks noGrp="1"/>
          </p:cNvSpPr>
          <p:nvPr>
            <p:ph type="sldNum" sz="quarter" idx="11"/>
          </p:nvPr>
        </p:nvSpPr>
        <p:spPr/>
        <p:txBody>
          <a:bodyPr/>
          <a:lstStyle/>
          <a:p>
            <a:pPr>
              <a:defRPr/>
            </a:pPr>
            <a:fld id="{EC6635FD-0AB4-45A8-AE62-B7C057EC9DEC}" type="slidenum">
              <a:rPr lang="en-US" smtClean="0"/>
              <a:pPr>
                <a:defRPr/>
              </a:pPr>
              <a:t>50</a:t>
            </a:fld>
            <a:endParaRPr lang="en-US" dirty="0"/>
          </a:p>
        </p:txBody>
      </p:sp>
      <p:pic>
        <p:nvPicPr>
          <p:cNvPr id="6" name="Picture 5">
            <a:extLst>
              <a:ext uri="{FF2B5EF4-FFF2-40B4-BE49-F238E27FC236}">
                <a16:creationId xmlns:a16="http://schemas.microsoft.com/office/drawing/2014/main" id="{67CB2F51-F90C-493A-A912-8841E79912DB}"/>
              </a:ext>
            </a:extLst>
          </p:cNvPr>
          <p:cNvPicPr>
            <a:picLocks noChangeAspect="1"/>
          </p:cNvPicPr>
          <p:nvPr/>
        </p:nvPicPr>
        <p:blipFill>
          <a:blip r:embed="rId3"/>
          <a:stretch>
            <a:fillRect/>
          </a:stretch>
        </p:blipFill>
        <p:spPr>
          <a:xfrm>
            <a:off x="1069695" y="1597572"/>
            <a:ext cx="7614210" cy="4354657"/>
          </a:xfrm>
          <a:prstGeom prst="rect">
            <a:avLst/>
          </a:prstGeom>
        </p:spPr>
      </p:pic>
      <p:pic>
        <p:nvPicPr>
          <p:cNvPr id="10" name="Picture 9">
            <a:extLst>
              <a:ext uri="{FF2B5EF4-FFF2-40B4-BE49-F238E27FC236}">
                <a16:creationId xmlns:a16="http://schemas.microsoft.com/office/drawing/2014/main" id="{81AF83C2-63FA-4BD2-BF2B-C58BF58A1CF0}"/>
              </a:ext>
            </a:extLst>
          </p:cNvPr>
          <p:cNvPicPr>
            <a:picLocks noChangeAspect="1"/>
          </p:cNvPicPr>
          <p:nvPr/>
        </p:nvPicPr>
        <p:blipFill>
          <a:blip r:embed="rId4"/>
          <a:stretch>
            <a:fillRect/>
          </a:stretch>
        </p:blipFill>
        <p:spPr>
          <a:xfrm>
            <a:off x="1845946" y="3190799"/>
            <a:ext cx="5452107" cy="1381201"/>
          </a:xfrm>
          <a:prstGeom prst="rect">
            <a:avLst/>
          </a:prstGeom>
        </p:spPr>
      </p:pic>
      <p:sp>
        <p:nvSpPr>
          <p:cNvPr id="11" name="Rectangle 10">
            <a:extLst>
              <a:ext uri="{FF2B5EF4-FFF2-40B4-BE49-F238E27FC236}">
                <a16:creationId xmlns:a16="http://schemas.microsoft.com/office/drawing/2014/main" id="{24A76E55-A0F9-4BA1-9EA4-17895968E81C}"/>
              </a:ext>
            </a:extLst>
          </p:cNvPr>
          <p:cNvSpPr/>
          <p:nvPr/>
        </p:nvSpPr>
        <p:spPr>
          <a:xfrm>
            <a:off x="6934200" y="637456"/>
            <a:ext cx="1992854" cy="923330"/>
          </a:xfrm>
          <a:prstGeom prst="rect">
            <a:avLst/>
          </a:prstGeom>
          <a:noFill/>
        </p:spPr>
        <p:txBody>
          <a:bodyPr wrap="none" lIns="91440" tIns="45720" rIns="91440" bIns="45720">
            <a:spAutoFit/>
          </a:bodyPr>
          <a:lstStyle/>
          <a:p>
            <a:pPr algn="ctr"/>
            <a:r>
              <a:rPr lang="en-US" sz="5400" b="1" cap="none" spc="0" dirty="0">
                <a:ln w="28575">
                  <a:solidFill>
                    <a:srgbClr val="7030A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TCJA</a:t>
            </a:r>
          </a:p>
        </p:txBody>
      </p:sp>
    </p:spTree>
    <p:extLst>
      <p:ext uri="{BB962C8B-B14F-4D97-AF65-F5344CB8AC3E}">
        <p14:creationId xmlns:p14="http://schemas.microsoft.com/office/powerpoint/2010/main" val="339817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 calcmode="lin" valueType="num">
                                      <p:cBhvr>
                                        <p:cTn id="16" dur="500" fill="hold"/>
                                        <p:tgtEl>
                                          <p:spTgt spid="11"/>
                                        </p:tgtEl>
                                        <p:attrNameLst>
                                          <p:attrName>style.rotation</p:attrName>
                                        </p:attrNameLst>
                                      </p:cBhvr>
                                      <p:tavLst>
                                        <p:tav tm="0">
                                          <p:val>
                                            <p:fltVal val="360"/>
                                          </p:val>
                                        </p:tav>
                                        <p:tav tm="100000">
                                          <p:val>
                                            <p:fltVal val="0"/>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B5095-FDAF-44DE-AEFA-9BC5325F636A}"/>
              </a:ext>
            </a:extLst>
          </p:cNvPr>
          <p:cNvSpPr>
            <a:spLocks noGrp="1"/>
          </p:cNvSpPr>
          <p:nvPr>
            <p:ph type="ctrTitle"/>
          </p:nvPr>
        </p:nvSpPr>
        <p:spPr>
          <a:xfrm>
            <a:off x="685800" y="-13631"/>
            <a:ext cx="7772400" cy="1470025"/>
          </a:xfrm>
        </p:spPr>
        <p:txBody>
          <a:bodyPr/>
          <a:lstStyle/>
          <a:p>
            <a:r>
              <a:rPr lang="en-US" dirty="0"/>
              <a:t>Shares Outstanding</a:t>
            </a:r>
          </a:p>
        </p:txBody>
      </p:sp>
      <p:pic>
        <p:nvPicPr>
          <p:cNvPr id="11" name="Picture 10">
            <a:extLst>
              <a:ext uri="{FF2B5EF4-FFF2-40B4-BE49-F238E27FC236}">
                <a16:creationId xmlns:a16="http://schemas.microsoft.com/office/drawing/2014/main" id="{C1A904F6-77EA-41F4-840C-955290E45A3F}"/>
              </a:ext>
            </a:extLst>
          </p:cNvPr>
          <p:cNvPicPr>
            <a:picLocks noChangeAspect="1"/>
          </p:cNvPicPr>
          <p:nvPr/>
        </p:nvPicPr>
        <p:blipFill>
          <a:blip r:embed="rId3"/>
          <a:stretch>
            <a:fillRect/>
          </a:stretch>
        </p:blipFill>
        <p:spPr>
          <a:xfrm>
            <a:off x="262758" y="1102794"/>
            <a:ext cx="3623441" cy="4942318"/>
          </a:xfrm>
          <a:prstGeom prst="rect">
            <a:avLst/>
          </a:prstGeom>
        </p:spPr>
      </p:pic>
      <p:cxnSp>
        <p:nvCxnSpPr>
          <p:cNvPr id="5" name="Straight Connector 4">
            <a:extLst>
              <a:ext uri="{FF2B5EF4-FFF2-40B4-BE49-F238E27FC236}">
                <a16:creationId xmlns:a16="http://schemas.microsoft.com/office/drawing/2014/main" id="{40E71896-3F15-4A61-AE39-093DEA5C5133}"/>
              </a:ext>
            </a:extLst>
          </p:cNvPr>
          <p:cNvCxnSpPr>
            <a:cxnSpLocks/>
          </p:cNvCxnSpPr>
          <p:nvPr/>
        </p:nvCxnSpPr>
        <p:spPr bwMode="auto">
          <a:xfrm flipV="1">
            <a:off x="1072055" y="2191407"/>
            <a:ext cx="1481959" cy="2475186"/>
          </a:xfrm>
          <a:prstGeom prst="line">
            <a:avLst/>
          </a:prstGeom>
          <a:noFill/>
          <a:ln w="57150" cap="flat" cmpd="sng" algn="ctr">
            <a:solidFill>
              <a:srgbClr val="7030A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20D1B296-08D1-4084-9C93-5DF3C8C4FD7C}"/>
              </a:ext>
            </a:extLst>
          </p:cNvPr>
          <p:cNvCxnSpPr>
            <a:cxnSpLocks/>
          </p:cNvCxnSpPr>
          <p:nvPr/>
        </p:nvCxnSpPr>
        <p:spPr bwMode="auto">
          <a:xfrm flipV="1">
            <a:off x="1450428" y="2572820"/>
            <a:ext cx="1792014" cy="2771690"/>
          </a:xfrm>
          <a:prstGeom prst="line">
            <a:avLst/>
          </a:prstGeom>
          <a:noFill/>
          <a:ln w="57150" cap="flat" cmpd="sng" algn="ctr">
            <a:solidFill>
              <a:srgbClr val="7030A0"/>
            </a:solidFill>
            <a:prstDash val="solid"/>
            <a:round/>
            <a:headEnd type="none" w="med" len="med"/>
            <a:tailEnd type="none" w="med" len="med"/>
          </a:ln>
          <a:effectLst/>
        </p:spPr>
      </p:cxnSp>
      <p:pic>
        <p:nvPicPr>
          <p:cNvPr id="24" name="Picture 23">
            <a:extLst>
              <a:ext uri="{FF2B5EF4-FFF2-40B4-BE49-F238E27FC236}">
                <a16:creationId xmlns:a16="http://schemas.microsoft.com/office/drawing/2014/main" id="{298B1296-4B56-4C5E-8A90-7574865C6072}"/>
              </a:ext>
            </a:extLst>
          </p:cNvPr>
          <p:cNvPicPr>
            <a:picLocks noChangeAspect="1"/>
          </p:cNvPicPr>
          <p:nvPr/>
        </p:nvPicPr>
        <p:blipFill>
          <a:blip r:embed="rId4"/>
          <a:stretch>
            <a:fillRect/>
          </a:stretch>
        </p:blipFill>
        <p:spPr>
          <a:xfrm>
            <a:off x="4545723" y="1286993"/>
            <a:ext cx="4572001" cy="3742207"/>
          </a:xfrm>
          <a:prstGeom prst="rect">
            <a:avLst/>
          </a:prstGeom>
        </p:spPr>
      </p:pic>
      <p:sp>
        <p:nvSpPr>
          <p:cNvPr id="26" name="Arrow: Right 25">
            <a:extLst>
              <a:ext uri="{FF2B5EF4-FFF2-40B4-BE49-F238E27FC236}">
                <a16:creationId xmlns:a16="http://schemas.microsoft.com/office/drawing/2014/main" id="{D6708271-760F-4E69-AF9E-8F2A16FB8D5F}"/>
              </a:ext>
            </a:extLst>
          </p:cNvPr>
          <p:cNvSpPr/>
          <p:nvPr/>
        </p:nvSpPr>
        <p:spPr bwMode="auto">
          <a:xfrm>
            <a:off x="3733800" y="4096407"/>
            <a:ext cx="961696" cy="457200"/>
          </a:xfrm>
          <a:prstGeom prst="rightArrow">
            <a:avLst/>
          </a:prstGeom>
          <a:solidFill>
            <a:srgbClr val="7030A0"/>
          </a:solidFill>
          <a:ln w="4445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pic>
        <p:nvPicPr>
          <p:cNvPr id="28" name="Picture 27">
            <a:extLst>
              <a:ext uri="{FF2B5EF4-FFF2-40B4-BE49-F238E27FC236}">
                <a16:creationId xmlns:a16="http://schemas.microsoft.com/office/drawing/2014/main" id="{1DD268B6-3A11-42D8-9F1A-07A9F5C937B9}"/>
              </a:ext>
            </a:extLst>
          </p:cNvPr>
          <p:cNvPicPr>
            <a:picLocks noChangeAspect="1"/>
          </p:cNvPicPr>
          <p:nvPr/>
        </p:nvPicPr>
        <p:blipFill>
          <a:blip r:embed="rId5"/>
          <a:stretch>
            <a:fillRect/>
          </a:stretch>
        </p:blipFill>
        <p:spPr>
          <a:xfrm>
            <a:off x="4545723" y="1285755"/>
            <a:ext cx="4377558" cy="3696604"/>
          </a:xfrm>
          <a:prstGeom prst="rect">
            <a:avLst/>
          </a:prstGeom>
        </p:spPr>
      </p:pic>
      <p:sp>
        <p:nvSpPr>
          <p:cNvPr id="30" name="Arrow: Right 29">
            <a:extLst>
              <a:ext uri="{FF2B5EF4-FFF2-40B4-BE49-F238E27FC236}">
                <a16:creationId xmlns:a16="http://schemas.microsoft.com/office/drawing/2014/main" id="{CB62E248-069F-4A02-983D-406054EA00EA}"/>
              </a:ext>
            </a:extLst>
          </p:cNvPr>
          <p:cNvSpPr/>
          <p:nvPr/>
        </p:nvSpPr>
        <p:spPr bwMode="auto">
          <a:xfrm>
            <a:off x="3723290" y="4119828"/>
            <a:ext cx="961696" cy="457200"/>
          </a:xfrm>
          <a:prstGeom prst="rightArrow">
            <a:avLst/>
          </a:prstGeom>
          <a:solidFill>
            <a:srgbClr val="7030A0"/>
          </a:solidFill>
          <a:ln w="4445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pic>
        <p:nvPicPr>
          <p:cNvPr id="32" name="Picture 31">
            <a:extLst>
              <a:ext uri="{FF2B5EF4-FFF2-40B4-BE49-F238E27FC236}">
                <a16:creationId xmlns:a16="http://schemas.microsoft.com/office/drawing/2014/main" id="{2443C746-B612-4738-9069-F384ED0439E3}"/>
              </a:ext>
            </a:extLst>
          </p:cNvPr>
          <p:cNvPicPr>
            <a:picLocks noChangeAspect="1"/>
          </p:cNvPicPr>
          <p:nvPr/>
        </p:nvPicPr>
        <p:blipFill>
          <a:blip r:embed="rId6"/>
          <a:stretch>
            <a:fillRect/>
          </a:stretch>
        </p:blipFill>
        <p:spPr>
          <a:xfrm>
            <a:off x="342219" y="4812958"/>
            <a:ext cx="8707632" cy="1130642"/>
          </a:xfrm>
          <a:prstGeom prst="rect">
            <a:avLst/>
          </a:prstGeom>
        </p:spPr>
      </p:pic>
      <p:cxnSp>
        <p:nvCxnSpPr>
          <p:cNvPr id="34" name="Straight Arrow Connector 33">
            <a:extLst>
              <a:ext uri="{FF2B5EF4-FFF2-40B4-BE49-F238E27FC236}">
                <a16:creationId xmlns:a16="http://schemas.microsoft.com/office/drawing/2014/main" id="{1C84719F-AD65-4057-B5D2-D42AA20A3E91}"/>
              </a:ext>
            </a:extLst>
          </p:cNvPr>
          <p:cNvCxnSpPr>
            <a:cxnSpLocks/>
          </p:cNvCxnSpPr>
          <p:nvPr/>
        </p:nvCxnSpPr>
        <p:spPr bwMode="auto">
          <a:xfrm flipV="1">
            <a:off x="5943600" y="5171092"/>
            <a:ext cx="2916621" cy="94591"/>
          </a:xfrm>
          <a:prstGeom prst="straightConnector1">
            <a:avLst/>
          </a:prstGeom>
          <a:noFill/>
          <a:ln w="57150" cap="flat" cmpd="sng" algn="ctr">
            <a:solidFill>
              <a:srgbClr val="7030A0"/>
            </a:solidFill>
            <a:prstDash val="solid"/>
            <a:round/>
            <a:headEnd type="none" w="med" len="med"/>
            <a:tailEnd type="triangle"/>
          </a:ln>
          <a:effectLst/>
        </p:spPr>
      </p:cxnSp>
      <p:sp>
        <p:nvSpPr>
          <p:cNvPr id="38" name="Oval 37">
            <a:extLst>
              <a:ext uri="{FF2B5EF4-FFF2-40B4-BE49-F238E27FC236}">
                <a16:creationId xmlns:a16="http://schemas.microsoft.com/office/drawing/2014/main" id="{61C0230C-0D90-4DDB-AB6F-C0E040F2A29E}"/>
              </a:ext>
            </a:extLst>
          </p:cNvPr>
          <p:cNvSpPr/>
          <p:nvPr/>
        </p:nvSpPr>
        <p:spPr bwMode="auto">
          <a:xfrm>
            <a:off x="4684986" y="4038600"/>
            <a:ext cx="480848" cy="457200"/>
          </a:xfrm>
          <a:prstGeom prst="ellipse">
            <a:avLst/>
          </a:prstGeom>
          <a:noFill/>
          <a:ln w="5715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solidFill>
                <a:schemeClr val="tx1"/>
              </a:solidFill>
              <a:effectLst/>
              <a:latin typeface="Arial Black" pitchFamily="34" charset="0"/>
              <a:cs typeface="Times New Roman" pitchFamily="18" charset="0"/>
            </a:endParaRPr>
          </a:p>
        </p:txBody>
      </p:sp>
      <p:sp>
        <p:nvSpPr>
          <p:cNvPr id="17" name="Slide Number Placeholder 2">
            <a:extLst>
              <a:ext uri="{FF2B5EF4-FFF2-40B4-BE49-F238E27FC236}">
                <a16:creationId xmlns:a16="http://schemas.microsoft.com/office/drawing/2014/main" id="{51011DBC-D1DD-4864-94EC-35CA8D900FFB}"/>
              </a:ext>
            </a:extLst>
          </p:cNvPr>
          <p:cNvSpPr txBox="1">
            <a:spLocks/>
          </p:cNvSpPr>
          <p:nvPr/>
        </p:nvSpPr>
        <p:spPr>
          <a:xfrm>
            <a:off x="4266192" y="6248400"/>
            <a:ext cx="1905000" cy="4572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EC6635FD-0AB4-45A8-AE62-B7C057EC9DEC}" type="slidenum">
              <a:rPr lang="en-US" smtClean="0">
                <a:solidFill>
                  <a:srgbClr val="0000FF"/>
                </a:solidFill>
                <a:latin typeface="Arial Black" panose="020B0A04020102020204" pitchFamily="34" charset="0"/>
              </a:rPr>
              <a:pPr>
                <a:defRPr/>
              </a:pPr>
              <a:t>51</a:t>
            </a:fld>
            <a:endParaRPr lang="en-US" dirty="0">
              <a:solidFill>
                <a:srgbClr val="0000FF"/>
              </a:solidFill>
              <a:latin typeface="Arial Black" panose="020B0A04020102020204" pitchFamily="34" charset="0"/>
            </a:endParaRPr>
          </a:p>
        </p:txBody>
      </p:sp>
      <p:sp>
        <p:nvSpPr>
          <p:cNvPr id="3" name="TextBox 2">
            <a:extLst>
              <a:ext uri="{FF2B5EF4-FFF2-40B4-BE49-F238E27FC236}">
                <a16:creationId xmlns:a16="http://schemas.microsoft.com/office/drawing/2014/main" id="{6A418D84-4667-4F17-8F49-19984D6A9AEE}"/>
              </a:ext>
            </a:extLst>
          </p:cNvPr>
          <p:cNvSpPr txBox="1"/>
          <p:nvPr/>
        </p:nvSpPr>
        <p:spPr>
          <a:xfrm>
            <a:off x="7382245" y="6100240"/>
            <a:ext cx="1811714" cy="461665"/>
          </a:xfrm>
          <a:prstGeom prst="rect">
            <a:avLst/>
          </a:prstGeom>
          <a:noFill/>
        </p:spPr>
        <p:txBody>
          <a:bodyPr wrap="none" rtlCol="0">
            <a:spAutoFit/>
          </a:bodyPr>
          <a:lstStyle/>
          <a:p>
            <a:r>
              <a:rPr lang="en-US" dirty="0"/>
              <a:t>2016   2017</a:t>
            </a:r>
          </a:p>
        </p:txBody>
      </p:sp>
    </p:spTree>
    <p:extLst>
      <p:ext uri="{BB962C8B-B14F-4D97-AF65-F5344CB8AC3E}">
        <p14:creationId xmlns:p14="http://schemas.microsoft.com/office/powerpoint/2010/main" val="234281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style.rotation</p:attrName>
                                        </p:attrNameLst>
                                      </p:cBhvr>
                                      <p:tavLst>
                                        <p:tav tm="0">
                                          <p:val>
                                            <p:fltVal val="90"/>
                                          </p:val>
                                        </p:tav>
                                        <p:tav tm="100000">
                                          <p:val>
                                            <p:fltVal val="0"/>
                                          </p:val>
                                        </p:tav>
                                      </p:tavLst>
                                    </p:anim>
                                    <p:animEffect transition="in" filter="fade">
                                      <p:cBhvr>
                                        <p:cTn id="18" dur="1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checkerboard(across)">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0-#ppt_w/2"/>
                                          </p:val>
                                        </p:tav>
                                        <p:tav tm="100000">
                                          <p:val>
                                            <p:strVal val="#ppt_x"/>
                                          </p:val>
                                        </p:tav>
                                      </p:tavLst>
                                    </p:anim>
                                    <p:anim calcmode="lin" valueType="num">
                                      <p:cBhvr additive="base">
                                        <p:cTn id="29"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1000" fill="hold"/>
                                        <p:tgtEl>
                                          <p:spTgt spid="28"/>
                                        </p:tgtEl>
                                        <p:attrNameLst>
                                          <p:attrName>ppt_w</p:attrName>
                                        </p:attrNameLst>
                                      </p:cBhvr>
                                      <p:tavLst>
                                        <p:tav tm="0">
                                          <p:val>
                                            <p:fltVal val="0"/>
                                          </p:val>
                                        </p:tav>
                                        <p:tav tm="100000">
                                          <p:val>
                                            <p:strVal val="#ppt_w"/>
                                          </p:val>
                                        </p:tav>
                                      </p:tavLst>
                                    </p:anim>
                                    <p:anim calcmode="lin" valueType="num">
                                      <p:cBhvr>
                                        <p:cTn id="35" dur="1000" fill="hold"/>
                                        <p:tgtEl>
                                          <p:spTgt spid="28"/>
                                        </p:tgtEl>
                                        <p:attrNameLst>
                                          <p:attrName>ppt_h</p:attrName>
                                        </p:attrNameLst>
                                      </p:cBhvr>
                                      <p:tavLst>
                                        <p:tav tm="0">
                                          <p:val>
                                            <p:fltVal val="0"/>
                                          </p:val>
                                        </p:tav>
                                        <p:tav tm="100000">
                                          <p:val>
                                            <p:strVal val="#ppt_h"/>
                                          </p:val>
                                        </p:tav>
                                      </p:tavLst>
                                    </p:anim>
                                    <p:anim calcmode="lin" valueType="num">
                                      <p:cBhvr>
                                        <p:cTn id="36" dur="1000" fill="hold"/>
                                        <p:tgtEl>
                                          <p:spTgt spid="28"/>
                                        </p:tgtEl>
                                        <p:attrNameLst>
                                          <p:attrName>style.rotation</p:attrName>
                                        </p:attrNameLst>
                                      </p:cBhvr>
                                      <p:tavLst>
                                        <p:tav tm="0">
                                          <p:val>
                                            <p:fltVal val="90"/>
                                          </p:val>
                                        </p:tav>
                                        <p:tav tm="100000">
                                          <p:val>
                                            <p:fltVal val="0"/>
                                          </p:val>
                                        </p:tav>
                                      </p:tavLst>
                                    </p:anim>
                                    <p:animEffect transition="in" filter="fade">
                                      <p:cBhvr>
                                        <p:cTn id="37" dur="1000"/>
                                        <p:tgtEl>
                                          <p:spTgt spid="28"/>
                                        </p:tgtEl>
                                      </p:cBhvr>
                                    </p:animEffect>
                                  </p:childTnLst>
                                </p:cTn>
                              </p:par>
                            </p:childTnLst>
                          </p:cTn>
                        </p:par>
                        <p:par>
                          <p:cTn id="38" fill="hold">
                            <p:stCondLst>
                              <p:cond delay="1000"/>
                            </p:stCondLst>
                            <p:childTnLst>
                              <p:par>
                                <p:cTn id="39" presetID="2" presetClass="entr" presetSubtype="8" fill="hold" grpId="0" nodeType="afterEffect">
                                  <p:stCondLst>
                                    <p:cond delay="100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0-#ppt_w/2"/>
                                          </p:val>
                                        </p:tav>
                                        <p:tav tm="100000">
                                          <p:val>
                                            <p:strVal val="#ppt_x"/>
                                          </p:val>
                                        </p:tav>
                                      </p:tavLst>
                                    </p:anim>
                                    <p:anim calcmode="lin" valueType="num">
                                      <p:cBhvr additive="base">
                                        <p:cTn id="42" dur="500" fill="hold"/>
                                        <p:tgtEl>
                                          <p:spTgt spid="30"/>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53" presetClass="entr" presetSubtype="528" fill="hold" grpId="0" nodeType="afterEffect">
                                  <p:stCondLst>
                                    <p:cond delay="500"/>
                                  </p:stCondLst>
                                  <p:childTnLst>
                                    <p:set>
                                      <p:cBhvr>
                                        <p:cTn id="45" dur="1" fill="hold">
                                          <p:stCondLst>
                                            <p:cond delay="0"/>
                                          </p:stCondLst>
                                        </p:cTn>
                                        <p:tgtEl>
                                          <p:spTgt spid="38"/>
                                        </p:tgtEl>
                                        <p:attrNameLst>
                                          <p:attrName>style.visibility</p:attrName>
                                        </p:attrNameLst>
                                      </p:cBhvr>
                                      <p:to>
                                        <p:strVal val="visible"/>
                                      </p:to>
                                    </p:set>
                                    <p:anim calcmode="lin" valueType="num">
                                      <p:cBhvr>
                                        <p:cTn id="46" dur="500" fill="hold"/>
                                        <p:tgtEl>
                                          <p:spTgt spid="38"/>
                                        </p:tgtEl>
                                        <p:attrNameLst>
                                          <p:attrName>ppt_w</p:attrName>
                                        </p:attrNameLst>
                                      </p:cBhvr>
                                      <p:tavLst>
                                        <p:tav tm="0">
                                          <p:val>
                                            <p:fltVal val="0"/>
                                          </p:val>
                                        </p:tav>
                                        <p:tav tm="100000">
                                          <p:val>
                                            <p:strVal val="#ppt_w"/>
                                          </p:val>
                                        </p:tav>
                                      </p:tavLst>
                                    </p:anim>
                                    <p:anim calcmode="lin" valueType="num">
                                      <p:cBhvr>
                                        <p:cTn id="47" dur="500" fill="hold"/>
                                        <p:tgtEl>
                                          <p:spTgt spid="38"/>
                                        </p:tgtEl>
                                        <p:attrNameLst>
                                          <p:attrName>ppt_h</p:attrName>
                                        </p:attrNameLst>
                                      </p:cBhvr>
                                      <p:tavLst>
                                        <p:tav tm="0">
                                          <p:val>
                                            <p:fltVal val="0"/>
                                          </p:val>
                                        </p:tav>
                                        <p:tav tm="100000">
                                          <p:val>
                                            <p:strVal val="#ppt_h"/>
                                          </p:val>
                                        </p:tav>
                                      </p:tavLst>
                                    </p:anim>
                                    <p:animEffect transition="in" filter="fade">
                                      <p:cBhvr>
                                        <p:cTn id="48" dur="500"/>
                                        <p:tgtEl>
                                          <p:spTgt spid="38"/>
                                        </p:tgtEl>
                                      </p:cBhvr>
                                    </p:animEffect>
                                    <p:anim calcmode="lin" valueType="num">
                                      <p:cBhvr>
                                        <p:cTn id="49" dur="500" fill="hold"/>
                                        <p:tgtEl>
                                          <p:spTgt spid="38"/>
                                        </p:tgtEl>
                                        <p:attrNameLst>
                                          <p:attrName>ppt_x</p:attrName>
                                        </p:attrNameLst>
                                      </p:cBhvr>
                                      <p:tavLst>
                                        <p:tav tm="0">
                                          <p:val>
                                            <p:fltVal val="0.5"/>
                                          </p:val>
                                        </p:tav>
                                        <p:tav tm="100000">
                                          <p:val>
                                            <p:strVal val="#ppt_x"/>
                                          </p:val>
                                        </p:tav>
                                      </p:tavLst>
                                    </p:anim>
                                    <p:anim calcmode="lin" valueType="num">
                                      <p:cBhvr>
                                        <p:cTn id="50" dur="500" fill="hold"/>
                                        <p:tgtEl>
                                          <p:spTgt spid="38"/>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 presetClass="entr" presetSubtype="10" fill="hold" nodeType="afterEffect">
                                  <p:stCondLst>
                                    <p:cond delay="500"/>
                                  </p:stCondLst>
                                  <p:childTnLst>
                                    <p:set>
                                      <p:cBhvr>
                                        <p:cTn id="53" dur="1" fill="hold">
                                          <p:stCondLst>
                                            <p:cond delay="0"/>
                                          </p:stCondLst>
                                        </p:cTn>
                                        <p:tgtEl>
                                          <p:spTgt spid="32"/>
                                        </p:tgtEl>
                                        <p:attrNameLst>
                                          <p:attrName>style.visibility</p:attrName>
                                        </p:attrNameLst>
                                      </p:cBhvr>
                                      <p:to>
                                        <p:strVal val="visible"/>
                                      </p:to>
                                    </p:set>
                                    <p:animEffect transition="in" filter="checkerboard(across)">
                                      <p:cBhvr>
                                        <p:cTn id="54" dur="500"/>
                                        <p:tgtEl>
                                          <p:spTgt spid="32"/>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p:cTn id="57" dur="1000" fill="hold"/>
                                        <p:tgtEl>
                                          <p:spTgt spid="3"/>
                                        </p:tgtEl>
                                        <p:attrNameLst>
                                          <p:attrName>ppt_w</p:attrName>
                                        </p:attrNameLst>
                                      </p:cBhvr>
                                      <p:tavLst>
                                        <p:tav tm="0">
                                          <p:val>
                                            <p:fltVal val="0"/>
                                          </p:val>
                                        </p:tav>
                                        <p:tav tm="100000">
                                          <p:val>
                                            <p:strVal val="#ppt_w"/>
                                          </p:val>
                                        </p:tav>
                                      </p:tavLst>
                                    </p:anim>
                                    <p:anim calcmode="lin" valueType="num">
                                      <p:cBhvr>
                                        <p:cTn id="58" dur="1000" fill="hold"/>
                                        <p:tgtEl>
                                          <p:spTgt spid="3"/>
                                        </p:tgtEl>
                                        <p:attrNameLst>
                                          <p:attrName>ppt_h</p:attrName>
                                        </p:attrNameLst>
                                      </p:cBhvr>
                                      <p:tavLst>
                                        <p:tav tm="0">
                                          <p:val>
                                            <p:fltVal val="0"/>
                                          </p:val>
                                        </p:tav>
                                        <p:tav tm="100000">
                                          <p:val>
                                            <p:strVal val="#ppt_h"/>
                                          </p:val>
                                        </p:tav>
                                      </p:tavLst>
                                    </p:anim>
                                    <p:anim calcmode="lin" valueType="num">
                                      <p:cBhvr>
                                        <p:cTn id="59" dur="1000" fill="hold"/>
                                        <p:tgtEl>
                                          <p:spTgt spid="3"/>
                                        </p:tgtEl>
                                        <p:attrNameLst>
                                          <p:attrName>style.rotation</p:attrName>
                                        </p:attrNameLst>
                                      </p:cBhvr>
                                      <p:tavLst>
                                        <p:tav tm="0">
                                          <p:val>
                                            <p:fltVal val="90"/>
                                          </p:val>
                                        </p:tav>
                                        <p:tav tm="100000">
                                          <p:val>
                                            <p:fltVal val="0"/>
                                          </p:val>
                                        </p:tav>
                                      </p:tavLst>
                                    </p:anim>
                                    <p:animEffect transition="in" filter="fade">
                                      <p:cBhvr>
                                        <p:cTn id="60" dur="10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8" grpId="0" animBg="1"/>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19F61-C5A7-4CDB-946C-82465EE952B0}"/>
              </a:ext>
            </a:extLst>
          </p:cNvPr>
          <p:cNvSpPr>
            <a:spLocks noGrp="1"/>
          </p:cNvSpPr>
          <p:nvPr>
            <p:ph type="title"/>
          </p:nvPr>
        </p:nvSpPr>
        <p:spPr/>
        <p:txBody>
          <a:bodyPr/>
          <a:lstStyle/>
          <a:p>
            <a:r>
              <a:rPr lang="en-US" dirty="0"/>
              <a:t>Preferred Procedure</a:t>
            </a:r>
          </a:p>
        </p:txBody>
      </p:sp>
      <p:sp>
        <p:nvSpPr>
          <p:cNvPr id="4" name="Slide Number Placeholder 3">
            <a:extLst>
              <a:ext uri="{FF2B5EF4-FFF2-40B4-BE49-F238E27FC236}">
                <a16:creationId xmlns:a16="http://schemas.microsoft.com/office/drawing/2014/main" id="{0E761A81-6D0D-41C4-8B2D-CE14C8008569}"/>
              </a:ext>
            </a:extLst>
          </p:cNvPr>
          <p:cNvSpPr>
            <a:spLocks noGrp="1"/>
          </p:cNvSpPr>
          <p:nvPr>
            <p:ph type="sldNum" sz="quarter" idx="11"/>
          </p:nvPr>
        </p:nvSpPr>
        <p:spPr/>
        <p:txBody>
          <a:bodyPr/>
          <a:lstStyle/>
          <a:p>
            <a:pPr>
              <a:defRPr/>
            </a:pPr>
            <a:fld id="{7624D940-A856-4BBF-BAF3-F93FD6E1554A}" type="slidenum">
              <a:rPr lang="en-US" smtClean="0"/>
              <a:pPr>
                <a:defRPr/>
              </a:pPr>
              <a:t>52</a:t>
            </a:fld>
            <a:endParaRPr lang="en-US" dirty="0"/>
          </a:p>
        </p:txBody>
      </p:sp>
      <p:pic>
        <p:nvPicPr>
          <p:cNvPr id="6" name="Picture 5">
            <a:extLst>
              <a:ext uri="{FF2B5EF4-FFF2-40B4-BE49-F238E27FC236}">
                <a16:creationId xmlns:a16="http://schemas.microsoft.com/office/drawing/2014/main" id="{D905F93A-0F2A-494F-8355-FB7EE683FCF2}"/>
              </a:ext>
            </a:extLst>
          </p:cNvPr>
          <p:cNvPicPr>
            <a:picLocks noChangeAspect="1"/>
          </p:cNvPicPr>
          <p:nvPr/>
        </p:nvPicPr>
        <p:blipFill>
          <a:blip r:embed="rId3"/>
          <a:stretch>
            <a:fillRect/>
          </a:stretch>
        </p:blipFill>
        <p:spPr>
          <a:xfrm>
            <a:off x="381000" y="1447800"/>
            <a:ext cx="8180526" cy="3733800"/>
          </a:xfrm>
          <a:prstGeom prst="rect">
            <a:avLst/>
          </a:prstGeom>
        </p:spPr>
      </p:pic>
    </p:spTree>
    <p:extLst>
      <p:ext uri="{BB962C8B-B14F-4D97-AF65-F5344CB8AC3E}">
        <p14:creationId xmlns:p14="http://schemas.microsoft.com/office/powerpoint/2010/main" val="42457612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3C9A1D5-1750-490A-AD5D-E248E5F983B1}"/>
              </a:ext>
            </a:extLst>
          </p:cNvPr>
          <p:cNvPicPr>
            <a:picLocks noChangeAspect="1"/>
          </p:cNvPicPr>
          <p:nvPr/>
        </p:nvPicPr>
        <p:blipFill>
          <a:blip r:embed="rId3"/>
          <a:stretch>
            <a:fillRect/>
          </a:stretch>
        </p:blipFill>
        <p:spPr>
          <a:xfrm>
            <a:off x="38100" y="1698625"/>
            <a:ext cx="8632679" cy="3940174"/>
          </a:xfrm>
          <a:prstGeom prst="rect">
            <a:avLst/>
          </a:prstGeom>
        </p:spPr>
      </p:pic>
      <p:sp>
        <p:nvSpPr>
          <p:cNvPr id="2" name="Title 1">
            <a:extLst>
              <a:ext uri="{FF2B5EF4-FFF2-40B4-BE49-F238E27FC236}">
                <a16:creationId xmlns:a16="http://schemas.microsoft.com/office/drawing/2014/main" id="{6523FEF0-F33A-4346-B1F0-EE847DFE150B}"/>
              </a:ext>
            </a:extLst>
          </p:cNvPr>
          <p:cNvSpPr>
            <a:spLocks noGrp="1"/>
          </p:cNvSpPr>
          <p:nvPr>
            <p:ph type="ctrTitle"/>
          </p:nvPr>
        </p:nvSpPr>
        <p:spPr>
          <a:xfrm>
            <a:off x="685800" y="228600"/>
            <a:ext cx="7772400" cy="1470025"/>
          </a:xfrm>
        </p:spPr>
        <p:txBody>
          <a:bodyPr/>
          <a:lstStyle/>
          <a:p>
            <a:r>
              <a:rPr lang="en-US" dirty="0"/>
              <a:t>Sales</a:t>
            </a:r>
          </a:p>
        </p:txBody>
      </p:sp>
      <p:grpSp>
        <p:nvGrpSpPr>
          <p:cNvPr id="11" name="Group 10">
            <a:extLst>
              <a:ext uri="{FF2B5EF4-FFF2-40B4-BE49-F238E27FC236}">
                <a16:creationId xmlns:a16="http://schemas.microsoft.com/office/drawing/2014/main" id="{C110A5E6-17EF-4F91-8E12-7509F577CD71}"/>
              </a:ext>
            </a:extLst>
          </p:cNvPr>
          <p:cNvGrpSpPr/>
          <p:nvPr/>
        </p:nvGrpSpPr>
        <p:grpSpPr>
          <a:xfrm>
            <a:off x="6146800" y="2796173"/>
            <a:ext cx="1079500" cy="353427"/>
            <a:chOff x="6235700" y="2770773"/>
            <a:chExt cx="1079500" cy="353427"/>
          </a:xfrm>
        </p:grpSpPr>
        <p:sp>
          <p:nvSpPr>
            <p:cNvPr id="8" name="TextBox 7">
              <a:extLst>
                <a:ext uri="{FF2B5EF4-FFF2-40B4-BE49-F238E27FC236}">
                  <a16:creationId xmlns:a16="http://schemas.microsoft.com/office/drawing/2014/main" id="{1FD6F8C3-9C25-4F97-8B92-8F0A99C6150C}"/>
                </a:ext>
              </a:extLst>
            </p:cNvPr>
            <p:cNvSpPr txBox="1"/>
            <p:nvPr/>
          </p:nvSpPr>
          <p:spPr>
            <a:xfrm>
              <a:off x="6921500" y="2770773"/>
              <a:ext cx="381000" cy="338554"/>
            </a:xfrm>
            <a:prstGeom prst="rect">
              <a:avLst/>
            </a:prstGeom>
            <a:solidFill>
              <a:schemeClr val="bg1"/>
            </a:solidFill>
          </p:spPr>
          <p:txBody>
            <a:bodyPr wrap="square" rtlCol="0">
              <a:spAutoFit/>
            </a:bodyPr>
            <a:lstStyle/>
            <a:p>
              <a:r>
                <a:rPr lang="en-US" sz="1600" b="1" dirty="0">
                  <a:solidFill>
                    <a:srgbClr val="00B050"/>
                  </a:solidFill>
                </a:rPr>
                <a:t>5</a:t>
              </a:r>
            </a:p>
          </p:txBody>
        </p:sp>
        <p:sp>
          <p:nvSpPr>
            <p:cNvPr id="9" name="Rectangle: Rounded Corners 8">
              <a:extLst>
                <a:ext uri="{FF2B5EF4-FFF2-40B4-BE49-F238E27FC236}">
                  <a16:creationId xmlns:a16="http://schemas.microsoft.com/office/drawing/2014/main" id="{EC76AE4E-6049-480C-9EA3-FFC809691865}"/>
                </a:ext>
              </a:extLst>
            </p:cNvPr>
            <p:cNvSpPr/>
            <p:nvPr/>
          </p:nvSpPr>
          <p:spPr bwMode="auto">
            <a:xfrm>
              <a:off x="6235700" y="2785646"/>
              <a:ext cx="1079500" cy="338554"/>
            </a:xfrm>
            <a:prstGeom prst="roundRect">
              <a:avLst/>
            </a:prstGeom>
            <a:noFill/>
            <a:ln w="4445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pic>
        <p:nvPicPr>
          <p:cNvPr id="5" name="Picture 4">
            <a:extLst>
              <a:ext uri="{FF2B5EF4-FFF2-40B4-BE49-F238E27FC236}">
                <a16:creationId xmlns:a16="http://schemas.microsoft.com/office/drawing/2014/main" id="{A2E97A2F-8753-4078-9C63-42DF2290E484}"/>
              </a:ext>
            </a:extLst>
          </p:cNvPr>
          <p:cNvPicPr>
            <a:picLocks noChangeAspect="1"/>
          </p:cNvPicPr>
          <p:nvPr/>
        </p:nvPicPr>
        <p:blipFill>
          <a:blip r:embed="rId4"/>
          <a:stretch>
            <a:fillRect/>
          </a:stretch>
        </p:blipFill>
        <p:spPr>
          <a:xfrm>
            <a:off x="38100" y="457200"/>
            <a:ext cx="3848100" cy="5694671"/>
          </a:xfrm>
          <a:prstGeom prst="rect">
            <a:avLst/>
          </a:prstGeom>
        </p:spPr>
      </p:pic>
      <p:sp>
        <p:nvSpPr>
          <p:cNvPr id="3" name="Slide Number Placeholder 2">
            <a:extLst>
              <a:ext uri="{FF2B5EF4-FFF2-40B4-BE49-F238E27FC236}">
                <a16:creationId xmlns:a16="http://schemas.microsoft.com/office/drawing/2014/main" id="{5BD85E54-6C0B-47C7-854E-8484D4C9BD6D}"/>
              </a:ext>
            </a:extLst>
          </p:cNvPr>
          <p:cNvSpPr txBox="1">
            <a:spLocks/>
          </p:cNvSpPr>
          <p:nvPr/>
        </p:nvSpPr>
        <p:spPr>
          <a:xfrm>
            <a:off x="4295712" y="6248400"/>
            <a:ext cx="1952688" cy="356069"/>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EC6635FD-0AB4-45A8-AE62-B7C057EC9DEC}" type="slidenum">
              <a:rPr lang="en-US" smtClean="0">
                <a:solidFill>
                  <a:srgbClr val="0000FF"/>
                </a:solidFill>
                <a:latin typeface="Arial Black" panose="020B0A04020102020204" pitchFamily="34" charset="0"/>
              </a:rPr>
              <a:pPr>
                <a:defRPr/>
              </a:pPr>
              <a:t>53</a:t>
            </a:fld>
            <a:endParaRPr lang="en-US" dirty="0">
              <a:solidFill>
                <a:srgbClr val="0000FF"/>
              </a:solidFill>
              <a:latin typeface="Arial Black" panose="020B0A04020102020204" pitchFamily="34" charset="0"/>
            </a:endParaRPr>
          </a:p>
        </p:txBody>
      </p:sp>
    </p:spTree>
    <p:extLst>
      <p:ext uri="{BB962C8B-B14F-4D97-AF65-F5344CB8AC3E}">
        <p14:creationId xmlns:p14="http://schemas.microsoft.com/office/powerpoint/2010/main" val="271066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5" presetClass="entr" presetSubtype="5"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checkerboard(down)">
                                      <p:cBhvr>
                                        <p:cTn id="9" dur="1000"/>
                                        <p:tgtEl>
                                          <p:spTgt spid="13"/>
                                        </p:tgtEl>
                                      </p:cBhvr>
                                    </p:animEffect>
                                  </p:childTnLst>
                                </p:cTn>
                              </p:par>
                            </p:childTnLst>
                          </p:cTn>
                        </p:par>
                        <p:par>
                          <p:cTn id="10" fill="hold">
                            <p:stCondLst>
                              <p:cond delay="1000"/>
                            </p:stCondLst>
                            <p:childTnLst>
                              <p:par>
                                <p:cTn id="11" presetID="49" presetClass="entr" presetSubtype="0" decel="100000" fill="hold" nodeType="afterEffect">
                                  <p:stCondLst>
                                    <p:cond delay="5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2000" fill="hold"/>
                                        <p:tgtEl>
                                          <p:spTgt spid="11"/>
                                        </p:tgtEl>
                                        <p:attrNameLst>
                                          <p:attrName>ppt_w</p:attrName>
                                        </p:attrNameLst>
                                      </p:cBhvr>
                                      <p:tavLst>
                                        <p:tav tm="0">
                                          <p:val>
                                            <p:fltVal val="0"/>
                                          </p:val>
                                        </p:tav>
                                        <p:tav tm="100000">
                                          <p:val>
                                            <p:strVal val="#ppt_w"/>
                                          </p:val>
                                        </p:tav>
                                      </p:tavLst>
                                    </p:anim>
                                    <p:anim calcmode="lin" valueType="num">
                                      <p:cBhvr>
                                        <p:cTn id="14" dur="2000" fill="hold"/>
                                        <p:tgtEl>
                                          <p:spTgt spid="11"/>
                                        </p:tgtEl>
                                        <p:attrNameLst>
                                          <p:attrName>ppt_h</p:attrName>
                                        </p:attrNameLst>
                                      </p:cBhvr>
                                      <p:tavLst>
                                        <p:tav tm="0">
                                          <p:val>
                                            <p:fltVal val="0"/>
                                          </p:val>
                                        </p:tav>
                                        <p:tav tm="100000">
                                          <p:val>
                                            <p:strVal val="#ppt_h"/>
                                          </p:val>
                                        </p:tav>
                                      </p:tavLst>
                                    </p:anim>
                                    <p:anim calcmode="lin" valueType="num">
                                      <p:cBhvr>
                                        <p:cTn id="15" dur="2000" fill="hold"/>
                                        <p:tgtEl>
                                          <p:spTgt spid="11"/>
                                        </p:tgtEl>
                                        <p:attrNameLst>
                                          <p:attrName>style.rotation</p:attrName>
                                        </p:attrNameLst>
                                      </p:cBhvr>
                                      <p:tavLst>
                                        <p:tav tm="0">
                                          <p:val>
                                            <p:fltVal val="360"/>
                                          </p:val>
                                        </p:tav>
                                        <p:tav tm="100000">
                                          <p:val>
                                            <p:fltVal val="0"/>
                                          </p:val>
                                        </p:tav>
                                      </p:tavLst>
                                    </p:anim>
                                    <p:animEffect transition="in" filter="fade">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FA37-DC49-4FC9-B76E-C6C94CC81826}"/>
              </a:ext>
            </a:extLst>
          </p:cNvPr>
          <p:cNvSpPr>
            <a:spLocks noGrp="1"/>
          </p:cNvSpPr>
          <p:nvPr>
            <p:ph type="title"/>
          </p:nvPr>
        </p:nvSpPr>
        <p:spPr/>
        <p:txBody>
          <a:bodyPr/>
          <a:lstStyle/>
          <a:p>
            <a:r>
              <a:rPr lang="en-US" dirty="0"/>
              <a:t>Expenses</a:t>
            </a:r>
          </a:p>
        </p:txBody>
      </p:sp>
      <p:sp>
        <p:nvSpPr>
          <p:cNvPr id="4" name="Slide Number Placeholder 3">
            <a:extLst>
              <a:ext uri="{FF2B5EF4-FFF2-40B4-BE49-F238E27FC236}">
                <a16:creationId xmlns:a16="http://schemas.microsoft.com/office/drawing/2014/main" id="{7D962383-D366-4928-8C29-CDA43BD1192D}"/>
              </a:ext>
            </a:extLst>
          </p:cNvPr>
          <p:cNvSpPr>
            <a:spLocks noGrp="1"/>
          </p:cNvSpPr>
          <p:nvPr>
            <p:ph type="sldNum" sz="quarter" idx="11"/>
          </p:nvPr>
        </p:nvSpPr>
        <p:spPr/>
        <p:txBody>
          <a:bodyPr/>
          <a:lstStyle/>
          <a:p>
            <a:pPr>
              <a:defRPr/>
            </a:pPr>
            <a:fld id="{7624D940-A856-4BBF-BAF3-F93FD6E1554A}" type="slidenum">
              <a:rPr lang="en-US" smtClean="0"/>
              <a:pPr>
                <a:defRPr/>
              </a:pPr>
              <a:t>54</a:t>
            </a:fld>
            <a:endParaRPr lang="en-US" dirty="0"/>
          </a:p>
        </p:txBody>
      </p:sp>
      <p:grpSp>
        <p:nvGrpSpPr>
          <p:cNvPr id="11" name="Group 10">
            <a:extLst>
              <a:ext uri="{FF2B5EF4-FFF2-40B4-BE49-F238E27FC236}">
                <a16:creationId xmlns:a16="http://schemas.microsoft.com/office/drawing/2014/main" id="{E648FB05-9DE3-4C5A-9D11-C03C79BB7625}"/>
              </a:ext>
            </a:extLst>
          </p:cNvPr>
          <p:cNvGrpSpPr/>
          <p:nvPr/>
        </p:nvGrpSpPr>
        <p:grpSpPr>
          <a:xfrm>
            <a:off x="0" y="1828800"/>
            <a:ext cx="9144000" cy="1600200"/>
            <a:chOff x="762000" y="2438400"/>
            <a:chExt cx="7543800" cy="733527"/>
          </a:xfrm>
        </p:grpSpPr>
        <p:pic>
          <p:nvPicPr>
            <p:cNvPr id="7" name="Picture 6">
              <a:extLst>
                <a:ext uri="{FF2B5EF4-FFF2-40B4-BE49-F238E27FC236}">
                  <a16:creationId xmlns:a16="http://schemas.microsoft.com/office/drawing/2014/main" id="{9DD25EC2-6102-43CB-BF43-CA317D733F8C}"/>
                </a:ext>
              </a:extLst>
            </p:cNvPr>
            <p:cNvPicPr>
              <a:picLocks noChangeAspect="1"/>
            </p:cNvPicPr>
            <p:nvPr/>
          </p:nvPicPr>
          <p:blipFill>
            <a:blip r:embed="rId3"/>
            <a:stretch>
              <a:fillRect/>
            </a:stretch>
          </p:blipFill>
          <p:spPr>
            <a:xfrm>
              <a:off x="762000" y="2438400"/>
              <a:ext cx="1781424" cy="733527"/>
            </a:xfrm>
            <a:prstGeom prst="rect">
              <a:avLst/>
            </a:prstGeom>
          </p:spPr>
        </p:pic>
        <p:pic>
          <p:nvPicPr>
            <p:cNvPr id="10" name="Picture 9">
              <a:extLst>
                <a:ext uri="{FF2B5EF4-FFF2-40B4-BE49-F238E27FC236}">
                  <a16:creationId xmlns:a16="http://schemas.microsoft.com/office/drawing/2014/main" id="{53849E15-E0AF-4206-8A3C-BC96250412D6}"/>
                </a:ext>
              </a:extLst>
            </p:cNvPr>
            <p:cNvPicPr>
              <a:picLocks noChangeAspect="1"/>
            </p:cNvPicPr>
            <p:nvPr/>
          </p:nvPicPr>
          <p:blipFill>
            <a:blip r:embed="rId4"/>
            <a:stretch>
              <a:fillRect/>
            </a:stretch>
          </p:blipFill>
          <p:spPr>
            <a:xfrm>
              <a:off x="2523318" y="2647979"/>
              <a:ext cx="5782482" cy="523948"/>
            </a:xfrm>
            <a:prstGeom prst="rect">
              <a:avLst/>
            </a:prstGeom>
          </p:spPr>
        </p:pic>
      </p:grpSp>
      <p:sp>
        <p:nvSpPr>
          <p:cNvPr id="12" name="Oval 11">
            <a:extLst>
              <a:ext uri="{FF2B5EF4-FFF2-40B4-BE49-F238E27FC236}">
                <a16:creationId xmlns:a16="http://schemas.microsoft.com/office/drawing/2014/main" id="{172C4CD6-C253-41DA-9F85-7C4448A21A8C}"/>
              </a:ext>
            </a:extLst>
          </p:cNvPr>
          <p:cNvSpPr/>
          <p:nvPr/>
        </p:nvSpPr>
        <p:spPr bwMode="auto">
          <a:xfrm>
            <a:off x="6248400" y="2819400"/>
            <a:ext cx="760669" cy="457200"/>
          </a:xfrm>
          <a:prstGeom prst="ellipse">
            <a:avLst/>
          </a:prstGeom>
          <a:noFill/>
          <a:ln w="44450" cap="flat" cmpd="sng" algn="ctr">
            <a:solidFill>
              <a:srgbClr val="FF33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nvGrpSpPr>
          <p:cNvPr id="15" name="Group 14">
            <a:extLst>
              <a:ext uri="{FF2B5EF4-FFF2-40B4-BE49-F238E27FC236}">
                <a16:creationId xmlns:a16="http://schemas.microsoft.com/office/drawing/2014/main" id="{4B02DD83-45BC-4440-A8A9-9F054B225E3F}"/>
              </a:ext>
            </a:extLst>
          </p:cNvPr>
          <p:cNvGrpSpPr/>
          <p:nvPr/>
        </p:nvGrpSpPr>
        <p:grpSpPr>
          <a:xfrm>
            <a:off x="5257134" y="2819400"/>
            <a:ext cx="3123535" cy="495300"/>
            <a:chOff x="5257134" y="2819400"/>
            <a:chExt cx="3123535" cy="495300"/>
          </a:xfrm>
        </p:grpSpPr>
        <p:sp>
          <p:nvSpPr>
            <p:cNvPr id="13" name="Oval 12">
              <a:extLst>
                <a:ext uri="{FF2B5EF4-FFF2-40B4-BE49-F238E27FC236}">
                  <a16:creationId xmlns:a16="http://schemas.microsoft.com/office/drawing/2014/main" id="{FC71309E-1B80-4622-9185-C41DB13B3A3E}"/>
                </a:ext>
              </a:extLst>
            </p:cNvPr>
            <p:cNvSpPr/>
            <p:nvPr/>
          </p:nvSpPr>
          <p:spPr bwMode="auto">
            <a:xfrm>
              <a:off x="5257134" y="2819400"/>
              <a:ext cx="760669" cy="457200"/>
            </a:xfrm>
            <a:prstGeom prst="ellipse">
              <a:avLst/>
            </a:prstGeom>
            <a:noFill/>
            <a:ln w="44450" cap="flat" cmpd="sng" algn="ctr">
              <a:solidFill>
                <a:srgbClr val="FF33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14" name="Oval 13">
              <a:extLst>
                <a:ext uri="{FF2B5EF4-FFF2-40B4-BE49-F238E27FC236}">
                  <a16:creationId xmlns:a16="http://schemas.microsoft.com/office/drawing/2014/main" id="{B21196A1-13F2-4814-B922-D4C45FFC399B}"/>
                </a:ext>
              </a:extLst>
            </p:cNvPr>
            <p:cNvSpPr/>
            <p:nvPr/>
          </p:nvSpPr>
          <p:spPr bwMode="auto">
            <a:xfrm>
              <a:off x="7620000" y="2857500"/>
              <a:ext cx="760669" cy="457200"/>
            </a:xfrm>
            <a:prstGeom prst="ellipse">
              <a:avLst/>
            </a:prstGeom>
            <a:noFill/>
            <a:ln w="44450" cap="flat" cmpd="sng" algn="ctr">
              <a:solidFill>
                <a:srgbClr val="FF33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grpSp>
        <p:nvGrpSpPr>
          <p:cNvPr id="20" name="Group 19">
            <a:extLst>
              <a:ext uri="{FF2B5EF4-FFF2-40B4-BE49-F238E27FC236}">
                <a16:creationId xmlns:a16="http://schemas.microsoft.com/office/drawing/2014/main" id="{C53C9847-1356-4C2B-B527-3316805F94C0}"/>
              </a:ext>
            </a:extLst>
          </p:cNvPr>
          <p:cNvGrpSpPr/>
          <p:nvPr/>
        </p:nvGrpSpPr>
        <p:grpSpPr>
          <a:xfrm>
            <a:off x="63499" y="1690271"/>
            <a:ext cx="9080501" cy="3940174"/>
            <a:chOff x="63499" y="1690271"/>
            <a:chExt cx="8632679" cy="3940174"/>
          </a:xfrm>
        </p:grpSpPr>
        <p:pic>
          <p:nvPicPr>
            <p:cNvPr id="16" name="Picture 15">
              <a:extLst>
                <a:ext uri="{FF2B5EF4-FFF2-40B4-BE49-F238E27FC236}">
                  <a16:creationId xmlns:a16="http://schemas.microsoft.com/office/drawing/2014/main" id="{C7236A96-ECDC-435F-9578-DD422C95577D}"/>
                </a:ext>
              </a:extLst>
            </p:cNvPr>
            <p:cNvPicPr>
              <a:picLocks noChangeAspect="1"/>
            </p:cNvPicPr>
            <p:nvPr/>
          </p:nvPicPr>
          <p:blipFill>
            <a:blip r:embed="rId5"/>
            <a:stretch>
              <a:fillRect/>
            </a:stretch>
          </p:blipFill>
          <p:spPr>
            <a:xfrm>
              <a:off x="63499" y="1690271"/>
              <a:ext cx="8632679" cy="3940174"/>
            </a:xfrm>
            <a:prstGeom prst="rect">
              <a:avLst/>
            </a:prstGeom>
          </p:spPr>
        </p:pic>
        <p:grpSp>
          <p:nvGrpSpPr>
            <p:cNvPr id="17" name="Group 16">
              <a:extLst>
                <a:ext uri="{FF2B5EF4-FFF2-40B4-BE49-F238E27FC236}">
                  <a16:creationId xmlns:a16="http://schemas.microsoft.com/office/drawing/2014/main" id="{E271F50D-0982-4498-B2D9-2DAE07ABA58B}"/>
                </a:ext>
              </a:extLst>
            </p:cNvPr>
            <p:cNvGrpSpPr/>
            <p:nvPr/>
          </p:nvGrpSpPr>
          <p:grpSpPr>
            <a:xfrm>
              <a:off x="6146800" y="2796173"/>
              <a:ext cx="1079500" cy="353427"/>
              <a:chOff x="6235700" y="2770773"/>
              <a:chExt cx="1079500" cy="353427"/>
            </a:xfrm>
          </p:grpSpPr>
          <p:sp>
            <p:nvSpPr>
              <p:cNvPr id="18" name="TextBox 17">
                <a:extLst>
                  <a:ext uri="{FF2B5EF4-FFF2-40B4-BE49-F238E27FC236}">
                    <a16:creationId xmlns:a16="http://schemas.microsoft.com/office/drawing/2014/main" id="{477C6BB3-9D7C-45C6-AFCD-C22F5CFBB4E0}"/>
                  </a:ext>
                </a:extLst>
              </p:cNvPr>
              <p:cNvSpPr txBox="1"/>
              <p:nvPr/>
            </p:nvSpPr>
            <p:spPr>
              <a:xfrm>
                <a:off x="6921500" y="2770773"/>
                <a:ext cx="381000" cy="338554"/>
              </a:xfrm>
              <a:prstGeom prst="rect">
                <a:avLst/>
              </a:prstGeom>
              <a:solidFill>
                <a:schemeClr val="bg1"/>
              </a:solidFill>
            </p:spPr>
            <p:txBody>
              <a:bodyPr wrap="square" rtlCol="0">
                <a:spAutoFit/>
              </a:bodyPr>
              <a:lstStyle/>
              <a:p>
                <a:r>
                  <a:rPr lang="en-US" sz="1600" b="1" dirty="0">
                    <a:solidFill>
                      <a:srgbClr val="00B050"/>
                    </a:solidFill>
                  </a:rPr>
                  <a:t>5</a:t>
                </a:r>
              </a:p>
            </p:txBody>
          </p:sp>
          <p:sp>
            <p:nvSpPr>
              <p:cNvPr id="19" name="Rectangle: Rounded Corners 18">
                <a:extLst>
                  <a:ext uri="{FF2B5EF4-FFF2-40B4-BE49-F238E27FC236}">
                    <a16:creationId xmlns:a16="http://schemas.microsoft.com/office/drawing/2014/main" id="{B183CB2C-4BE1-48F5-B6D3-4F975F92B844}"/>
                  </a:ext>
                </a:extLst>
              </p:cNvPr>
              <p:cNvSpPr/>
              <p:nvPr/>
            </p:nvSpPr>
            <p:spPr bwMode="auto">
              <a:xfrm>
                <a:off x="6235700" y="2785646"/>
                <a:ext cx="1079500" cy="338554"/>
              </a:xfrm>
              <a:prstGeom prst="roundRect">
                <a:avLst/>
              </a:prstGeom>
              <a:noFill/>
              <a:ln w="4445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grpSp>
      <p:grpSp>
        <p:nvGrpSpPr>
          <p:cNvPr id="21" name="Group 20">
            <a:extLst>
              <a:ext uri="{FF2B5EF4-FFF2-40B4-BE49-F238E27FC236}">
                <a16:creationId xmlns:a16="http://schemas.microsoft.com/office/drawing/2014/main" id="{7565B6B1-3315-49A5-83D1-BA4DE2566CE3}"/>
              </a:ext>
            </a:extLst>
          </p:cNvPr>
          <p:cNvGrpSpPr/>
          <p:nvPr/>
        </p:nvGrpSpPr>
        <p:grpSpPr>
          <a:xfrm>
            <a:off x="6464300" y="3189957"/>
            <a:ext cx="1130300" cy="353427"/>
            <a:chOff x="6235700" y="2770773"/>
            <a:chExt cx="1079500" cy="353427"/>
          </a:xfrm>
        </p:grpSpPr>
        <p:sp>
          <p:nvSpPr>
            <p:cNvPr id="22" name="TextBox 21">
              <a:extLst>
                <a:ext uri="{FF2B5EF4-FFF2-40B4-BE49-F238E27FC236}">
                  <a16:creationId xmlns:a16="http://schemas.microsoft.com/office/drawing/2014/main" id="{A46829BF-1D2F-4D2D-A2A0-4F23178846B9}"/>
                </a:ext>
              </a:extLst>
            </p:cNvPr>
            <p:cNvSpPr txBox="1"/>
            <p:nvPr/>
          </p:nvSpPr>
          <p:spPr>
            <a:xfrm>
              <a:off x="6921500" y="2770773"/>
              <a:ext cx="381000" cy="338554"/>
            </a:xfrm>
            <a:prstGeom prst="rect">
              <a:avLst/>
            </a:prstGeom>
            <a:solidFill>
              <a:schemeClr val="bg1"/>
            </a:solidFill>
            <a:ln>
              <a:solidFill>
                <a:srgbClr val="FF3399"/>
              </a:solidFill>
            </a:ln>
          </p:spPr>
          <p:txBody>
            <a:bodyPr wrap="square" rtlCol="0">
              <a:spAutoFit/>
            </a:bodyPr>
            <a:lstStyle/>
            <a:p>
              <a:r>
                <a:rPr lang="en-US" sz="1600" b="1" dirty="0">
                  <a:solidFill>
                    <a:srgbClr val="FF0000"/>
                  </a:solidFill>
                </a:rPr>
                <a:t>8</a:t>
              </a:r>
            </a:p>
          </p:txBody>
        </p:sp>
        <p:sp>
          <p:nvSpPr>
            <p:cNvPr id="23" name="Rectangle: Rounded Corners 22">
              <a:extLst>
                <a:ext uri="{FF2B5EF4-FFF2-40B4-BE49-F238E27FC236}">
                  <a16:creationId xmlns:a16="http://schemas.microsoft.com/office/drawing/2014/main" id="{3A6E2494-5EDA-4377-88F9-82D4E1B987B8}"/>
                </a:ext>
              </a:extLst>
            </p:cNvPr>
            <p:cNvSpPr/>
            <p:nvPr/>
          </p:nvSpPr>
          <p:spPr bwMode="auto">
            <a:xfrm>
              <a:off x="6235700" y="2785646"/>
              <a:ext cx="1079500" cy="338554"/>
            </a:xfrm>
            <a:prstGeom prst="roundRect">
              <a:avLst/>
            </a:prstGeom>
            <a:noFill/>
            <a:ln w="44450" cap="flat" cmpd="sng" algn="ctr">
              <a:solidFill>
                <a:srgbClr val="FF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spTree>
    <p:extLst>
      <p:ext uri="{BB962C8B-B14F-4D97-AF65-F5344CB8AC3E}">
        <p14:creationId xmlns:p14="http://schemas.microsoft.com/office/powerpoint/2010/main" val="51756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style.rotation</p:attrName>
                                        </p:attrNameLst>
                                      </p:cBhvr>
                                      <p:tavLst>
                                        <p:tav tm="0">
                                          <p:val>
                                            <p:fltVal val="90"/>
                                          </p:val>
                                        </p:tav>
                                        <p:tav tm="100000">
                                          <p:val>
                                            <p:fltVal val="0"/>
                                          </p:val>
                                        </p:tav>
                                      </p:tavLst>
                                    </p:anim>
                                    <p:animEffect transition="in" filter="fade">
                                      <p:cBhvr>
                                        <p:cTn id="24" dur="1000"/>
                                        <p:tgtEl>
                                          <p:spTgt spid="20"/>
                                        </p:tgtEl>
                                      </p:cBhvr>
                                    </p:animEffect>
                                  </p:childTnLst>
                                </p:cTn>
                              </p:par>
                            </p:childTnLst>
                          </p:cTn>
                        </p:par>
                        <p:par>
                          <p:cTn id="25" fill="hold">
                            <p:stCondLst>
                              <p:cond delay="1000"/>
                            </p:stCondLst>
                            <p:childTnLst>
                              <p:par>
                                <p:cTn id="26" presetID="49" presetClass="entr" presetSubtype="0" decel="100000" fill="hold" nodeType="afterEffect">
                                  <p:stCondLst>
                                    <p:cond delay="1000"/>
                                  </p:stCondLst>
                                  <p:childTnLst>
                                    <p:set>
                                      <p:cBhvr>
                                        <p:cTn id="27" dur="1" fill="hold">
                                          <p:stCondLst>
                                            <p:cond delay="0"/>
                                          </p:stCondLst>
                                        </p:cTn>
                                        <p:tgtEl>
                                          <p:spTgt spid="21"/>
                                        </p:tgtEl>
                                        <p:attrNameLst>
                                          <p:attrName>style.visibility</p:attrName>
                                        </p:attrNameLst>
                                      </p:cBhvr>
                                      <p:to>
                                        <p:strVal val="visible"/>
                                      </p:to>
                                    </p:set>
                                    <p:anim calcmode="lin" valueType="num">
                                      <p:cBhvr>
                                        <p:cTn id="28" dur="2000" fill="hold"/>
                                        <p:tgtEl>
                                          <p:spTgt spid="21"/>
                                        </p:tgtEl>
                                        <p:attrNameLst>
                                          <p:attrName>ppt_w</p:attrName>
                                        </p:attrNameLst>
                                      </p:cBhvr>
                                      <p:tavLst>
                                        <p:tav tm="0">
                                          <p:val>
                                            <p:fltVal val="0"/>
                                          </p:val>
                                        </p:tav>
                                        <p:tav tm="100000">
                                          <p:val>
                                            <p:strVal val="#ppt_w"/>
                                          </p:val>
                                        </p:tav>
                                      </p:tavLst>
                                    </p:anim>
                                    <p:anim calcmode="lin" valueType="num">
                                      <p:cBhvr>
                                        <p:cTn id="29" dur="2000" fill="hold"/>
                                        <p:tgtEl>
                                          <p:spTgt spid="21"/>
                                        </p:tgtEl>
                                        <p:attrNameLst>
                                          <p:attrName>ppt_h</p:attrName>
                                        </p:attrNameLst>
                                      </p:cBhvr>
                                      <p:tavLst>
                                        <p:tav tm="0">
                                          <p:val>
                                            <p:fltVal val="0"/>
                                          </p:val>
                                        </p:tav>
                                        <p:tav tm="100000">
                                          <p:val>
                                            <p:strVal val="#ppt_h"/>
                                          </p:val>
                                        </p:tav>
                                      </p:tavLst>
                                    </p:anim>
                                    <p:anim calcmode="lin" valueType="num">
                                      <p:cBhvr>
                                        <p:cTn id="30" dur="2000" fill="hold"/>
                                        <p:tgtEl>
                                          <p:spTgt spid="21"/>
                                        </p:tgtEl>
                                        <p:attrNameLst>
                                          <p:attrName>style.rotation</p:attrName>
                                        </p:attrNameLst>
                                      </p:cBhvr>
                                      <p:tavLst>
                                        <p:tav tm="0">
                                          <p:val>
                                            <p:fltVal val="360"/>
                                          </p:val>
                                        </p:tav>
                                        <p:tav tm="100000">
                                          <p:val>
                                            <p:fltVal val="0"/>
                                          </p:val>
                                        </p:tav>
                                      </p:tavLst>
                                    </p:anim>
                                    <p:animEffect transition="in" filter="fade">
                                      <p:cBhvr>
                                        <p:cTn id="3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4091E7-BF64-4D45-A73A-E7D24012ECAE}"/>
              </a:ext>
            </a:extLst>
          </p:cNvPr>
          <p:cNvSpPr>
            <a:spLocks noGrp="1"/>
          </p:cNvSpPr>
          <p:nvPr>
            <p:ph type="sldNum" sz="quarter" idx="11"/>
          </p:nvPr>
        </p:nvSpPr>
        <p:spPr/>
        <p:txBody>
          <a:bodyPr/>
          <a:lstStyle/>
          <a:p>
            <a:pPr>
              <a:defRPr/>
            </a:pPr>
            <a:fld id="{7624D940-A856-4BBF-BAF3-F93FD6E1554A}" type="slidenum">
              <a:rPr lang="en-US" smtClean="0"/>
              <a:pPr>
                <a:defRPr/>
              </a:pPr>
              <a:t>55</a:t>
            </a:fld>
            <a:endParaRPr lang="en-US" dirty="0"/>
          </a:p>
        </p:txBody>
      </p:sp>
      <p:grpSp>
        <p:nvGrpSpPr>
          <p:cNvPr id="26" name="Group 25">
            <a:extLst>
              <a:ext uri="{FF2B5EF4-FFF2-40B4-BE49-F238E27FC236}">
                <a16:creationId xmlns:a16="http://schemas.microsoft.com/office/drawing/2014/main" id="{A122FDE7-7FAF-4F5A-9DFC-3724DAA14BB8}"/>
              </a:ext>
            </a:extLst>
          </p:cNvPr>
          <p:cNvGrpSpPr/>
          <p:nvPr/>
        </p:nvGrpSpPr>
        <p:grpSpPr>
          <a:xfrm>
            <a:off x="63499" y="1732215"/>
            <a:ext cx="9080501" cy="3940174"/>
            <a:chOff x="63499" y="1690271"/>
            <a:chExt cx="9080501" cy="3940174"/>
          </a:xfrm>
        </p:grpSpPr>
        <p:pic>
          <p:nvPicPr>
            <p:cNvPr id="19" name="Picture 18">
              <a:extLst>
                <a:ext uri="{FF2B5EF4-FFF2-40B4-BE49-F238E27FC236}">
                  <a16:creationId xmlns:a16="http://schemas.microsoft.com/office/drawing/2014/main" id="{DCCA896B-15C2-4664-A4BA-9A49ACEB750D}"/>
                </a:ext>
              </a:extLst>
            </p:cNvPr>
            <p:cNvPicPr>
              <a:picLocks noChangeAspect="1"/>
            </p:cNvPicPr>
            <p:nvPr/>
          </p:nvPicPr>
          <p:blipFill>
            <a:blip r:embed="rId3"/>
            <a:stretch>
              <a:fillRect/>
            </a:stretch>
          </p:blipFill>
          <p:spPr>
            <a:xfrm>
              <a:off x="63499" y="1690271"/>
              <a:ext cx="9080501" cy="3940174"/>
            </a:xfrm>
            <a:prstGeom prst="rect">
              <a:avLst/>
            </a:prstGeom>
          </p:spPr>
        </p:pic>
        <p:grpSp>
          <p:nvGrpSpPr>
            <p:cNvPr id="20" name="Group 19">
              <a:extLst>
                <a:ext uri="{FF2B5EF4-FFF2-40B4-BE49-F238E27FC236}">
                  <a16:creationId xmlns:a16="http://schemas.microsoft.com/office/drawing/2014/main" id="{3A68F2F2-0EEA-4AFC-949B-9512BFB0839C}"/>
                </a:ext>
              </a:extLst>
            </p:cNvPr>
            <p:cNvGrpSpPr/>
            <p:nvPr/>
          </p:nvGrpSpPr>
          <p:grpSpPr>
            <a:xfrm>
              <a:off x="6462372" y="2796173"/>
              <a:ext cx="1135499" cy="353427"/>
              <a:chOff x="6235700" y="2770773"/>
              <a:chExt cx="1079500" cy="353427"/>
            </a:xfrm>
          </p:grpSpPr>
          <p:sp>
            <p:nvSpPr>
              <p:cNvPr id="21" name="TextBox 20">
                <a:extLst>
                  <a:ext uri="{FF2B5EF4-FFF2-40B4-BE49-F238E27FC236}">
                    <a16:creationId xmlns:a16="http://schemas.microsoft.com/office/drawing/2014/main" id="{611114B2-6635-4D73-AB8A-5015DEB9CF79}"/>
                  </a:ext>
                </a:extLst>
              </p:cNvPr>
              <p:cNvSpPr txBox="1"/>
              <p:nvPr/>
            </p:nvSpPr>
            <p:spPr>
              <a:xfrm>
                <a:off x="6921500" y="2770773"/>
                <a:ext cx="381000" cy="338554"/>
              </a:xfrm>
              <a:prstGeom prst="rect">
                <a:avLst/>
              </a:prstGeom>
              <a:solidFill>
                <a:schemeClr val="bg1"/>
              </a:solidFill>
            </p:spPr>
            <p:txBody>
              <a:bodyPr wrap="square" rtlCol="0">
                <a:spAutoFit/>
              </a:bodyPr>
              <a:lstStyle/>
              <a:p>
                <a:r>
                  <a:rPr lang="en-US" sz="1600" b="1" dirty="0">
                    <a:solidFill>
                      <a:srgbClr val="00B050"/>
                    </a:solidFill>
                  </a:rPr>
                  <a:t>5</a:t>
                </a:r>
              </a:p>
            </p:txBody>
          </p:sp>
          <p:sp>
            <p:nvSpPr>
              <p:cNvPr id="22" name="Rectangle: Rounded Corners 21">
                <a:extLst>
                  <a:ext uri="{FF2B5EF4-FFF2-40B4-BE49-F238E27FC236}">
                    <a16:creationId xmlns:a16="http://schemas.microsoft.com/office/drawing/2014/main" id="{AC61E759-84BE-4D35-95A6-A502C052B826}"/>
                  </a:ext>
                </a:extLst>
              </p:cNvPr>
              <p:cNvSpPr/>
              <p:nvPr/>
            </p:nvSpPr>
            <p:spPr bwMode="auto">
              <a:xfrm>
                <a:off x="6235700" y="2785646"/>
                <a:ext cx="1079500" cy="338554"/>
              </a:xfrm>
              <a:prstGeom prst="roundRect">
                <a:avLst/>
              </a:prstGeom>
              <a:noFill/>
              <a:ln w="4445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sp>
          <p:nvSpPr>
            <p:cNvPr id="24" name="TextBox 23">
              <a:extLst>
                <a:ext uri="{FF2B5EF4-FFF2-40B4-BE49-F238E27FC236}">
                  <a16:creationId xmlns:a16="http://schemas.microsoft.com/office/drawing/2014/main" id="{B5C0DA51-5413-4D5D-BD34-FCB788F9966F}"/>
                </a:ext>
              </a:extLst>
            </p:cNvPr>
            <p:cNvSpPr txBox="1"/>
            <p:nvPr/>
          </p:nvSpPr>
          <p:spPr>
            <a:xfrm>
              <a:off x="7182373" y="3189957"/>
              <a:ext cx="398929" cy="338554"/>
            </a:xfrm>
            <a:prstGeom prst="rect">
              <a:avLst/>
            </a:prstGeom>
            <a:solidFill>
              <a:schemeClr val="bg1"/>
            </a:solidFill>
            <a:ln>
              <a:noFill/>
            </a:ln>
          </p:spPr>
          <p:txBody>
            <a:bodyPr wrap="square" rtlCol="0">
              <a:spAutoFit/>
            </a:bodyPr>
            <a:lstStyle/>
            <a:p>
              <a:r>
                <a:rPr lang="en-US" sz="1600" b="1" dirty="0">
                  <a:solidFill>
                    <a:srgbClr val="FF0000"/>
                  </a:solidFill>
                </a:rPr>
                <a:t>8</a:t>
              </a:r>
            </a:p>
          </p:txBody>
        </p:sp>
        <p:sp>
          <p:nvSpPr>
            <p:cNvPr id="25" name="Rectangle: Rounded Corners 24">
              <a:extLst>
                <a:ext uri="{FF2B5EF4-FFF2-40B4-BE49-F238E27FC236}">
                  <a16:creationId xmlns:a16="http://schemas.microsoft.com/office/drawing/2014/main" id="{0FAE329C-58F5-4852-9488-E359ABFA8DCE}"/>
                </a:ext>
              </a:extLst>
            </p:cNvPr>
            <p:cNvSpPr/>
            <p:nvPr/>
          </p:nvSpPr>
          <p:spPr bwMode="auto">
            <a:xfrm>
              <a:off x="6464300" y="3204830"/>
              <a:ext cx="1130300" cy="338554"/>
            </a:xfrm>
            <a:prstGeom prst="roundRect">
              <a:avLst/>
            </a:prstGeom>
            <a:noFill/>
            <a:ln w="44450" cap="flat" cmpd="sng" algn="ctr">
              <a:solidFill>
                <a:srgbClr val="FF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grpSp>
        <p:nvGrpSpPr>
          <p:cNvPr id="30" name="Group 29">
            <a:extLst>
              <a:ext uri="{FF2B5EF4-FFF2-40B4-BE49-F238E27FC236}">
                <a16:creationId xmlns:a16="http://schemas.microsoft.com/office/drawing/2014/main" id="{62CAEB1B-6DE9-43D8-AAD9-E7FD201E39F8}"/>
              </a:ext>
            </a:extLst>
          </p:cNvPr>
          <p:cNvGrpSpPr/>
          <p:nvPr/>
        </p:nvGrpSpPr>
        <p:grpSpPr>
          <a:xfrm>
            <a:off x="6464300" y="3623846"/>
            <a:ext cx="1143000" cy="372308"/>
            <a:chOff x="6464300" y="3623846"/>
            <a:chExt cx="1143000" cy="372308"/>
          </a:xfrm>
        </p:grpSpPr>
        <p:sp>
          <p:nvSpPr>
            <p:cNvPr id="28" name="TextBox 27">
              <a:extLst>
                <a:ext uri="{FF2B5EF4-FFF2-40B4-BE49-F238E27FC236}">
                  <a16:creationId xmlns:a16="http://schemas.microsoft.com/office/drawing/2014/main" id="{BB0FE20C-D568-4674-AF6B-EE3BFBB1799E}"/>
                </a:ext>
              </a:extLst>
            </p:cNvPr>
            <p:cNvSpPr txBox="1"/>
            <p:nvPr/>
          </p:nvSpPr>
          <p:spPr>
            <a:xfrm>
              <a:off x="7130243" y="3657600"/>
              <a:ext cx="464357" cy="338554"/>
            </a:xfrm>
            <a:prstGeom prst="rect">
              <a:avLst/>
            </a:prstGeom>
            <a:solidFill>
              <a:schemeClr val="bg1"/>
            </a:solidFill>
          </p:spPr>
          <p:txBody>
            <a:bodyPr wrap="square" rtlCol="0">
              <a:spAutoFit/>
            </a:bodyPr>
            <a:lstStyle/>
            <a:p>
              <a:r>
                <a:rPr lang="en-US" sz="1600" b="1" dirty="0">
                  <a:solidFill>
                    <a:srgbClr val="7030A0"/>
                  </a:solidFill>
                </a:rPr>
                <a:t>24</a:t>
              </a:r>
            </a:p>
          </p:txBody>
        </p:sp>
        <p:sp>
          <p:nvSpPr>
            <p:cNvPr id="29" name="Rectangle: Rounded Corners 28">
              <a:extLst>
                <a:ext uri="{FF2B5EF4-FFF2-40B4-BE49-F238E27FC236}">
                  <a16:creationId xmlns:a16="http://schemas.microsoft.com/office/drawing/2014/main" id="{3966DA78-62A2-4AA5-AA37-253D7B7ABDA8}"/>
                </a:ext>
              </a:extLst>
            </p:cNvPr>
            <p:cNvSpPr/>
            <p:nvPr/>
          </p:nvSpPr>
          <p:spPr bwMode="auto">
            <a:xfrm>
              <a:off x="6464300" y="3623846"/>
              <a:ext cx="1143000" cy="338554"/>
            </a:xfrm>
            <a:prstGeom prst="roundRect">
              <a:avLst/>
            </a:prstGeom>
            <a:noFill/>
            <a:ln w="44450"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sp>
        <p:nvSpPr>
          <p:cNvPr id="31" name="Title 1">
            <a:extLst>
              <a:ext uri="{FF2B5EF4-FFF2-40B4-BE49-F238E27FC236}">
                <a16:creationId xmlns:a16="http://schemas.microsoft.com/office/drawing/2014/main" id="{5EAD58DA-CC28-492F-BE2C-19AC3648E69B}"/>
              </a:ext>
            </a:extLst>
          </p:cNvPr>
          <p:cNvSpPr>
            <a:spLocks noGrp="1"/>
          </p:cNvSpPr>
          <p:nvPr>
            <p:ph type="title"/>
          </p:nvPr>
        </p:nvSpPr>
        <p:spPr>
          <a:xfrm>
            <a:off x="685800" y="457200"/>
            <a:ext cx="7772400" cy="1143000"/>
          </a:xfrm>
        </p:spPr>
        <p:txBody>
          <a:bodyPr/>
          <a:lstStyle/>
          <a:p>
            <a:r>
              <a:rPr lang="en-US" dirty="0"/>
              <a:t>Taxes</a:t>
            </a:r>
          </a:p>
        </p:txBody>
      </p:sp>
    </p:spTree>
    <p:extLst>
      <p:ext uri="{BB962C8B-B14F-4D97-AF65-F5344CB8AC3E}">
        <p14:creationId xmlns:p14="http://schemas.microsoft.com/office/powerpoint/2010/main" val="301464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42CB7B-A532-42B4-982C-976858E454EC}"/>
              </a:ext>
            </a:extLst>
          </p:cNvPr>
          <p:cNvPicPr>
            <a:picLocks noChangeAspect="1"/>
          </p:cNvPicPr>
          <p:nvPr/>
        </p:nvPicPr>
        <p:blipFill>
          <a:blip r:embed="rId3"/>
          <a:stretch>
            <a:fillRect/>
          </a:stretch>
        </p:blipFill>
        <p:spPr>
          <a:xfrm>
            <a:off x="0" y="1295400"/>
            <a:ext cx="3463466" cy="4953000"/>
          </a:xfrm>
          <a:prstGeom prst="rect">
            <a:avLst/>
          </a:prstGeom>
        </p:spPr>
      </p:pic>
      <p:sp>
        <p:nvSpPr>
          <p:cNvPr id="2" name="Oval 1">
            <a:extLst>
              <a:ext uri="{FF2B5EF4-FFF2-40B4-BE49-F238E27FC236}">
                <a16:creationId xmlns:a16="http://schemas.microsoft.com/office/drawing/2014/main" id="{C5A43BC5-D25A-4E53-BAC7-6DD449C9108C}"/>
              </a:ext>
            </a:extLst>
          </p:cNvPr>
          <p:cNvSpPr/>
          <p:nvPr/>
        </p:nvSpPr>
        <p:spPr bwMode="auto">
          <a:xfrm>
            <a:off x="2133600" y="5257800"/>
            <a:ext cx="838200" cy="381000"/>
          </a:xfrm>
          <a:prstGeom prst="ellipse">
            <a:avLst/>
          </a:prstGeom>
          <a:noFill/>
          <a:ln w="44450" cap="flat" cmpd="sng" algn="ctr">
            <a:solidFill>
              <a:srgbClr val="D6009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4" name="Slide Number Placeholder 3">
            <a:extLst>
              <a:ext uri="{FF2B5EF4-FFF2-40B4-BE49-F238E27FC236}">
                <a16:creationId xmlns:a16="http://schemas.microsoft.com/office/drawing/2014/main" id="{AFDA31C5-EE80-4AD5-ADCE-5386415CEED1}"/>
              </a:ext>
            </a:extLst>
          </p:cNvPr>
          <p:cNvSpPr>
            <a:spLocks noGrp="1"/>
          </p:cNvSpPr>
          <p:nvPr>
            <p:ph type="sldNum" sz="quarter" idx="11"/>
          </p:nvPr>
        </p:nvSpPr>
        <p:spPr/>
        <p:txBody>
          <a:bodyPr/>
          <a:lstStyle/>
          <a:p>
            <a:pPr>
              <a:defRPr/>
            </a:pPr>
            <a:fld id="{7624D940-A856-4BBF-BAF3-F93FD6E1554A}" type="slidenum">
              <a:rPr lang="en-US" smtClean="0"/>
              <a:pPr>
                <a:defRPr/>
              </a:pPr>
              <a:t>56</a:t>
            </a:fld>
            <a:endParaRPr lang="en-US" dirty="0"/>
          </a:p>
        </p:txBody>
      </p:sp>
      <p:sp>
        <p:nvSpPr>
          <p:cNvPr id="7" name="Title 1">
            <a:extLst>
              <a:ext uri="{FF2B5EF4-FFF2-40B4-BE49-F238E27FC236}">
                <a16:creationId xmlns:a16="http://schemas.microsoft.com/office/drawing/2014/main" id="{B7FB1490-C7E8-4D5A-AB1D-2879B66DF3C7}"/>
              </a:ext>
            </a:extLst>
          </p:cNvPr>
          <p:cNvSpPr>
            <a:spLocks noGrp="1"/>
          </p:cNvSpPr>
          <p:nvPr>
            <p:ph type="title"/>
          </p:nvPr>
        </p:nvSpPr>
        <p:spPr>
          <a:xfrm>
            <a:off x="685800" y="457200"/>
            <a:ext cx="7772400" cy="1143000"/>
          </a:xfrm>
        </p:spPr>
        <p:txBody>
          <a:bodyPr/>
          <a:lstStyle/>
          <a:p>
            <a:r>
              <a:rPr lang="en-US" dirty="0"/>
              <a:t>Shares Outstanding</a:t>
            </a:r>
          </a:p>
        </p:txBody>
      </p:sp>
      <p:grpSp>
        <p:nvGrpSpPr>
          <p:cNvPr id="5" name="Group 4">
            <a:extLst>
              <a:ext uri="{FF2B5EF4-FFF2-40B4-BE49-F238E27FC236}">
                <a16:creationId xmlns:a16="http://schemas.microsoft.com/office/drawing/2014/main" id="{577F0AD4-112A-480D-8D2E-69A1D52FF1EF}"/>
              </a:ext>
            </a:extLst>
          </p:cNvPr>
          <p:cNvGrpSpPr/>
          <p:nvPr/>
        </p:nvGrpSpPr>
        <p:grpSpPr>
          <a:xfrm>
            <a:off x="88899" y="1458913"/>
            <a:ext cx="9080501" cy="3940174"/>
            <a:chOff x="63499" y="1732215"/>
            <a:chExt cx="9080501" cy="3940174"/>
          </a:xfrm>
        </p:grpSpPr>
        <p:grpSp>
          <p:nvGrpSpPr>
            <p:cNvPr id="9" name="Group 8">
              <a:extLst>
                <a:ext uri="{FF2B5EF4-FFF2-40B4-BE49-F238E27FC236}">
                  <a16:creationId xmlns:a16="http://schemas.microsoft.com/office/drawing/2014/main" id="{E420BC9D-E21B-4E8C-95C8-76BFE64D2944}"/>
                </a:ext>
              </a:extLst>
            </p:cNvPr>
            <p:cNvGrpSpPr/>
            <p:nvPr/>
          </p:nvGrpSpPr>
          <p:grpSpPr>
            <a:xfrm>
              <a:off x="63499" y="1732215"/>
              <a:ext cx="9080501" cy="3940174"/>
              <a:chOff x="63499" y="1690271"/>
              <a:chExt cx="9080501" cy="3940174"/>
            </a:xfrm>
          </p:grpSpPr>
          <p:pic>
            <p:nvPicPr>
              <p:cNvPr id="10" name="Picture 9">
                <a:extLst>
                  <a:ext uri="{FF2B5EF4-FFF2-40B4-BE49-F238E27FC236}">
                    <a16:creationId xmlns:a16="http://schemas.microsoft.com/office/drawing/2014/main" id="{DC42A515-BD1B-444A-AA28-8540093C5301}"/>
                  </a:ext>
                </a:extLst>
              </p:cNvPr>
              <p:cNvPicPr>
                <a:picLocks noChangeAspect="1"/>
              </p:cNvPicPr>
              <p:nvPr/>
            </p:nvPicPr>
            <p:blipFill>
              <a:blip r:embed="rId4"/>
              <a:stretch>
                <a:fillRect/>
              </a:stretch>
            </p:blipFill>
            <p:spPr>
              <a:xfrm>
                <a:off x="63499" y="1690271"/>
                <a:ext cx="9080501" cy="3940174"/>
              </a:xfrm>
              <a:prstGeom prst="rect">
                <a:avLst/>
              </a:prstGeom>
            </p:spPr>
          </p:pic>
          <p:grpSp>
            <p:nvGrpSpPr>
              <p:cNvPr id="11" name="Group 10">
                <a:extLst>
                  <a:ext uri="{FF2B5EF4-FFF2-40B4-BE49-F238E27FC236}">
                    <a16:creationId xmlns:a16="http://schemas.microsoft.com/office/drawing/2014/main" id="{F9DF5B6D-5BAC-4865-ADC2-40D5AFA1C629}"/>
                  </a:ext>
                </a:extLst>
              </p:cNvPr>
              <p:cNvGrpSpPr/>
              <p:nvPr/>
            </p:nvGrpSpPr>
            <p:grpSpPr>
              <a:xfrm>
                <a:off x="6462372" y="2796173"/>
                <a:ext cx="1135499" cy="353427"/>
                <a:chOff x="6235700" y="2770773"/>
                <a:chExt cx="1079500" cy="353427"/>
              </a:xfrm>
            </p:grpSpPr>
            <p:sp>
              <p:nvSpPr>
                <p:cNvPr id="14" name="TextBox 13">
                  <a:extLst>
                    <a:ext uri="{FF2B5EF4-FFF2-40B4-BE49-F238E27FC236}">
                      <a16:creationId xmlns:a16="http://schemas.microsoft.com/office/drawing/2014/main" id="{81894E14-AE5E-4F53-BE15-36EBC0BDB5D6}"/>
                    </a:ext>
                  </a:extLst>
                </p:cNvPr>
                <p:cNvSpPr txBox="1"/>
                <p:nvPr/>
              </p:nvSpPr>
              <p:spPr>
                <a:xfrm>
                  <a:off x="6921500" y="2770773"/>
                  <a:ext cx="381000" cy="338554"/>
                </a:xfrm>
                <a:prstGeom prst="rect">
                  <a:avLst/>
                </a:prstGeom>
                <a:solidFill>
                  <a:schemeClr val="bg1"/>
                </a:solidFill>
              </p:spPr>
              <p:txBody>
                <a:bodyPr wrap="square" rtlCol="0">
                  <a:spAutoFit/>
                </a:bodyPr>
                <a:lstStyle/>
                <a:p>
                  <a:r>
                    <a:rPr lang="en-US" sz="1600" b="1" dirty="0">
                      <a:solidFill>
                        <a:srgbClr val="00B050"/>
                      </a:solidFill>
                    </a:rPr>
                    <a:t>5</a:t>
                  </a:r>
                </a:p>
              </p:txBody>
            </p:sp>
            <p:sp>
              <p:nvSpPr>
                <p:cNvPr id="15" name="Rectangle: Rounded Corners 14">
                  <a:extLst>
                    <a:ext uri="{FF2B5EF4-FFF2-40B4-BE49-F238E27FC236}">
                      <a16:creationId xmlns:a16="http://schemas.microsoft.com/office/drawing/2014/main" id="{9D9647CF-E8F0-409E-AFEC-F3152806EE11}"/>
                    </a:ext>
                  </a:extLst>
                </p:cNvPr>
                <p:cNvSpPr/>
                <p:nvPr/>
              </p:nvSpPr>
              <p:spPr bwMode="auto">
                <a:xfrm>
                  <a:off x="6235700" y="2785646"/>
                  <a:ext cx="1079500" cy="338554"/>
                </a:xfrm>
                <a:prstGeom prst="roundRect">
                  <a:avLst/>
                </a:prstGeom>
                <a:noFill/>
                <a:ln w="4445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sp>
            <p:nvSpPr>
              <p:cNvPr id="12" name="TextBox 11">
                <a:extLst>
                  <a:ext uri="{FF2B5EF4-FFF2-40B4-BE49-F238E27FC236}">
                    <a16:creationId xmlns:a16="http://schemas.microsoft.com/office/drawing/2014/main" id="{7EF3A382-8C6C-41BB-9278-9B1D57D35989}"/>
                  </a:ext>
                </a:extLst>
              </p:cNvPr>
              <p:cNvSpPr txBox="1"/>
              <p:nvPr/>
            </p:nvSpPr>
            <p:spPr>
              <a:xfrm>
                <a:off x="7182373" y="3189957"/>
                <a:ext cx="398929" cy="338554"/>
              </a:xfrm>
              <a:prstGeom prst="rect">
                <a:avLst/>
              </a:prstGeom>
              <a:solidFill>
                <a:schemeClr val="bg1"/>
              </a:solidFill>
              <a:ln>
                <a:noFill/>
              </a:ln>
            </p:spPr>
            <p:txBody>
              <a:bodyPr wrap="square" rtlCol="0">
                <a:spAutoFit/>
              </a:bodyPr>
              <a:lstStyle/>
              <a:p>
                <a:r>
                  <a:rPr lang="en-US" sz="1600" b="1" dirty="0">
                    <a:solidFill>
                      <a:srgbClr val="FF0000"/>
                    </a:solidFill>
                  </a:rPr>
                  <a:t>8</a:t>
                </a:r>
              </a:p>
            </p:txBody>
          </p:sp>
          <p:sp>
            <p:nvSpPr>
              <p:cNvPr id="13" name="Rectangle: Rounded Corners 12">
                <a:extLst>
                  <a:ext uri="{FF2B5EF4-FFF2-40B4-BE49-F238E27FC236}">
                    <a16:creationId xmlns:a16="http://schemas.microsoft.com/office/drawing/2014/main" id="{64EAFAF2-1916-4184-97C9-165226339D57}"/>
                  </a:ext>
                </a:extLst>
              </p:cNvPr>
              <p:cNvSpPr/>
              <p:nvPr/>
            </p:nvSpPr>
            <p:spPr bwMode="auto">
              <a:xfrm>
                <a:off x="6464300" y="3204830"/>
                <a:ext cx="1130300" cy="338554"/>
              </a:xfrm>
              <a:prstGeom prst="roundRect">
                <a:avLst/>
              </a:prstGeom>
              <a:noFill/>
              <a:ln w="44450" cap="flat" cmpd="sng" algn="ctr">
                <a:solidFill>
                  <a:srgbClr val="FF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grpSp>
          <p:nvGrpSpPr>
            <p:cNvPr id="16" name="Group 15">
              <a:extLst>
                <a:ext uri="{FF2B5EF4-FFF2-40B4-BE49-F238E27FC236}">
                  <a16:creationId xmlns:a16="http://schemas.microsoft.com/office/drawing/2014/main" id="{A6C5FBAE-0FD4-41BF-AED6-CCE6BBA230B5}"/>
                </a:ext>
              </a:extLst>
            </p:cNvPr>
            <p:cNvGrpSpPr/>
            <p:nvPr/>
          </p:nvGrpSpPr>
          <p:grpSpPr>
            <a:xfrm>
              <a:off x="6464300" y="3623846"/>
              <a:ext cx="1143000" cy="372308"/>
              <a:chOff x="6464300" y="3623846"/>
              <a:chExt cx="1143000" cy="372308"/>
            </a:xfrm>
          </p:grpSpPr>
          <p:sp>
            <p:nvSpPr>
              <p:cNvPr id="17" name="TextBox 16">
                <a:extLst>
                  <a:ext uri="{FF2B5EF4-FFF2-40B4-BE49-F238E27FC236}">
                    <a16:creationId xmlns:a16="http://schemas.microsoft.com/office/drawing/2014/main" id="{89C10DB3-98A6-42F6-97C9-C052D67FEEF7}"/>
                  </a:ext>
                </a:extLst>
              </p:cNvPr>
              <p:cNvSpPr txBox="1"/>
              <p:nvPr/>
            </p:nvSpPr>
            <p:spPr>
              <a:xfrm>
                <a:off x="7130243" y="3657600"/>
                <a:ext cx="464357" cy="338554"/>
              </a:xfrm>
              <a:prstGeom prst="rect">
                <a:avLst/>
              </a:prstGeom>
              <a:solidFill>
                <a:schemeClr val="bg1"/>
              </a:solidFill>
            </p:spPr>
            <p:txBody>
              <a:bodyPr wrap="square" rtlCol="0">
                <a:spAutoFit/>
              </a:bodyPr>
              <a:lstStyle/>
              <a:p>
                <a:r>
                  <a:rPr lang="en-US" sz="1600" b="1" dirty="0">
                    <a:solidFill>
                      <a:srgbClr val="7030A0"/>
                    </a:solidFill>
                  </a:rPr>
                  <a:t>24</a:t>
                </a:r>
              </a:p>
            </p:txBody>
          </p:sp>
          <p:sp>
            <p:nvSpPr>
              <p:cNvPr id="18" name="Rectangle: Rounded Corners 17">
                <a:extLst>
                  <a:ext uri="{FF2B5EF4-FFF2-40B4-BE49-F238E27FC236}">
                    <a16:creationId xmlns:a16="http://schemas.microsoft.com/office/drawing/2014/main" id="{85878D72-4266-4E43-B906-179CC3A70CB9}"/>
                  </a:ext>
                </a:extLst>
              </p:cNvPr>
              <p:cNvSpPr/>
              <p:nvPr/>
            </p:nvSpPr>
            <p:spPr bwMode="auto">
              <a:xfrm>
                <a:off x="6464300" y="3623846"/>
                <a:ext cx="1143000" cy="338554"/>
              </a:xfrm>
              <a:prstGeom prst="roundRect">
                <a:avLst/>
              </a:prstGeom>
              <a:noFill/>
              <a:ln w="44450"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grpSp>
      <p:grpSp>
        <p:nvGrpSpPr>
          <p:cNvPr id="19" name="Group 18">
            <a:extLst>
              <a:ext uri="{FF2B5EF4-FFF2-40B4-BE49-F238E27FC236}">
                <a16:creationId xmlns:a16="http://schemas.microsoft.com/office/drawing/2014/main" id="{C4F21854-6ACC-4E6E-BB47-E8A0C8A9F125}"/>
              </a:ext>
            </a:extLst>
          </p:cNvPr>
          <p:cNvGrpSpPr/>
          <p:nvPr/>
        </p:nvGrpSpPr>
        <p:grpSpPr>
          <a:xfrm>
            <a:off x="6477000" y="4482432"/>
            <a:ext cx="1143000" cy="372308"/>
            <a:chOff x="6464300" y="3623846"/>
            <a:chExt cx="1143000" cy="372308"/>
          </a:xfrm>
        </p:grpSpPr>
        <p:sp>
          <p:nvSpPr>
            <p:cNvPr id="20" name="TextBox 19">
              <a:extLst>
                <a:ext uri="{FF2B5EF4-FFF2-40B4-BE49-F238E27FC236}">
                  <a16:creationId xmlns:a16="http://schemas.microsoft.com/office/drawing/2014/main" id="{09AD55D3-1BC2-4D5A-9A16-66015E28A7A8}"/>
                </a:ext>
              </a:extLst>
            </p:cNvPr>
            <p:cNvSpPr txBox="1"/>
            <p:nvPr/>
          </p:nvSpPr>
          <p:spPr>
            <a:xfrm>
              <a:off x="6845301" y="3657600"/>
              <a:ext cx="749300" cy="338554"/>
            </a:xfrm>
            <a:prstGeom prst="rect">
              <a:avLst/>
            </a:prstGeom>
            <a:solidFill>
              <a:schemeClr val="bg1"/>
            </a:solidFill>
          </p:spPr>
          <p:txBody>
            <a:bodyPr wrap="square" rtlCol="0">
              <a:spAutoFit/>
            </a:bodyPr>
            <a:lstStyle/>
            <a:p>
              <a:r>
                <a:rPr lang="en-US" sz="1600" b="1" dirty="0">
                  <a:solidFill>
                    <a:srgbClr val="7030A0"/>
                  </a:solidFill>
                </a:rPr>
                <a:t>137.2</a:t>
              </a:r>
            </a:p>
          </p:txBody>
        </p:sp>
        <p:sp>
          <p:nvSpPr>
            <p:cNvPr id="21" name="Rectangle: Rounded Corners 20">
              <a:extLst>
                <a:ext uri="{FF2B5EF4-FFF2-40B4-BE49-F238E27FC236}">
                  <a16:creationId xmlns:a16="http://schemas.microsoft.com/office/drawing/2014/main" id="{9278B94E-D15C-4E66-AB1F-C4FB5E73AA5B}"/>
                </a:ext>
              </a:extLst>
            </p:cNvPr>
            <p:cNvSpPr/>
            <p:nvPr/>
          </p:nvSpPr>
          <p:spPr bwMode="auto">
            <a:xfrm>
              <a:off x="6464300" y="3623846"/>
              <a:ext cx="1143000" cy="338554"/>
            </a:xfrm>
            <a:prstGeom prst="roundRect">
              <a:avLst/>
            </a:prstGeom>
            <a:noFill/>
            <a:ln w="44450"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spTree>
    <p:extLst>
      <p:ext uri="{BB962C8B-B14F-4D97-AF65-F5344CB8AC3E}">
        <p14:creationId xmlns:p14="http://schemas.microsoft.com/office/powerpoint/2010/main" val="369896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childTnLst>
                          </p:cTn>
                        </p:par>
                        <p:par>
                          <p:cTn id="9" fill="hold">
                            <p:stCondLst>
                              <p:cond delay="0"/>
                            </p:stCondLst>
                            <p:childTnLst>
                              <p:par>
                                <p:cTn id="10" presetID="5" presetClass="entr" presetSubtype="10" fill="hold" nodeType="after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1000"/>
                                        <p:tgtEl>
                                          <p:spTgt spid="5"/>
                                        </p:tgtEl>
                                      </p:cBhvr>
                                    </p:animEffect>
                                  </p:childTnLst>
                                </p:cTn>
                              </p:par>
                            </p:childTnLst>
                          </p:cTn>
                        </p:par>
                        <p:par>
                          <p:cTn id="13" fill="hold">
                            <p:stCondLst>
                              <p:cond delay="1500"/>
                            </p:stCondLst>
                            <p:childTnLst>
                              <p:par>
                                <p:cTn id="14" presetID="53" presetClass="entr" presetSubtype="16" fill="hold" nodeType="afterEffect">
                                  <p:stCondLst>
                                    <p:cond delay="3500"/>
                                  </p:stCondLst>
                                  <p:childTnLst>
                                    <p:set>
                                      <p:cBhvr>
                                        <p:cTn id="15" dur="1" fill="hold">
                                          <p:stCondLst>
                                            <p:cond delay="0"/>
                                          </p:stCondLst>
                                        </p:cTn>
                                        <p:tgtEl>
                                          <p:spTgt spid="19"/>
                                        </p:tgtEl>
                                        <p:attrNameLst>
                                          <p:attrName>style.visibility</p:attrName>
                                        </p:attrNameLst>
                                      </p:cBhvr>
                                      <p:to>
                                        <p:strVal val="visible"/>
                                      </p:to>
                                    </p:set>
                                    <p:anim calcmode="lin" valueType="num">
                                      <p:cBhvr>
                                        <p:cTn id="16" dur="1000" fill="hold"/>
                                        <p:tgtEl>
                                          <p:spTgt spid="19"/>
                                        </p:tgtEl>
                                        <p:attrNameLst>
                                          <p:attrName>ppt_w</p:attrName>
                                        </p:attrNameLst>
                                      </p:cBhvr>
                                      <p:tavLst>
                                        <p:tav tm="0">
                                          <p:val>
                                            <p:fltVal val="0"/>
                                          </p:val>
                                        </p:tav>
                                        <p:tav tm="100000">
                                          <p:val>
                                            <p:strVal val="#ppt_w"/>
                                          </p:val>
                                        </p:tav>
                                      </p:tavLst>
                                    </p:anim>
                                    <p:anim calcmode="lin" valueType="num">
                                      <p:cBhvr>
                                        <p:cTn id="17" dur="1000" fill="hold"/>
                                        <p:tgtEl>
                                          <p:spTgt spid="19"/>
                                        </p:tgtEl>
                                        <p:attrNameLst>
                                          <p:attrName>ppt_h</p:attrName>
                                        </p:attrNameLst>
                                      </p:cBhvr>
                                      <p:tavLst>
                                        <p:tav tm="0">
                                          <p:val>
                                            <p:fltVal val="0"/>
                                          </p:val>
                                        </p:tav>
                                        <p:tav tm="100000">
                                          <p:val>
                                            <p:strVal val="#ppt_h"/>
                                          </p:val>
                                        </p:tav>
                                      </p:tavLst>
                                    </p:anim>
                                    <p:animEffect transition="in" filter="fade">
                                      <p:cBhvr>
                                        <p:cTn id="1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7D1EB0-68FC-4C26-B027-1E5454ABD26E}"/>
              </a:ext>
            </a:extLst>
          </p:cNvPr>
          <p:cNvSpPr>
            <a:spLocks noGrp="1"/>
          </p:cNvSpPr>
          <p:nvPr>
            <p:ph type="sldNum" sz="quarter" idx="11"/>
          </p:nvPr>
        </p:nvSpPr>
        <p:spPr/>
        <p:txBody>
          <a:bodyPr/>
          <a:lstStyle/>
          <a:p>
            <a:pPr>
              <a:defRPr/>
            </a:pPr>
            <a:fld id="{F2DD9962-6330-4D11-9EF1-4DECD27F983C}" type="slidenum">
              <a:rPr lang="en-US" smtClean="0"/>
              <a:pPr>
                <a:defRPr/>
              </a:pPr>
              <a:t>57</a:t>
            </a:fld>
            <a:endParaRPr lang="en-US" dirty="0"/>
          </a:p>
        </p:txBody>
      </p:sp>
      <p:grpSp>
        <p:nvGrpSpPr>
          <p:cNvPr id="7" name="Group 6">
            <a:extLst>
              <a:ext uri="{FF2B5EF4-FFF2-40B4-BE49-F238E27FC236}">
                <a16:creationId xmlns:a16="http://schemas.microsoft.com/office/drawing/2014/main" id="{A4BB52F1-731F-4BBA-8EEF-4546642F6C8F}"/>
              </a:ext>
            </a:extLst>
          </p:cNvPr>
          <p:cNvGrpSpPr/>
          <p:nvPr/>
        </p:nvGrpSpPr>
        <p:grpSpPr>
          <a:xfrm>
            <a:off x="54430" y="1381684"/>
            <a:ext cx="9165770" cy="4104715"/>
            <a:chOff x="-152400" y="1381684"/>
            <a:chExt cx="9165770" cy="4104715"/>
          </a:xfrm>
        </p:grpSpPr>
        <p:pic>
          <p:nvPicPr>
            <p:cNvPr id="4" name="Picture 3">
              <a:extLst>
                <a:ext uri="{FF2B5EF4-FFF2-40B4-BE49-F238E27FC236}">
                  <a16:creationId xmlns:a16="http://schemas.microsoft.com/office/drawing/2014/main" id="{BF6D938E-A4A7-4623-A028-74DBB0CE0FD0}"/>
                </a:ext>
              </a:extLst>
            </p:cNvPr>
            <p:cNvPicPr>
              <a:picLocks noChangeAspect="1"/>
            </p:cNvPicPr>
            <p:nvPr/>
          </p:nvPicPr>
          <p:blipFill>
            <a:blip r:embed="rId3"/>
            <a:stretch>
              <a:fillRect/>
            </a:stretch>
          </p:blipFill>
          <p:spPr>
            <a:xfrm>
              <a:off x="152399" y="1381684"/>
              <a:ext cx="8860971" cy="4104715"/>
            </a:xfrm>
            <a:prstGeom prst="rect">
              <a:avLst/>
            </a:prstGeom>
          </p:spPr>
        </p:pic>
        <p:pic>
          <p:nvPicPr>
            <p:cNvPr id="6" name="Picture 5">
              <a:extLst>
                <a:ext uri="{FF2B5EF4-FFF2-40B4-BE49-F238E27FC236}">
                  <a16:creationId xmlns:a16="http://schemas.microsoft.com/office/drawing/2014/main" id="{F2CF9ED4-2567-4640-94D5-E5376DF34A81}"/>
                </a:ext>
              </a:extLst>
            </p:cNvPr>
            <p:cNvPicPr>
              <a:picLocks noChangeAspect="1"/>
            </p:cNvPicPr>
            <p:nvPr/>
          </p:nvPicPr>
          <p:blipFill>
            <a:blip r:embed="rId4"/>
            <a:stretch>
              <a:fillRect/>
            </a:stretch>
          </p:blipFill>
          <p:spPr>
            <a:xfrm>
              <a:off x="-152400" y="1524000"/>
              <a:ext cx="8010101" cy="3810000"/>
            </a:xfrm>
            <a:prstGeom prst="rect">
              <a:avLst/>
            </a:prstGeom>
          </p:spPr>
        </p:pic>
      </p:grpSp>
      <p:sp>
        <p:nvSpPr>
          <p:cNvPr id="10" name="Rectangle: Rounded Corners 9">
            <a:extLst>
              <a:ext uri="{FF2B5EF4-FFF2-40B4-BE49-F238E27FC236}">
                <a16:creationId xmlns:a16="http://schemas.microsoft.com/office/drawing/2014/main" id="{D2065B15-C5E4-4054-817E-FD7DE14B6516}"/>
              </a:ext>
            </a:extLst>
          </p:cNvPr>
          <p:cNvSpPr/>
          <p:nvPr/>
        </p:nvSpPr>
        <p:spPr bwMode="auto">
          <a:xfrm>
            <a:off x="7988300" y="2529473"/>
            <a:ext cx="1079500" cy="338554"/>
          </a:xfrm>
          <a:prstGeom prst="roundRect">
            <a:avLst/>
          </a:prstGeom>
          <a:noFill/>
          <a:ln w="4445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11" name="Rectangle: Rounded Corners 10">
            <a:extLst>
              <a:ext uri="{FF2B5EF4-FFF2-40B4-BE49-F238E27FC236}">
                <a16:creationId xmlns:a16="http://schemas.microsoft.com/office/drawing/2014/main" id="{4D5A16DB-ACA1-45F6-B7E9-C3EF39EBFA43}"/>
              </a:ext>
            </a:extLst>
          </p:cNvPr>
          <p:cNvSpPr/>
          <p:nvPr/>
        </p:nvSpPr>
        <p:spPr bwMode="auto">
          <a:xfrm>
            <a:off x="8001030" y="2910473"/>
            <a:ext cx="1079500" cy="338554"/>
          </a:xfrm>
          <a:prstGeom prst="roundRect">
            <a:avLst/>
          </a:prstGeom>
          <a:noFill/>
          <a:ln w="44450"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12" name="TextBox 11">
            <a:extLst>
              <a:ext uri="{FF2B5EF4-FFF2-40B4-BE49-F238E27FC236}">
                <a16:creationId xmlns:a16="http://schemas.microsoft.com/office/drawing/2014/main" id="{0A83EB43-842B-480D-8703-C087DDD7F336}"/>
              </a:ext>
            </a:extLst>
          </p:cNvPr>
          <p:cNvSpPr txBox="1"/>
          <p:nvPr/>
        </p:nvSpPr>
        <p:spPr>
          <a:xfrm>
            <a:off x="7645431" y="3190315"/>
            <a:ext cx="838200" cy="467285"/>
          </a:xfrm>
          <a:prstGeom prst="rect">
            <a:avLst/>
          </a:prstGeom>
          <a:noFill/>
        </p:spPr>
        <p:txBody>
          <a:bodyPr wrap="square" rtlCol="0">
            <a:spAutoFit/>
          </a:bodyPr>
          <a:lstStyle/>
          <a:p>
            <a:r>
              <a:rPr lang="en-US" dirty="0">
                <a:solidFill>
                  <a:srgbClr val="FF0000"/>
                </a:solidFill>
              </a:rPr>
              <a:t>543</a:t>
            </a:r>
          </a:p>
        </p:txBody>
      </p:sp>
      <p:sp>
        <p:nvSpPr>
          <p:cNvPr id="13" name="Rectangle: Rounded Corners 12">
            <a:extLst>
              <a:ext uri="{FF2B5EF4-FFF2-40B4-BE49-F238E27FC236}">
                <a16:creationId xmlns:a16="http://schemas.microsoft.com/office/drawing/2014/main" id="{67AF2B8D-FBF5-4CBD-9618-BEECBC35FB5C}"/>
              </a:ext>
            </a:extLst>
          </p:cNvPr>
          <p:cNvSpPr/>
          <p:nvPr/>
        </p:nvSpPr>
        <p:spPr bwMode="auto">
          <a:xfrm>
            <a:off x="8420130" y="3319046"/>
            <a:ext cx="669440" cy="338554"/>
          </a:xfrm>
          <a:prstGeom prst="roundRect">
            <a:avLst/>
          </a:prstGeom>
          <a:noFill/>
          <a:ln w="44450"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15" name="Rectangle: Rounded Corners 14">
            <a:extLst>
              <a:ext uri="{FF2B5EF4-FFF2-40B4-BE49-F238E27FC236}">
                <a16:creationId xmlns:a16="http://schemas.microsoft.com/office/drawing/2014/main" id="{2ABB0B85-028F-486B-A80C-0C62798FF8CC}"/>
              </a:ext>
            </a:extLst>
          </p:cNvPr>
          <p:cNvSpPr/>
          <p:nvPr/>
        </p:nvSpPr>
        <p:spPr bwMode="auto">
          <a:xfrm>
            <a:off x="8407460" y="4062608"/>
            <a:ext cx="669440" cy="338554"/>
          </a:xfrm>
          <a:prstGeom prst="roundRect">
            <a:avLst/>
          </a:prstGeom>
          <a:noFill/>
          <a:ln w="44450" cap="flat" cmpd="sng" algn="ctr">
            <a:solidFill>
              <a:srgbClr val="9A75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16" name="Rectangle: Rounded Corners 15">
            <a:extLst>
              <a:ext uri="{FF2B5EF4-FFF2-40B4-BE49-F238E27FC236}">
                <a16:creationId xmlns:a16="http://schemas.microsoft.com/office/drawing/2014/main" id="{3188150D-5BA0-433B-9F8C-12160E8FCD58}"/>
              </a:ext>
            </a:extLst>
          </p:cNvPr>
          <p:cNvSpPr/>
          <p:nvPr/>
        </p:nvSpPr>
        <p:spPr bwMode="auto">
          <a:xfrm>
            <a:off x="8420130" y="4466835"/>
            <a:ext cx="669440" cy="338554"/>
          </a:xfrm>
          <a:prstGeom prst="roundRect">
            <a:avLst/>
          </a:prstGeom>
          <a:noFill/>
          <a:ln w="4445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17" name="Rectangle: Rounded Corners 16">
            <a:extLst>
              <a:ext uri="{FF2B5EF4-FFF2-40B4-BE49-F238E27FC236}">
                <a16:creationId xmlns:a16="http://schemas.microsoft.com/office/drawing/2014/main" id="{961BFC07-B28E-4824-AA57-7A541691FD11}"/>
              </a:ext>
            </a:extLst>
          </p:cNvPr>
          <p:cNvSpPr/>
          <p:nvPr/>
        </p:nvSpPr>
        <p:spPr bwMode="auto">
          <a:xfrm>
            <a:off x="8420130" y="4871062"/>
            <a:ext cx="669440" cy="338554"/>
          </a:xfrm>
          <a:prstGeom prst="roundRect">
            <a:avLst/>
          </a:prstGeom>
          <a:noFill/>
          <a:ln w="4445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176960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anim calcmode="lin" valueType="num">
                                      <p:cBhvr>
                                        <p:cTn id="22" dur="2000" fill="hold"/>
                                        <p:tgtEl>
                                          <p:spTgt spid="12"/>
                                        </p:tgtEl>
                                        <p:attrNameLst>
                                          <p:attrName>ppt_w</p:attrName>
                                        </p:attrNameLst>
                                      </p:cBhvr>
                                      <p:tavLst>
                                        <p:tav tm="0" fmla="#ppt_w*sin(2.5*pi*$)">
                                          <p:val>
                                            <p:fltVal val="0"/>
                                          </p:val>
                                        </p:tav>
                                        <p:tav tm="100000">
                                          <p:val>
                                            <p:fltVal val="1"/>
                                          </p:val>
                                        </p:tav>
                                      </p:tavLst>
                                    </p:anim>
                                    <p:anim calcmode="lin" valueType="num">
                                      <p:cBhvr>
                                        <p:cTn id="23"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animBg="1"/>
      <p:bldP spid="15" grpId="0" animBg="1"/>
      <p:bldP spid="16" grpId="0" animBg="1"/>
      <p:bldP spid="1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D8C32B-185A-42A0-9329-1C977A3CD673}"/>
              </a:ext>
            </a:extLst>
          </p:cNvPr>
          <p:cNvSpPr>
            <a:spLocks noGrp="1"/>
          </p:cNvSpPr>
          <p:nvPr>
            <p:ph type="sldNum" sz="quarter" idx="11"/>
          </p:nvPr>
        </p:nvSpPr>
        <p:spPr/>
        <p:txBody>
          <a:bodyPr/>
          <a:lstStyle/>
          <a:p>
            <a:pPr>
              <a:defRPr/>
            </a:pPr>
            <a:fld id="{F2DD9962-6330-4D11-9EF1-4DECD27F983C}" type="slidenum">
              <a:rPr lang="en-US" smtClean="0"/>
              <a:pPr>
                <a:defRPr/>
              </a:pPr>
              <a:t>58</a:t>
            </a:fld>
            <a:endParaRPr lang="en-US" dirty="0"/>
          </a:p>
        </p:txBody>
      </p:sp>
      <p:pic>
        <p:nvPicPr>
          <p:cNvPr id="4" name="Picture 3">
            <a:extLst>
              <a:ext uri="{FF2B5EF4-FFF2-40B4-BE49-F238E27FC236}">
                <a16:creationId xmlns:a16="http://schemas.microsoft.com/office/drawing/2014/main" id="{C29E1B28-15BC-4EF5-B504-21E510999551}"/>
              </a:ext>
            </a:extLst>
          </p:cNvPr>
          <p:cNvPicPr>
            <a:picLocks noChangeAspect="1"/>
          </p:cNvPicPr>
          <p:nvPr/>
        </p:nvPicPr>
        <p:blipFill>
          <a:blip r:embed="rId3"/>
          <a:stretch>
            <a:fillRect/>
          </a:stretch>
        </p:blipFill>
        <p:spPr>
          <a:xfrm>
            <a:off x="685799" y="685800"/>
            <a:ext cx="3937823" cy="914400"/>
          </a:xfrm>
          <a:prstGeom prst="rect">
            <a:avLst/>
          </a:prstGeom>
        </p:spPr>
      </p:pic>
      <p:sp>
        <p:nvSpPr>
          <p:cNvPr id="7" name="Arrow: Right 6">
            <a:extLst>
              <a:ext uri="{FF2B5EF4-FFF2-40B4-BE49-F238E27FC236}">
                <a16:creationId xmlns:a16="http://schemas.microsoft.com/office/drawing/2014/main" id="{7D4E2DAB-34D7-4E5D-94F6-3801C80CBBB9}"/>
              </a:ext>
            </a:extLst>
          </p:cNvPr>
          <p:cNvSpPr/>
          <p:nvPr/>
        </p:nvSpPr>
        <p:spPr bwMode="auto">
          <a:xfrm>
            <a:off x="1447800" y="1219200"/>
            <a:ext cx="1752600" cy="228600"/>
          </a:xfrm>
          <a:prstGeom prst="rightArrow">
            <a:avLst/>
          </a:prstGeom>
          <a:solidFill>
            <a:srgbClr val="0099FF"/>
          </a:solidFill>
          <a:ln w="44450" cap="flat" cmpd="sng" algn="ctr">
            <a:solidFill>
              <a:srgbClr val="0099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8" name="Oval 7">
            <a:extLst>
              <a:ext uri="{FF2B5EF4-FFF2-40B4-BE49-F238E27FC236}">
                <a16:creationId xmlns:a16="http://schemas.microsoft.com/office/drawing/2014/main" id="{3B3611C9-CED3-4BA1-BE9E-55F818D47C4C}"/>
              </a:ext>
            </a:extLst>
          </p:cNvPr>
          <p:cNvSpPr/>
          <p:nvPr/>
        </p:nvSpPr>
        <p:spPr bwMode="auto">
          <a:xfrm>
            <a:off x="3276600" y="1219200"/>
            <a:ext cx="228600" cy="228600"/>
          </a:xfrm>
          <a:prstGeom prst="ellipse">
            <a:avLst/>
          </a:prstGeom>
          <a:solidFill>
            <a:srgbClr val="0099FF"/>
          </a:solidFill>
          <a:ln w="44450" cap="flat" cmpd="sng" algn="ctr">
            <a:solidFill>
              <a:srgbClr val="0099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nvGrpSpPr>
          <p:cNvPr id="12" name="Group 11">
            <a:extLst>
              <a:ext uri="{FF2B5EF4-FFF2-40B4-BE49-F238E27FC236}">
                <a16:creationId xmlns:a16="http://schemas.microsoft.com/office/drawing/2014/main" id="{E0B23A09-1E63-459F-A903-580D33C80125}"/>
              </a:ext>
            </a:extLst>
          </p:cNvPr>
          <p:cNvGrpSpPr/>
          <p:nvPr/>
        </p:nvGrpSpPr>
        <p:grpSpPr>
          <a:xfrm>
            <a:off x="762000" y="1663700"/>
            <a:ext cx="7959969" cy="3657600"/>
            <a:chOff x="762000" y="1663700"/>
            <a:chExt cx="7959969" cy="3657600"/>
          </a:xfrm>
        </p:grpSpPr>
        <p:pic>
          <p:nvPicPr>
            <p:cNvPr id="10" name="Picture 9">
              <a:extLst>
                <a:ext uri="{FF2B5EF4-FFF2-40B4-BE49-F238E27FC236}">
                  <a16:creationId xmlns:a16="http://schemas.microsoft.com/office/drawing/2014/main" id="{5D02F803-CAC7-43A7-A0A3-0996B659D147}"/>
                </a:ext>
              </a:extLst>
            </p:cNvPr>
            <p:cNvPicPr>
              <a:picLocks noChangeAspect="1"/>
            </p:cNvPicPr>
            <p:nvPr/>
          </p:nvPicPr>
          <p:blipFill>
            <a:blip r:embed="rId4"/>
            <a:stretch>
              <a:fillRect/>
            </a:stretch>
          </p:blipFill>
          <p:spPr>
            <a:xfrm>
              <a:off x="762000" y="1663700"/>
              <a:ext cx="7959969" cy="3657600"/>
            </a:xfrm>
            <a:prstGeom prst="rect">
              <a:avLst/>
            </a:prstGeom>
          </p:spPr>
        </p:pic>
        <p:sp>
          <p:nvSpPr>
            <p:cNvPr id="11" name="Rectangle: Rounded Corners 10">
              <a:extLst>
                <a:ext uri="{FF2B5EF4-FFF2-40B4-BE49-F238E27FC236}">
                  <a16:creationId xmlns:a16="http://schemas.microsoft.com/office/drawing/2014/main" id="{310416E8-FB7F-4F76-B3DC-AD8CB7BAF314}"/>
                </a:ext>
              </a:extLst>
            </p:cNvPr>
            <p:cNvSpPr/>
            <p:nvPr/>
          </p:nvSpPr>
          <p:spPr bwMode="auto">
            <a:xfrm>
              <a:off x="7924800" y="4724400"/>
              <a:ext cx="685800" cy="457200"/>
            </a:xfrm>
            <a:prstGeom prst="roundRect">
              <a:avLst/>
            </a:prstGeom>
            <a:noFill/>
            <a:ln w="4445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grpSp>
    </p:spTree>
    <p:extLst>
      <p:ext uri="{BB962C8B-B14F-4D97-AF65-F5344CB8AC3E}">
        <p14:creationId xmlns:p14="http://schemas.microsoft.com/office/powerpoint/2010/main" val="361862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par>
                          <p:cTn id="13" fill="hold">
                            <p:stCondLst>
                              <p:cond delay="1000"/>
                            </p:stCondLst>
                            <p:childTnLst>
                              <p:par>
                                <p:cTn id="14" presetID="45" presetClass="entr" presetSubtype="0"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anim calcmode="lin" valueType="num">
                                      <p:cBhvr>
                                        <p:cTn id="17" dur="2000" fill="hold"/>
                                        <p:tgtEl>
                                          <p:spTgt spid="8"/>
                                        </p:tgtEl>
                                        <p:attrNameLst>
                                          <p:attrName>ppt_w</p:attrName>
                                        </p:attrNameLst>
                                      </p:cBhvr>
                                      <p:tavLst>
                                        <p:tav tm="0" fmla="#ppt_w*sin(2.5*pi*$)">
                                          <p:val>
                                            <p:fltVal val="0"/>
                                          </p:val>
                                        </p:tav>
                                        <p:tav tm="100000">
                                          <p:val>
                                            <p:fltVal val="1"/>
                                          </p:val>
                                        </p:tav>
                                      </p:tavLst>
                                    </p:anim>
                                    <p:anim calcmode="lin" valueType="num">
                                      <p:cBhvr>
                                        <p:cTn id="18"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8E78-C9D0-4868-BCCE-503815C79095}"/>
              </a:ext>
            </a:extLst>
          </p:cNvPr>
          <p:cNvSpPr>
            <a:spLocks noGrp="1"/>
          </p:cNvSpPr>
          <p:nvPr>
            <p:ph type="title"/>
          </p:nvPr>
        </p:nvSpPr>
        <p:spPr/>
        <p:txBody>
          <a:bodyPr/>
          <a:lstStyle/>
          <a:p>
            <a:pPr algn="ctr"/>
            <a:r>
              <a:rPr lang="en-US" dirty="0">
                <a:solidFill>
                  <a:srgbClr val="0000FF"/>
                </a:solidFill>
                <a:effectLst>
                  <a:outerShdw blurRad="38100" dist="38100" dir="2700000" algn="tl">
                    <a:srgbClr val="000000">
                      <a:alpha val="43137"/>
                    </a:srgbClr>
                  </a:outerShdw>
                </a:effectLst>
              </a:rPr>
              <a:t>Questions?</a:t>
            </a:r>
          </a:p>
        </p:txBody>
      </p:sp>
      <p:sp>
        <p:nvSpPr>
          <p:cNvPr id="6" name="Slide Number Placeholder 1">
            <a:extLst>
              <a:ext uri="{FF2B5EF4-FFF2-40B4-BE49-F238E27FC236}">
                <a16:creationId xmlns:a16="http://schemas.microsoft.com/office/drawing/2014/main" id="{091C6CC1-2840-481E-8C5D-159507824E6B}"/>
              </a:ext>
            </a:extLst>
          </p:cNvPr>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59</a:t>
            </a:fld>
            <a:endParaRPr lang="en-US" dirty="0"/>
          </a:p>
        </p:txBody>
      </p:sp>
      <p:pic>
        <p:nvPicPr>
          <p:cNvPr id="5" name="Picture 4" descr="A picture containing indoor, table, sitting, small&#10;&#10;Description automatically generated">
            <a:extLst>
              <a:ext uri="{FF2B5EF4-FFF2-40B4-BE49-F238E27FC236}">
                <a16:creationId xmlns:a16="http://schemas.microsoft.com/office/drawing/2014/main" id="{BCF817D8-20BA-44BD-B4B5-71AA91D972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1384041"/>
            <a:ext cx="3352800" cy="5473959"/>
          </a:xfrm>
          <a:prstGeom prst="rect">
            <a:avLst/>
          </a:prstGeom>
        </p:spPr>
      </p:pic>
    </p:spTree>
    <p:extLst>
      <p:ext uri="{BB962C8B-B14F-4D97-AF65-F5344CB8AC3E}">
        <p14:creationId xmlns:p14="http://schemas.microsoft.com/office/powerpoint/2010/main" val="1934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6</a:t>
            </a:fld>
            <a:endParaRPr lang="en-US" dirty="0"/>
          </a:p>
        </p:txBody>
      </p:sp>
      <p:pic>
        <p:nvPicPr>
          <p:cNvPr id="10" name="Picture 2">
            <a:extLst>
              <a:ext uri="{FF2B5EF4-FFF2-40B4-BE49-F238E27FC236}">
                <a16:creationId xmlns:a16="http://schemas.microsoft.com/office/drawing/2014/main" id="{90B501FC-19D3-4F62-ADDC-30A987319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85" y="1524000"/>
            <a:ext cx="7370212" cy="467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extLst>
              <a:ext uri="{FF2B5EF4-FFF2-40B4-BE49-F238E27FC236}">
                <a16:creationId xmlns:a16="http://schemas.microsoft.com/office/drawing/2014/main" id="{D068CF7E-C8C7-42A6-9863-1297742DF4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864" y="1301750"/>
            <a:ext cx="212407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a:extLst>
              <a:ext uri="{FF2B5EF4-FFF2-40B4-BE49-F238E27FC236}">
                <a16:creationId xmlns:a16="http://schemas.microsoft.com/office/drawing/2014/main" id="{07F38E7D-4074-4AFF-909B-F466112E688E}"/>
              </a:ext>
            </a:extLst>
          </p:cNvPr>
          <p:cNvSpPr>
            <a:spLocks noGrp="1"/>
          </p:cNvSpPr>
          <p:nvPr>
            <p:ph type="ctrTitle"/>
          </p:nvPr>
        </p:nvSpPr>
        <p:spPr>
          <a:xfrm>
            <a:off x="838200" y="231775"/>
            <a:ext cx="7772400" cy="1470025"/>
          </a:xfrm>
        </p:spPr>
        <p:txBody>
          <a:bodyPr/>
          <a:lstStyle/>
          <a:p>
            <a:r>
              <a:rPr lang="en-US" dirty="0"/>
              <a:t>Last Session – Dec. 26, 2016 SSG</a:t>
            </a:r>
          </a:p>
        </p:txBody>
      </p:sp>
      <p:sp>
        <p:nvSpPr>
          <p:cNvPr id="8" name="TextBox 7">
            <a:extLst>
              <a:ext uri="{FF2B5EF4-FFF2-40B4-BE49-F238E27FC236}">
                <a16:creationId xmlns:a16="http://schemas.microsoft.com/office/drawing/2014/main" id="{65507B94-AE1E-444D-9328-191E0598D47B}"/>
              </a:ext>
            </a:extLst>
          </p:cNvPr>
          <p:cNvSpPr txBox="1"/>
          <p:nvPr/>
        </p:nvSpPr>
        <p:spPr>
          <a:xfrm>
            <a:off x="4572000" y="2337306"/>
            <a:ext cx="4573815" cy="3046988"/>
          </a:xfrm>
          <a:prstGeom prst="rect">
            <a:avLst/>
          </a:prstGeom>
          <a:solidFill>
            <a:schemeClr val="bg1"/>
          </a:solidFill>
          <a:ln w="28575">
            <a:solidFill>
              <a:srgbClr val="0099FF"/>
            </a:solidFill>
          </a:ln>
        </p:spPr>
        <p:txBody>
          <a:bodyPr wrap="square" rtlCol="0">
            <a:spAutoFit/>
          </a:bodyPr>
          <a:lstStyle/>
          <a:p>
            <a:r>
              <a:rPr lang="en-US" sz="3200" dirty="0"/>
              <a:t>Most recent fiscal year: </a:t>
            </a:r>
          </a:p>
          <a:p>
            <a:r>
              <a:rPr lang="en-US" sz="3200" dirty="0"/>
              <a:t>         May 31, 2016</a:t>
            </a:r>
          </a:p>
          <a:p>
            <a:endParaRPr lang="en-US" sz="3200" dirty="0"/>
          </a:p>
          <a:p>
            <a:r>
              <a:rPr lang="en-US" sz="3200" dirty="0"/>
              <a:t>BI SSG Year:  2015</a:t>
            </a:r>
          </a:p>
          <a:p>
            <a:endParaRPr lang="en-US" sz="3200" dirty="0"/>
          </a:p>
          <a:p>
            <a:r>
              <a:rPr lang="en-US" sz="3200" dirty="0"/>
              <a:t>RPM Year: 2016</a:t>
            </a:r>
          </a:p>
        </p:txBody>
      </p:sp>
      <p:sp>
        <p:nvSpPr>
          <p:cNvPr id="14" name="Oval 13">
            <a:extLst>
              <a:ext uri="{FF2B5EF4-FFF2-40B4-BE49-F238E27FC236}">
                <a16:creationId xmlns:a16="http://schemas.microsoft.com/office/drawing/2014/main" id="{69515E11-1AA7-40B5-BB09-5C89A133476C}"/>
              </a:ext>
            </a:extLst>
          </p:cNvPr>
          <p:cNvSpPr/>
          <p:nvPr/>
        </p:nvSpPr>
        <p:spPr bwMode="auto">
          <a:xfrm>
            <a:off x="4495800" y="5562600"/>
            <a:ext cx="609600" cy="857250"/>
          </a:xfrm>
          <a:prstGeom prst="ellipse">
            <a:avLst/>
          </a:prstGeom>
          <a:noFill/>
          <a:ln w="44450" cap="flat" cmpd="sng" algn="ctr">
            <a:solidFill>
              <a:srgbClr val="00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15290104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CC9D8F-3A4B-4E86-AC28-00697CEE7922}"/>
              </a:ext>
            </a:extLst>
          </p:cNvPr>
          <p:cNvSpPr>
            <a:spLocks noGrp="1"/>
          </p:cNvSpPr>
          <p:nvPr>
            <p:ph type="sldNum" sz="quarter" idx="11"/>
          </p:nvPr>
        </p:nvSpPr>
        <p:spPr/>
        <p:txBody>
          <a:bodyPr/>
          <a:lstStyle/>
          <a:p>
            <a:pPr>
              <a:defRPr/>
            </a:pPr>
            <a:fld id="{F2DD9962-6330-4D11-9EF1-4DECD27F983C}" type="slidenum">
              <a:rPr lang="en-US" smtClean="0"/>
              <a:pPr>
                <a:defRPr/>
              </a:pPr>
              <a:t>60</a:t>
            </a:fld>
            <a:endParaRPr lang="en-US" dirty="0"/>
          </a:p>
        </p:txBody>
      </p:sp>
      <p:sp>
        <p:nvSpPr>
          <p:cNvPr id="3" name="Rectangle 2">
            <a:extLst>
              <a:ext uri="{FF2B5EF4-FFF2-40B4-BE49-F238E27FC236}">
                <a16:creationId xmlns:a16="http://schemas.microsoft.com/office/drawing/2014/main" id="{688BA091-3BCB-4115-8780-820C4F4FE636}"/>
              </a:ext>
            </a:extLst>
          </p:cNvPr>
          <p:cNvSpPr/>
          <p:nvPr/>
        </p:nvSpPr>
        <p:spPr>
          <a:xfrm>
            <a:off x="1940513" y="2967335"/>
            <a:ext cx="5262980"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So What Next ?</a:t>
            </a:r>
          </a:p>
        </p:txBody>
      </p:sp>
    </p:spTree>
    <p:extLst>
      <p:ext uri="{BB962C8B-B14F-4D97-AF65-F5344CB8AC3E}">
        <p14:creationId xmlns:p14="http://schemas.microsoft.com/office/powerpoint/2010/main" val="7618559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0B013-D40C-4845-911F-F77526357B45}"/>
              </a:ext>
            </a:extLst>
          </p:cNvPr>
          <p:cNvSpPr>
            <a:spLocks noGrp="1"/>
          </p:cNvSpPr>
          <p:nvPr>
            <p:ph type="title"/>
          </p:nvPr>
        </p:nvSpPr>
        <p:spPr>
          <a:xfrm>
            <a:off x="685800" y="76200"/>
            <a:ext cx="7772400" cy="1143000"/>
          </a:xfrm>
        </p:spPr>
        <p:txBody>
          <a:bodyPr/>
          <a:lstStyle/>
          <a:p>
            <a:r>
              <a:rPr lang="en-US" dirty="0"/>
              <a:t>Lessons Learned</a:t>
            </a:r>
          </a:p>
        </p:txBody>
      </p:sp>
      <p:sp>
        <p:nvSpPr>
          <p:cNvPr id="3" name="Content Placeholder 2">
            <a:extLst>
              <a:ext uri="{FF2B5EF4-FFF2-40B4-BE49-F238E27FC236}">
                <a16:creationId xmlns:a16="http://schemas.microsoft.com/office/drawing/2014/main" id="{A95D0C8C-D0FF-4E76-9F2C-597F898D1148}"/>
              </a:ext>
            </a:extLst>
          </p:cNvPr>
          <p:cNvSpPr>
            <a:spLocks noGrp="1"/>
          </p:cNvSpPr>
          <p:nvPr>
            <p:ph idx="1"/>
          </p:nvPr>
        </p:nvSpPr>
        <p:spPr>
          <a:xfrm>
            <a:off x="228600" y="838200"/>
            <a:ext cx="9067800" cy="3962400"/>
          </a:xfrm>
        </p:spPr>
        <p:txBody>
          <a:bodyPr/>
          <a:lstStyle/>
          <a:p>
            <a:pPr marL="0" marR="0" lvl="0" indent="0" algn="ctr">
              <a:spcBef>
                <a:spcPts val="0"/>
              </a:spcBef>
              <a:spcAft>
                <a:spcPts val="0"/>
              </a:spcAft>
              <a:buNone/>
            </a:pPr>
            <a:r>
              <a:rPr lang="en-US" sz="3200" b="1" u="sng" cap="small" dirty="0">
                <a:solidFill>
                  <a:srgbClr val="0000FF"/>
                </a:solidFill>
                <a:effectLst/>
                <a:latin typeface="Calibri" panose="020F0502020204030204" pitchFamily="34" charset="0"/>
                <a:ea typeface="Calibri" panose="020F0502020204030204" pitchFamily="34" charset="0"/>
              </a:rPr>
              <a:t>Reasons we get into trouble</a:t>
            </a:r>
            <a:endParaRPr lang="en-US" sz="2000" b="1" u="sng" cap="small" dirty="0">
              <a:solidFill>
                <a:srgbClr val="0000FF"/>
              </a:solidFill>
              <a:effectLst/>
              <a:latin typeface="Times New Roman" panose="02020603050405020304" pitchFamily="18" charset="0"/>
              <a:ea typeface="Times New Roman" panose="02020603050405020304" pitchFamily="18" charset="0"/>
            </a:endParaRPr>
          </a:p>
          <a:p>
            <a:pPr marL="571500" indent="-514350">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rPr>
              <a:t>We use </a:t>
            </a:r>
            <a:r>
              <a:rPr lang="en-US" sz="2400" dirty="0">
                <a:latin typeface="Calibri" panose="020F0502020204030204" pitchFamily="34" charset="0"/>
                <a:ea typeface="Calibri" panose="020F0502020204030204" pitchFamily="34" charset="0"/>
              </a:rPr>
              <a:t>the</a:t>
            </a:r>
            <a:r>
              <a:rPr lang="en-US" sz="2800" dirty="0">
                <a:latin typeface="Calibri" panose="020F0502020204030204" pitchFamily="34" charset="0"/>
                <a:ea typeface="Calibri" panose="020F0502020204030204" pitchFamily="34" charset="0"/>
              </a:rPr>
              <a:t> computer’s numbers for our SSG</a:t>
            </a:r>
          </a:p>
          <a:p>
            <a:pPr lvl="1">
              <a:spcBef>
                <a:spcPts val="0"/>
              </a:spcBef>
              <a:spcAft>
                <a:spcPts val="0"/>
              </a:spcAft>
              <a:buFont typeface="Courier New" panose="02070309020205020404" pitchFamily="49" charset="0"/>
              <a:buChar char="o"/>
            </a:pPr>
            <a:r>
              <a:rPr lang="en-US" sz="2400" i="1" dirty="0">
                <a:effectLst/>
                <a:latin typeface="Calibri" panose="020F0502020204030204" pitchFamily="34" charset="0"/>
                <a:ea typeface="Calibri" panose="020F0502020204030204" pitchFamily="34" charset="0"/>
              </a:rPr>
              <a:t>If we do our judgements right, we are going to get a</a:t>
            </a:r>
            <a:r>
              <a:rPr lang="en-US" sz="2800" i="1" dirty="0">
                <a:effectLst/>
                <a:latin typeface="Calibri" panose="020F0502020204030204" pitchFamily="34" charset="0"/>
                <a:ea typeface="Calibri" panose="020F0502020204030204" pitchFamily="34" charset="0"/>
              </a:rPr>
              <a:t> </a:t>
            </a:r>
            <a:r>
              <a:rPr lang="en-US" sz="2400" i="1" dirty="0">
                <a:effectLst/>
                <a:latin typeface="Calibri" panose="020F0502020204030204" pitchFamily="34" charset="0"/>
                <a:ea typeface="Calibri" panose="020F0502020204030204" pitchFamily="34" charset="0"/>
              </a:rPr>
              <a:t>good SSG!</a:t>
            </a:r>
          </a:p>
          <a:p>
            <a:pPr lvl="1">
              <a:spcBef>
                <a:spcPts val="0"/>
              </a:spcBef>
              <a:spcAft>
                <a:spcPts val="0"/>
              </a:spcAft>
              <a:buFont typeface="Courier New" panose="02070309020205020404" pitchFamily="49" charset="0"/>
              <a:buChar char="o"/>
            </a:pPr>
            <a:r>
              <a:rPr lang="en-US" sz="2400" i="1" dirty="0">
                <a:latin typeface="Calibri" panose="020F0502020204030204" pitchFamily="34" charset="0"/>
                <a:ea typeface="Calibri" panose="020F0502020204030204" pitchFamily="34" charset="0"/>
              </a:rPr>
              <a:t>Do the numbers make sense and match what the pictures tell us?</a:t>
            </a:r>
          </a:p>
          <a:p>
            <a:pPr marL="571500" indent="-514350">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rPr>
              <a:t>Know what you are looking at!   When the graph looks worse than the numbers, or vice versa, </a:t>
            </a: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which do you believe</a:t>
            </a:r>
            <a:r>
              <a:rPr lang="en-US" sz="2800" dirty="0">
                <a:effectLst/>
                <a:latin typeface="Calibri" panose="020F0502020204030204" pitchFamily="34" charset="0"/>
                <a:ea typeface="Calibri" panose="020F0502020204030204" pitchFamily="34" charset="0"/>
              </a:rPr>
              <a:t>?  </a:t>
            </a:r>
          </a:p>
          <a:p>
            <a:pPr lvl="1">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rPr>
              <a:t>You need to think about why they do not match up</a:t>
            </a:r>
            <a:endParaRPr lang="en-US" sz="2400" dirty="0">
              <a:effectLst/>
              <a:latin typeface="Times New Roman" panose="02020603050405020304" pitchFamily="18" charset="0"/>
              <a:ea typeface="Times New Roman" panose="02020603050405020304" pitchFamily="18" charset="0"/>
            </a:endParaRPr>
          </a:p>
          <a:p>
            <a:pPr marL="571500" indent="-51435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rPr>
              <a:t>T</a:t>
            </a:r>
            <a:r>
              <a:rPr lang="en-US" sz="2800" dirty="0">
                <a:effectLst/>
                <a:latin typeface="Calibri" panose="020F0502020204030204" pitchFamily="34" charset="0"/>
                <a:ea typeface="Calibri" panose="020F0502020204030204" pitchFamily="34" charset="0"/>
              </a:rPr>
              <a:t>he numbers can mislead you, if you follow them blindl</a:t>
            </a:r>
            <a:r>
              <a:rPr lang="en-US" sz="2800" dirty="0">
                <a:latin typeface="Calibri" panose="020F0502020204030204" pitchFamily="34" charset="0"/>
                <a:ea typeface="Calibri" panose="020F0502020204030204" pitchFamily="34" charset="0"/>
              </a:rPr>
              <a:t>y.</a:t>
            </a:r>
          </a:p>
          <a:p>
            <a:pPr lvl="1">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rPr>
              <a:t>RPM is a great example</a:t>
            </a:r>
            <a:r>
              <a:rPr lang="en-US" sz="2400" dirty="0">
                <a:latin typeface="Calibri" panose="020F0502020204030204" pitchFamily="34" charset="0"/>
                <a:ea typeface="Calibri" panose="020F0502020204030204" pitchFamily="34" charset="0"/>
              </a:rPr>
              <a:t>! We saw some numbers that made no sense.</a:t>
            </a:r>
          </a:p>
          <a:p>
            <a:pPr marL="514350" indent="-514350">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rPr>
              <a:t>We think only in terms of the numbers because that is what is taught.  The numbers can fool you! </a:t>
            </a:r>
          </a:p>
          <a:p>
            <a:pPr marL="0" indent="0">
              <a:spcBef>
                <a:spcPts val="0"/>
              </a:spcBef>
              <a:spcAft>
                <a:spcPts val="0"/>
              </a:spcAft>
              <a:buNone/>
            </a:pPr>
            <a:br>
              <a:rPr lang="en-US" sz="2800" dirty="0">
                <a:effectLst/>
                <a:latin typeface="Calibri" panose="020F0502020204030204" pitchFamily="34" charset="0"/>
                <a:ea typeface="Calibri" panose="020F0502020204030204" pitchFamily="34" charset="0"/>
              </a:rPr>
            </a:br>
            <a:endParaRPr lang="en-US" sz="2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9F8E0BD-976F-4626-BFDB-F0E5D9AC2F25}"/>
              </a:ext>
            </a:extLst>
          </p:cNvPr>
          <p:cNvSpPr>
            <a:spLocks noGrp="1"/>
          </p:cNvSpPr>
          <p:nvPr>
            <p:ph type="sldNum" sz="quarter" idx="11"/>
          </p:nvPr>
        </p:nvSpPr>
        <p:spPr/>
        <p:txBody>
          <a:bodyPr/>
          <a:lstStyle/>
          <a:p>
            <a:pPr>
              <a:defRPr/>
            </a:pPr>
            <a:fld id="{7624D940-A856-4BBF-BAF3-F93FD6E1554A}" type="slidenum">
              <a:rPr lang="en-US" smtClean="0"/>
              <a:pPr>
                <a:defRPr/>
              </a:pPr>
              <a:t>61</a:t>
            </a:fld>
            <a:endParaRPr lang="en-US" dirty="0"/>
          </a:p>
        </p:txBody>
      </p:sp>
      <p:pic>
        <p:nvPicPr>
          <p:cNvPr id="6" name="Picture 5" descr="A picture containing holding, light&#10;&#10;Description automatically generated">
            <a:extLst>
              <a:ext uri="{FF2B5EF4-FFF2-40B4-BE49-F238E27FC236}">
                <a16:creationId xmlns:a16="http://schemas.microsoft.com/office/drawing/2014/main" id="{7E91E457-3717-450C-B38C-5C78154F69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76200"/>
            <a:ext cx="1322832" cy="2362200"/>
          </a:xfrm>
          <a:prstGeom prst="rect">
            <a:avLst/>
          </a:prstGeom>
        </p:spPr>
      </p:pic>
    </p:spTree>
    <p:extLst>
      <p:ext uri="{BB962C8B-B14F-4D97-AF65-F5344CB8AC3E}">
        <p14:creationId xmlns:p14="http://schemas.microsoft.com/office/powerpoint/2010/main" val="389097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idx="4294967295"/>
          </p:nvPr>
        </p:nvSpPr>
        <p:spPr/>
        <p:txBody>
          <a:bodyPr/>
          <a:lstStyle/>
          <a:p>
            <a:pPr eaLnBrk="1" hangingPunct="1"/>
            <a:r>
              <a:rPr lang="en-US" altLang="en-US" b="1" dirty="0"/>
              <a:t>Summary</a:t>
            </a:r>
          </a:p>
        </p:txBody>
      </p:sp>
      <p:sp>
        <p:nvSpPr>
          <p:cNvPr id="55300" name="Rectangle 3"/>
          <p:cNvSpPr>
            <a:spLocks noGrp="1" noChangeArrowheads="1"/>
          </p:cNvSpPr>
          <p:nvPr>
            <p:ph type="body" idx="4294967295"/>
          </p:nvPr>
        </p:nvSpPr>
        <p:spPr>
          <a:xfrm>
            <a:off x="1143000" y="1600200"/>
            <a:ext cx="7391400" cy="4343400"/>
          </a:xfrm>
        </p:spPr>
        <p:txBody>
          <a:bodyPr/>
          <a:lstStyle/>
          <a:p>
            <a:pPr eaLnBrk="1" hangingPunct="1">
              <a:buFontTx/>
              <a:buNone/>
            </a:pPr>
            <a:r>
              <a:rPr lang="en-US" altLang="en-US" b="0" dirty="0"/>
              <a:t>In this hour we’ve touched on:</a:t>
            </a:r>
          </a:p>
          <a:p>
            <a:pPr eaLnBrk="1" hangingPunct="1"/>
            <a:r>
              <a:rPr lang="en-US" altLang="en-US" sz="2800" b="0" dirty="0"/>
              <a:t>Updating our SSG annually with a new set of eyes.</a:t>
            </a:r>
          </a:p>
          <a:p>
            <a:pPr eaLnBrk="1" hangingPunct="1"/>
            <a:r>
              <a:rPr lang="en-US" altLang="en-US" sz="2800" dirty="0"/>
              <a:t>Making sure that the numbers and the pictures tell the same story.</a:t>
            </a:r>
          </a:p>
          <a:p>
            <a:pPr eaLnBrk="1" hangingPunct="1"/>
            <a:r>
              <a:rPr lang="en-US" altLang="en-US" sz="2800" b="0" dirty="0"/>
              <a:t>Som</a:t>
            </a:r>
            <a:r>
              <a:rPr lang="en-US" altLang="en-US" sz="2800" dirty="0"/>
              <a:t>e ways to check whether your judgment is in the ballpark.</a:t>
            </a:r>
            <a:endParaRPr lang="en-US" altLang="en-US" sz="2400" b="0" dirty="0"/>
          </a:p>
        </p:txBody>
      </p:sp>
      <p:sp>
        <p:nvSpPr>
          <p:cNvPr id="5"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62</a:t>
            </a:fld>
            <a:endParaRPr lang="en-US" dirty="0"/>
          </a:p>
        </p:txBody>
      </p:sp>
    </p:spTree>
    <p:extLst>
      <p:ext uri="{BB962C8B-B14F-4D97-AF65-F5344CB8AC3E}">
        <p14:creationId xmlns:p14="http://schemas.microsoft.com/office/powerpoint/2010/main" val="26387305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33400" y="349447"/>
            <a:ext cx="7772400" cy="769938"/>
          </a:xfrm>
        </p:spPr>
        <p:txBody>
          <a:bodyPr/>
          <a:lstStyle/>
          <a:p>
            <a:pPr>
              <a:defRPr/>
            </a:pPr>
            <a:r>
              <a:rPr lang="en-US" b="1" dirty="0"/>
              <a:t>Special Thanks</a:t>
            </a:r>
          </a:p>
        </p:txBody>
      </p:sp>
      <p:sp>
        <p:nvSpPr>
          <p:cNvPr id="66563" name="Rectangle 3"/>
          <p:cNvSpPr>
            <a:spLocks noGrp="1" noChangeArrowheads="1"/>
          </p:cNvSpPr>
          <p:nvPr>
            <p:ph type="body" idx="1"/>
          </p:nvPr>
        </p:nvSpPr>
        <p:spPr>
          <a:xfrm>
            <a:off x="914400" y="1981200"/>
            <a:ext cx="7696200" cy="3886200"/>
          </a:xfrm>
        </p:spPr>
        <p:txBody>
          <a:bodyPr/>
          <a:lstStyle/>
          <a:p>
            <a:pPr>
              <a:buFont typeface="Wingdings" pitchFamily="2" charset="2"/>
              <a:buNone/>
            </a:pPr>
            <a:r>
              <a:rPr lang="en-US" dirty="0"/>
              <a:t>   </a:t>
            </a:r>
            <a:endParaRPr lang="en-US" sz="2400" dirty="0"/>
          </a:p>
        </p:txBody>
      </p:sp>
      <p:sp>
        <p:nvSpPr>
          <p:cNvPr id="66564" name="TextBox 4"/>
          <p:cNvSpPr txBox="1">
            <a:spLocks noChangeArrowheads="1"/>
          </p:cNvSpPr>
          <p:nvPr/>
        </p:nvSpPr>
        <p:spPr bwMode="auto">
          <a:xfrm>
            <a:off x="634800" y="936635"/>
            <a:ext cx="7086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r>
              <a:rPr lang="en-US" i="1" dirty="0">
                <a:solidFill>
                  <a:srgbClr val="000099"/>
                </a:solidFill>
              </a:rPr>
              <a:t>Ron Bruyn, Director, Orange County Chapter</a:t>
            </a:r>
          </a:p>
          <a:p>
            <a:pPr algn="ctr" eaLnBrk="1" hangingPunct="1"/>
            <a:r>
              <a:rPr lang="en-US" i="1" dirty="0">
                <a:solidFill>
                  <a:srgbClr val="000099"/>
                </a:solidFill>
              </a:rPr>
              <a:t>Linda Glein, Director, Puget Sound Chapter</a:t>
            </a:r>
          </a:p>
          <a:p>
            <a:pPr algn="ctr" eaLnBrk="1" hangingPunct="1"/>
            <a:r>
              <a:rPr lang="en-US" i="1" dirty="0">
                <a:solidFill>
                  <a:srgbClr val="000099"/>
                </a:solidFill>
              </a:rPr>
              <a:t>Claire Struthers, Director, Heartland Chapter</a:t>
            </a:r>
          </a:p>
          <a:p>
            <a:pPr algn="ctr" eaLnBrk="1" hangingPunct="1"/>
            <a:r>
              <a:rPr lang="en-US" i="1" dirty="0">
                <a:solidFill>
                  <a:srgbClr val="000099"/>
                </a:solidFill>
              </a:rPr>
              <a:t>Joe Smith, New Jersey</a:t>
            </a:r>
          </a:p>
          <a:p>
            <a:pPr algn="ctr" eaLnBrk="1" hangingPunct="1"/>
            <a:r>
              <a:rPr lang="en-US" i="1" dirty="0">
                <a:solidFill>
                  <a:srgbClr val="000099"/>
                </a:solidFill>
              </a:rPr>
              <a:t>Allen Holdsworth, Heart of Illinois</a:t>
            </a:r>
          </a:p>
          <a:p>
            <a:pPr algn="ctr" eaLnBrk="1" hangingPunct="1"/>
            <a:endParaRPr lang="en-US" i="1" dirty="0">
              <a:solidFill>
                <a:srgbClr val="000099"/>
              </a:solidFill>
            </a:endParaRPr>
          </a:p>
          <a:p>
            <a:pPr algn="ctr" eaLnBrk="1" hangingPunct="1"/>
            <a:endParaRPr lang="en-US" i="1" dirty="0">
              <a:solidFill>
                <a:srgbClr val="000099"/>
              </a:solidFill>
            </a:endParaRPr>
          </a:p>
          <a:p>
            <a:pPr algn="ctr" eaLnBrk="1" hangingPunct="1"/>
            <a:endParaRPr lang="en-US" i="1" dirty="0">
              <a:solidFill>
                <a:srgbClr val="000099"/>
              </a:solidFill>
            </a:endParaRPr>
          </a:p>
          <a:p>
            <a:pPr algn="ctr" eaLnBrk="1" hangingPunct="1"/>
            <a:endParaRPr lang="en-US" i="1" dirty="0">
              <a:solidFill>
                <a:srgbClr val="000099"/>
              </a:solidFill>
            </a:endParaRPr>
          </a:p>
          <a:p>
            <a:pPr algn="ctr" eaLnBrk="1" hangingPunct="1"/>
            <a:endParaRPr lang="en-US" i="1" dirty="0">
              <a:solidFill>
                <a:srgbClr val="000099"/>
              </a:solidFill>
            </a:endParaRPr>
          </a:p>
          <a:p>
            <a:pPr algn="ctr" eaLnBrk="1" hangingPunct="1"/>
            <a:endParaRPr lang="en-US" i="1" dirty="0">
              <a:solidFill>
                <a:srgbClr val="000099"/>
              </a:solidFill>
            </a:endParaRPr>
          </a:p>
          <a:p>
            <a:pPr algn="ctr" eaLnBrk="1" hangingPunct="1"/>
            <a:r>
              <a:rPr lang="en-US" i="1" dirty="0">
                <a:solidFill>
                  <a:srgbClr val="000099"/>
                </a:solidFill>
              </a:rPr>
              <a:t>These are all special people whose work contributed to this session and who passed their knowledge of BetterInvesting methodology to me.</a:t>
            </a:r>
          </a:p>
        </p:txBody>
      </p:sp>
      <p:sp>
        <p:nvSpPr>
          <p:cNvPr id="7"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63</a:t>
            </a:fld>
            <a:endParaRPr lang="en-US" dirty="0"/>
          </a:p>
        </p:txBody>
      </p:sp>
      <p:pic>
        <p:nvPicPr>
          <p:cNvPr id="10" name="Picture 9" descr="A picture containing person&#10;&#10;Description automatically generated">
            <a:extLst>
              <a:ext uri="{FF2B5EF4-FFF2-40B4-BE49-F238E27FC236}">
                <a16:creationId xmlns:a16="http://schemas.microsoft.com/office/drawing/2014/main" id="{DB0D98B9-0063-4D4B-9D91-1D05D27C37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3528" y="2743200"/>
            <a:ext cx="4133872" cy="4406526"/>
          </a:xfrm>
          <a:prstGeom prst="rect">
            <a:avLst/>
          </a:prstGeom>
        </p:spPr>
      </p:pic>
      <p:pic>
        <p:nvPicPr>
          <p:cNvPr id="4" name="Picture 3" descr="A picture containing light, sitting, table, traffic&#10;&#10;Description automatically generated">
            <a:extLst>
              <a:ext uri="{FF2B5EF4-FFF2-40B4-BE49-F238E27FC236}">
                <a16:creationId xmlns:a16="http://schemas.microsoft.com/office/drawing/2014/main" id="{C77CAA23-02D5-46A8-8EB4-958C0D2141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743200"/>
            <a:ext cx="3949500" cy="2717750"/>
          </a:xfrm>
          <a:prstGeom prst="rect">
            <a:avLst/>
          </a:prstGeom>
        </p:spPr>
      </p:pic>
    </p:spTree>
    <p:extLst>
      <p:ext uri="{BB962C8B-B14F-4D97-AF65-F5344CB8AC3E}">
        <p14:creationId xmlns:p14="http://schemas.microsoft.com/office/powerpoint/2010/main" val="39465331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457200" y="152400"/>
            <a:ext cx="8229600" cy="1630362"/>
          </a:xfrm>
        </p:spPr>
        <p:txBody>
          <a:bodyPr/>
          <a:lstStyle/>
          <a:p>
            <a:r>
              <a:rPr lang="en-US" dirty="0"/>
              <a:t>Make A Difference In </a:t>
            </a:r>
            <a:br>
              <a:rPr lang="en-US" dirty="0"/>
            </a:br>
            <a:r>
              <a:rPr lang="en-US" dirty="0"/>
              <a:t>Someone’s Life</a:t>
            </a:r>
          </a:p>
        </p:txBody>
      </p:sp>
      <p:sp>
        <p:nvSpPr>
          <p:cNvPr id="11" name="Rectangle 3"/>
          <p:cNvSpPr txBox="1">
            <a:spLocks noChangeArrowheads="1"/>
          </p:cNvSpPr>
          <p:nvPr/>
        </p:nvSpPr>
        <p:spPr bwMode="auto">
          <a:xfrm>
            <a:off x="457200" y="1554162"/>
            <a:ext cx="8305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cs typeface="+mn-cs"/>
              </a:defRPr>
            </a:lvl2pPr>
            <a:lvl3pPr marL="1143000" indent="-228600" algn="l" rtl="0" eaLnBrk="0" fontAlgn="base" hangingPunct="0">
              <a:spcBef>
                <a:spcPct val="20000"/>
              </a:spcBef>
              <a:spcAft>
                <a:spcPct val="0"/>
              </a:spcAft>
              <a:buChar char="•"/>
              <a:defRPr sz="28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Arial"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a:spcBef>
                <a:spcPts val="600"/>
              </a:spcBef>
              <a:buFont typeface="Wingdings" pitchFamily="2" charset="2"/>
              <a:buNone/>
            </a:pPr>
            <a:r>
              <a:rPr lang="en-US" dirty="0"/>
              <a:t>If you have benefited from</a:t>
            </a:r>
          </a:p>
          <a:p>
            <a:pPr algn="ctr">
              <a:spcBef>
                <a:spcPts val="600"/>
              </a:spcBef>
              <a:buFont typeface="Wingdings" pitchFamily="2" charset="2"/>
              <a:buNone/>
            </a:pPr>
            <a:r>
              <a:rPr lang="en-US" sz="2800" b="1" dirty="0">
                <a:cs typeface="Arial" pitchFamily="34" charset="0"/>
              </a:rPr>
              <a:t>BETTERINVESTING,</a:t>
            </a:r>
            <a:endParaRPr lang="en-US" sz="2800" b="1" dirty="0"/>
          </a:p>
          <a:p>
            <a:pPr algn="ctr">
              <a:spcBef>
                <a:spcPts val="600"/>
              </a:spcBef>
              <a:buFont typeface="Wingdings" pitchFamily="2" charset="2"/>
              <a:buNone/>
            </a:pPr>
            <a:r>
              <a:rPr lang="en-US" dirty="0"/>
              <a:t>please pick up some</a:t>
            </a:r>
          </a:p>
          <a:p>
            <a:pPr algn="ctr">
              <a:spcBef>
                <a:spcPts val="600"/>
              </a:spcBef>
              <a:buFont typeface="Wingdings" pitchFamily="2" charset="2"/>
              <a:buNone/>
            </a:pPr>
            <a:r>
              <a:rPr lang="en-US" sz="2800" b="1" dirty="0">
                <a:cs typeface="Arial" pitchFamily="34" charset="0"/>
              </a:rPr>
              <a:t>BETTERINVESTING</a:t>
            </a:r>
            <a:endParaRPr lang="en-US" sz="2800" dirty="0"/>
          </a:p>
          <a:p>
            <a:pPr algn="ctr">
              <a:spcBef>
                <a:spcPts val="600"/>
              </a:spcBef>
              <a:buFont typeface="Wingdings" pitchFamily="2" charset="2"/>
              <a:buNone/>
            </a:pPr>
            <a:r>
              <a:rPr lang="en-US" dirty="0"/>
              <a:t>materials</a:t>
            </a:r>
          </a:p>
          <a:p>
            <a:pPr algn="ctr">
              <a:spcBef>
                <a:spcPts val="600"/>
              </a:spcBef>
              <a:buFont typeface="Wingdings" pitchFamily="2" charset="2"/>
              <a:buNone/>
            </a:pPr>
            <a:r>
              <a:rPr lang="en-US" b="1" dirty="0"/>
              <a:t>and introduce others to this dynamic investment education opportunity!</a:t>
            </a:r>
          </a:p>
        </p:txBody>
      </p:sp>
      <p:sp>
        <p:nvSpPr>
          <p:cNvPr id="12" name="Line 6"/>
          <p:cNvSpPr>
            <a:spLocks noChangeShapeType="1"/>
          </p:cNvSpPr>
          <p:nvPr/>
        </p:nvSpPr>
        <p:spPr bwMode="auto">
          <a:xfrm>
            <a:off x="457200" y="1573212"/>
            <a:ext cx="792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895600"/>
            <a:ext cx="1857549" cy="13970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300" y="2486025"/>
            <a:ext cx="4381500" cy="86677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800" y="3200400"/>
            <a:ext cx="1605870" cy="1496232"/>
          </a:xfrm>
          <a:prstGeom prst="rect">
            <a:avLst/>
          </a:prstGeom>
        </p:spPr>
      </p:pic>
      <p:sp>
        <p:nvSpPr>
          <p:cNvPr id="9"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64</a:t>
            </a:fld>
            <a:endParaRPr lang="en-US" dirty="0"/>
          </a:p>
        </p:txBody>
      </p:sp>
      <p:sp>
        <p:nvSpPr>
          <p:cNvPr id="2" name="Rectangle 1"/>
          <p:cNvSpPr/>
          <p:nvPr/>
        </p:nvSpPr>
        <p:spPr>
          <a:xfrm>
            <a:off x="1828800" y="5334000"/>
            <a:ext cx="56388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solidFill>
                  <a:srgbClr val="7030A0"/>
                </a:solidFill>
                <a:effectLst>
                  <a:outerShdw blurRad="76200" dist="50800" dir="5400000" algn="tl" rotWithShape="0">
                    <a:srgbClr val="000000">
                      <a:alpha val="65000"/>
                    </a:srgbClr>
                  </a:outerShdw>
                </a:effectLst>
              </a:rPr>
              <a:t>Pay it forward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57200" y="609600"/>
            <a:ext cx="8229600" cy="1325563"/>
          </a:xfrm>
        </p:spPr>
        <p:txBody>
          <a:bodyPr/>
          <a:lstStyle/>
          <a:p>
            <a:r>
              <a:rPr lang="en-US" b="1" dirty="0"/>
              <a:t>Questions or Comments?</a:t>
            </a:r>
          </a:p>
        </p:txBody>
      </p:sp>
      <p:sp>
        <p:nvSpPr>
          <p:cNvPr id="5" name="Slide Number Placeholder 1"/>
          <p:cNvSpPr txBox="1">
            <a:spLocks/>
          </p:cNvSpPr>
          <p:nvPr/>
        </p:nvSpPr>
        <p:spPr bwMode="auto">
          <a:xfrm>
            <a:off x="312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65</a:t>
            </a:fld>
            <a:endParaRPr lang="en-US" dirty="0"/>
          </a:p>
        </p:txBody>
      </p:sp>
      <p:sp>
        <p:nvSpPr>
          <p:cNvPr id="8" name="TextBox 7">
            <a:extLst>
              <a:ext uri="{FF2B5EF4-FFF2-40B4-BE49-F238E27FC236}">
                <a16:creationId xmlns:a16="http://schemas.microsoft.com/office/drawing/2014/main" id="{02F1D7B1-8812-4321-A18D-858E5B877372}"/>
              </a:ext>
            </a:extLst>
          </p:cNvPr>
          <p:cNvSpPr txBox="1"/>
          <p:nvPr/>
        </p:nvSpPr>
        <p:spPr>
          <a:xfrm>
            <a:off x="4755960" y="4848761"/>
            <a:ext cx="3930840" cy="1323439"/>
          </a:xfrm>
          <a:prstGeom prst="rect">
            <a:avLst/>
          </a:prstGeom>
          <a:noFill/>
        </p:spPr>
        <p:txBody>
          <a:bodyPr wrap="square" rtlCol="0">
            <a:spAutoFit/>
          </a:bodyPr>
          <a:lstStyle/>
          <a:p>
            <a:pPr algn="ctr"/>
            <a:r>
              <a:rPr lang="en-US" sz="4000" b="1" dirty="0">
                <a:solidFill>
                  <a:srgbClr val="7030A0"/>
                </a:solidFill>
                <a:hlinkClick r:id="rId3">
                  <a:extLst>
                    <a:ext uri="{A12FA001-AC4F-418D-AE19-62706E023703}">
                      <ahyp:hlinkClr xmlns:ahyp="http://schemas.microsoft.com/office/drawing/2018/hyperlinkcolor" val="tx"/>
                    </a:ext>
                  </a:extLst>
                </a:hlinkClick>
              </a:rPr>
              <a:t>ah@cpabe.com</a:t>
            </a:r>
            <a:endParaRPr lang="en-US" sz="4000" b="1" dirty="0">
              <a:solidFill>
                <a:srgbClr val="7030A0"/>
              </a:solidFill>
            </a:endParaRPr>
          </a:p>
          <a:p>
            <a:pPr algn="ctr"/>
            <a:r>
              <a:rPr lang="en-US" sz="4000" b="1" i="1" dirty="0">
                <a:solidFill>
                  <a:srgbClr val="7030A0"/>
                </a:solidFill>
                <a:effectLst>
                  <a:outerShdw blurRad="38100" dist="38100" dir="2700000" algn="tl">
                    <a:srgbClr val="000000">
                      <a:alpha val="43137"/>
                    </a:srgbClr>
                  </a:outerShdw>
                </a:effectLst>
              </a:rPr>
              <a:t>Avi Horwitz</a:t>
            </a:r>
          </a:p>
        </p:txBody>
      </p:sp>
      <p:pic>
        <p:nvPicPr>
          <p:cNvPr id="3" name="Picture 2" descr="A picture containing dark, sitting, holding, light&#10;&#10;Description automatically generated">
            <a:extLst>
              <a:ext uri="{FF2B5EF4-FFF2-40B4-BE49-F238E27FC236}">
                <a16:creationId xmlns:a16="http://schemas.microsoft.com/office/drawing/2014/main" id="{BCDBE128-F82C-4B7E-848F-9E6C37700A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8146" y="1676400"/>
            <a:ext cx="3806190" cy="5486400"/>
          </a:xfrm>
          <a:prstGeom prst="rect">
            <a:avLst/>
          </a:prstGeom>
        </p:spPr>
      </p:pic>
      <p:sp>
        <p:nvSpPr>
          <p:cNvPr id="4" name="Rectangle 3">
            <a:extLst>
              <a:ext uri="{FF2B5EF4-FFF2-40B4-BE49-F238E27FC236}">
                <a16:creationId xmlns:a16="http://schemas.microsoft.com/office/drawing/2014/main" id="{23D452BE-2484-4594-A664-DA6EEBC604E7}"/>
              </a:ext>
            </a:extLst>
          </p:cNvPr>
          <p:cNvSpPr/>
          <p:nvPr/>
        </p:nvSpPr>
        <p:spPr>
          <a:xfrm>
            <a:off x="1179576" y="2965387"/>
            <a:ext cx="730199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rgbClr val="0099FF"/>
                </a:solidFill>
                <a:effectLst/>
              </a:rPr>
              <a:t>ah             cpabe.com</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40F6-8276-4BAC-85CA-26C3EA9F460D}"/>
              </a:ext>
            </a:extLst>
          </p:cNvPr>
          <p:cNvSpPr>
            <a:spLocks noGrp="1"/>
          </p:cNvSpPr>
          <p:nvPr>
            <p:ph type="title"/>
          </p:nvPr>
        </p:nvSpPr>
        <p:spPr>
          <a:xfrm>
            <a:off x="-228600" y="609600"/>
            <a:ext cx="9601200" cy="1143000"/>
          </a:xfrm>
        </p:spPr>
        <p:txBody>
          <a:bodyPr/>
          <a:lstStyle/>
          <a:p>
            <a:r>
              <a:rPr lang="en-US" sz="4400" b="1" i="1" u="sng" dirty="0">
                <a:solidFill>
                  <a:srgbClr val="FF0000"/>
                </a:solidFill>
                <a:effectLst>
                  <a:outerShdw blurRad="38100" dist="38100" dir="2700000" algn="tl">
                    <a:srgbClr val="000000">
                      <a:alpha val="43137"/>
                    </a:srgbClr>
                  </a:outerShdw>
                </a:effectLst>
              </a:rPr>
              <a:t>DO NOT DELETE THIS SLIDE </a:t>
            </a:r>
            <a:br>
              <a:rPr lang="en-US" dirty="0"/>
            </a:br>
            <a:endParaRPr lang="en-US" dirty="0"/>
          </a:p>
        </p:txBody>
      </p:sp>
      <p:sp>
        <p:nvSpPr>
          <p:cNvPr id="3" name="Content Placeholder 2">
            <a:extLst>
              <a:ext uri="{FF2B5EF4-FFF2-40B4-BE49-F238E27FC236}">
                <a16:creationId xmlns:a16="http://schemas.microsoft.com/office/drawing/2014/main" id="{8E76FBAB-BAC5-454B-A294-56B4A9EE3655}"/>
              </a:ext>
            </a:extLst>
          </p:cNvPr>
          <p:cNvSpPr>
            <a:spLocks noGrp="1"/>
          </p:cNvSpPr>
          <p:nvPr>
            <p:ph idx="1"/>
          </p:nvPr>
        </p:nvSpPr>
        <p:spPr>
          <a:xfrm>
            <a:off x="685800" y="1104900"/>
            <a:ext cx="7772400" cy="5372100"/>
          </a:xfrm>
        </p:spPr>
        <p:txBody>
          <a:bodyPr/>
          <a:lstStyle/>
          <a:p>
            <a:r>
              <a:rPr lang="en-US" sz="3200" b="1" i="1" dirty="0">
                <a:solidFill>
                  <a:srgbClr val="FF0000"/>
                </a:solidFill>
                <a:effectLst>
                  <a:outerShdw blurRad="38100" dist="38100" dir="2700000" algn="tl">
                    <a:srgbClr val="000000">
                      <a:alpha val="43137"/>
                    </a:srgbClr>
                  </a:outerShdw>
                </a:effectLst>
              </a:rPr>
              <a:t>Ideas for future classes</a:t>
            </a:r>
          </a:p>
          <a:p>
            <a:pPr marL="0" marR="0" indent="0">
              <a:spcBef>
                <a:spcPts val="0"/>
              </a:spcBef>
              <a:spcAft>
                <a:spcPts val="0"/>
              </a:spcAft>
              <a:buNone/>
            </a:pPr>
            <a:r>
              <a:rPr lang="en-US" sz="2400" u="sng" dirty="0">
                <a:effectLst/>
                <a:latin typeface="Calibri" panose="020F0502020204030204" pitchFamily="34" charset="0"/>
                <a:ea typeface="Calibri" panose="020F0502020204030204" pitchFamily="34" charset="0"/>
              </a:rPr>
              <a:t>Potential Future topics for what you always wanted to know about the SSG</a:t>
            </a:r>
            <a:r>
              <a:rPr lang="en-US" sz="2400" dirty="0">
                <a:effectLst/>
                <a:latin typeface="Calibri" panose="020F0502020204030204" pitchFamily="34"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sz="1600" i="1" dirty="0">
                <a:effectLst/>
                <a:latin typeface="Calibri" panose="020F0502020204030204" pitchFamily="34" charset="0"/>
                <a:ea typeface="Calibri" panose="020F0502020204030204" pitchFamily="34" charset="0"/>
              </a:rPr>
              <a:t>(we are going to put out a call for instructors.  We may also come up with topics and say, you know, this is a great idea for a follow up topic.)</a:t>
            </a:r>
            <a:endParaRPr lang="en-US" sz="16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2400" dirty="0">
                <a:effectLst/>
                <a:latin typeface="Calibri" panose="020F0502020204030204" pitchFamily="34" charset="0"/>
                <a:ea typeface="Calibri" panose="020F0502020204030204" pitchFamily="34" charset="0"/>
              </a:rPr>
              <a:t>An SSG Potpourri:	</a:t>
            </a:r>
          </a:p>
          <a:p>
            <a:pPr lvl="1">
              <a:spcBef>
                <a:spcPts val="0"/>
              </a:spcBef>
              <a:spcAft>
                <a:spcPts val="0"/>
              </a:spcAft>
            </a:pPr>
            <a:r>
              <a:rPr lang="en-US" sz="2000" dirty="0">
                <a:effectLst/>
                <a:latin typeface="Calibri" panose="020F0502020204030204" pitchFamily="34" charset="0"/>
                <a:ea typeface="Calibri" panose="020F0502020204030204" pitchFamily="34" charset="0"/>
              </a:rPr>
              <a:t>*Projecting from Annual, Quarterly or Trend</a:t>
            </a:r>
            <a:endParaRPr lang="en-US" sz="2000" dirty="0">
              <a:effectLst/>
              <a:latin typeface="Times New Roman" panose="02020603050405020304" pitchFamily="18" charset="0"/>
              <a:ea typeface="Times New Roman" panose="02020603050405020304" pitchFamily="18" charset="0"/>
            </a:endParaRPr>
          </a:p>
          <a:p>
            <a:pPr lvl="1">
              <a:spcBef>
                <a:spcPts val="0"/>
              </a:spcBef>
              <a:spcAft>
                <a:spcPts val="0"/>
              </a:spcAft>
            </a:pPr>
            <a:r>
              <a:rPr lang="en-US" sz="2000" dirty="0">
                <a:effectLst/>
                <a:latin typeface="Calibri" panose="020F0502020204030204" pitchFamily="34" charset="0"/>
                <a:ea typeface="Calibri" panose="020F0502020204030204" pitchFamily="34" charset="0"/>
              </a:rPr>
              <a:t>*Least Squares r2 and trend line calculation </a:t>
            </a:r>
            <a:endParaRPr lang="en-US" sz="2000" dirty="0">
              <a:effectLst/>
              <a:latin typeface="Times New Roman" panose="02020603050405020304" pitchFamily="18" charset="0"/>
              <a:ea typeface="Times New Roman" panose="02020603050405020304" pitchFamily="18" charset="0"/>
            </a:endParaRPr>
          </a:p>
          <a:p>
            <a:pPr lvl="1">
              <a:spcBef>
                <a:spcPts val="0"/>
              </a:spcBef>
              <a:spcAft>
                <a:spcPts val="0"/>
              </a:spcAft>
            </a:pPr>
            <a:r>
              <a:rPr lang="en-US" sz="2000" dirty="0">
                <a:effectLst/>
                <a:latin typeface="Calibri" panose="020F0502020204030204" pitchFamily="34" charset="0"/>
                <a:ea typeface="Calibri" panose="020F0502020204030204" pitchFamily="34" charset="0"/>
              </a:rPr>
              <a:t>*Discuss red flag of EPS growth rate significantly higher than sales the point of preferred procedure</a:t>
            </a:r>
          </a:p>
          <a:p>
            <a:pPr lvl="1">
              <a:spcBef>
                <a:spcPts val="0"/>
              </a:spcBef>
              <a:spcAft>
                <a:spcPts val="0"/>
              </a:spcAft>
            </a:pPr>
            <a:r>
              <a:rPr lang="en-US" sz="2000" dirty="0">
                <a:effectLst/>
                <a:latin typeface="Calibri" panose="020F0502020204030204" pitchFamily="34" charset="0"/>
                <a:ea typeface="Times New Roman" panose="02020603050405020304" pitchFamily="18" charset="0"/>
              </a:rPr>
              <a:t>*Implied Growth</a:t>
            </a:r>
          </a:p>
          <a:p>
            <a:pPr lvl="1">
              <a:spcBef>
                <a:spcPts val="0"/>
              </a:spcBef>
              <a:spcAft>
                <a:spcPts val="0"/>
              </a:spcAft>
            </a:pPr>
            <a:r>
              <a:rPr lang="en-US" sz="2000" dirty="0">
                <a:effectLst/>
                <a:latin typeface="Calibri" panose="020F0502020204030204" pitchFamily="34" charset="0"/>
                <a:ea typeface="Times New Roman" panose="02020603050405020304" pitchFamily="18" charset="0"/>
              </a:rPr>
              <a:t>*P/E Ratios on the visual analysis</a:t>
            </a:r>
          </a:p>
          <a:p>
            <a:pPr lvl="1">
              <a:spcBef>
                <a:spcPts val="0"/>
              </a:spcBef>
              <a:spcAft>
                <a:spcPts val="0"/>
              </a:spcAft>
            </a:pPr>
            <a:r>
              <a:rPr lang="en-US" sz="2000" dirty="0">
                <a:effectLst/>
                <a:latin typeface="Calibri" panose="020F0502020204030204" pitchFamily="34" charset="0"/>
                <a:ea typeface="Times New Roman" panose="02020603050405020304" pitchFamily="18" charset="0"/>
              </a:rPr>
              <a:t>*PEG Ratio</a:t>
            </a:r>
          </a:p>
          <a:p>
            <a:pPr>
              <a:spcBef>
                <a:spcPts val="0"/>
              </a:spcBef>
              <a:spcAft>
                <a:spcPts val="0"/>
              </a:spcAft>
            </a:pPr>
            <a:r>
              <a:rPr lang="en-US" sz="2400" dirty="0">
                <a:effectLst/>
                <a:latin typeface="Calibri" panose="020F0502020204030204" pitchFamily="34" charset="0"/>
                <a:ea typeface="Times New Roman" panose="02020603050405020304" pitchFamily="18" charset="0"/>
              </a:rPr>
              <a:t>Cyclicals on the SSG</a:t>
            </a:r>
          </a:p>
          <a:p>
            <a:pPr>
              <a:spcBef>
                <a:spcPts val="0"/>
              </a:spcBef>
              <a:spcAft>
                <a:spcPts val="0"/>
              </a:spcAft>
            </a:pPr>
            <a:r>
              <a:rPr lang="en-US" sz="2400" dirty="0">
                <a:latin typeface="Calibri" panose="020F0502020204030204" pitchFamily="34" charset="0"/>
                <a:ea typeface="Times New Roman" panose="02020603050405020304" pitchFamily="18" charset="0"/>
              </a:rPr>
              <a:t>Specific Industries – Utilities, Banks, Insurance, …</a:t>
            </a:r>
          </a:p>
          <a:p>
            <a:pPr>
              <a:spcBef>
                <a:spcPts val="0"/>
              </a:spcBef>
              <a:spcAft>
                <a:spcPts val="0"/>
              </a:spcAft>
            </a:pPr>
            <a:r>
              <a:rPr lang="en-US" sz="2400" dirty="0">
                <a:latin typeface="Calibri" panose="020F0502020204030204" pitchFamily="34" charset="0"/>
                <a:ea typeface="Times New Roman" panose="02020603050405020304" pitchFamily="18" charset="0"/>
              </a:rPr>
              <a:t>What is wrong with this picture?</a:t>
            </a:r>
            <a:endParaRPr lang="en-US" sz="2400" dirty="0">
              <a:effectLst/>
              <a:latin typeface="Calibri" panose="020F0502020204030204" pitchFamily="34" charset="0"/>
              <a:ea typeface="Times New Roman" panose="02020603050405020304" pitchFamily="18" charset="0"/>
            </a:endParaRPr>
          </a:p>
          <a:p>
            <a:pPr lvl="2"/>
            <a:endParaRPr lang="en-US" dirty="0"/>
          </a:p>
        </p:txBody>
      </p:sp>
      <p:sp>
        <p:nvSpPr>
          <p:cNvPr id="4" name="Slide Number Placeholder 3">
            <a:extLst>
              <a:ext uri="{FF2B5EF4-FFF2-40B4-BE49-F238E27FC236}">
                <a16:creationId xmlns:a16="http://schemas.microsoft.com/office/drawing/2014/main" id="{4C71EF36-0BDC-4841-A546-DCE32A1ECA94}"/>
              </a:ext>
            </a:extLst>
          </p:cNvPr>
          <p:cNvSpPr>
            <a:spLocks noGrp="1"/>
          </p:cNvSpPr>
          <p:nvPr>
            <p:ph type="sldNum" sz="quarter" idx="11"/>
          </p:nvPr>
        </p:nvSpPr>
        <p:spPr/>
        <p:txBody>
          <a:bodyPr/>
          <a:lstStyle/>
          <a:p>
            <a:pPr>
              <a:defRPr/>
            </a:pPr>
            <a:fld id="{7624D940-A856-4BBF-BAF3-F93FD6E1554A}" type="slidenum">
              <a:rPr lang="en-US" smtClean="0"/>
              <a:pPr>
                <a:defRPr/>
              </a:pPr>
              <a:t>66</a:t>
            </a:fld>
            <a:endParaRPr lang="en-US" dirty="0"/>
          </a:p>
        </p:txBody>
      </p:sp>
    </p:spTree>
    <p:extLst>
      <p:ext uri="{BB962C8B-B14F-4D97-AF65-F5344CB8AC3E}">
        <p14:creationId xmlns:p14="http://schemas.microsoft.com/office/powerpoint/2010/main" val="4157025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744538"/>
            <a:ext cx="212407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3810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dirty="0"/>
              <a:t>How We Use This</a:t>
            </a:r>
          </a:p>
        </p:txBody>
      </p:sp>
      <p:sp>
        <p:nvSpPr>
          <p:cNvPr id="5" name="Slide Number Placeholder 1"/>
          <p:cNvSpPr txBox="1">
            <a:spLocks/>
          </p:cNvSpPr>
          <p:nvPr/>
        </p:nvSpPr>
        <p:spPr bwMode="auto">
          <a:xfrm>
            <a:off x="4343400" y="6400800"/>
            <a:ext cx="685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2400" b="1" kern="1200">
                <a:solidFill>
                  <a:srgbClr val="003399"/>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a:lstStyle>
          <a:p>
            <a:pPr>
              <a:defRPr/>
            </a:pPr>
            <a:fld id="{7624D940-A856-4BBF-BAF3-F93FD6E1554A}" type="slidenum">
              <a:rPr lang="en-US" smtClean="0"/>
              <a:pPr>
                <a:defRPr/>
              </a:pPr>
              <a:t>7</a:t>
            </a:fld>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4" y="1676400"/>
            <a:ext cx="8828839"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val 14"/>
          <p:cNvSpPr>
            <a:spLocks noChangeArrowheads="1"/>
          </p:cNvSpPr>
          <p:nvPr/>
        </p:nvSpPr>
        <p:spPr bwMode="auto">
          <a:xfrm>
            <a:off x="8220302" y="2667000"/>
            <a:ext cx="838200" cy="457200"/>
          </a:xfrm>
          <a:prstGeom prst="ellipse">
            <a:avLst/>
          </a:prstGeom>
          <a:solidFill>
            <a:schemeClr val="accent1">
              <a:alpha val="0"/>
            </a:schemeClr>
          </a:solidFill>
          <a:ln w="38100">
            <a:solidFill>
              <a:srgbClr val="00B05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a:p>
        </p:txBody>
      </p:sp>
      <p:sp>
        <p:nvSpPr>
          <p:cNvPr id="21" name="Oval 16"/>
          <p:cNvSpPr>
            <a:spLocks noChangeArrowheads="1"/>
          </p:cNvSpPr>
          <p:nvPr/>
        </p:nvSpPr>
        <p:spPr bwMode="auto">
          <a:xfrm>
            <a:off x="3123179" y="3094038"/>
            <a:ext cx="2515621" cy="457200"/>
          </a:xfrm>
          <a:prstGeom prst="ellipse">
            <a:avLst/>
          </a:prstGeom>
          <a:solidFill>
            <a:schemeClr val="accent1">
              <a:alpha val="0"/>
            </a:schemeClr>
          </a:solidFill>
          <a:ln w="38100">
            <a:solidFill>
              <a:srgbClr val="D6009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a:p>
        </p:txBody>
      </p:sp>
      <p:sp>
        <p:nvSpPr>
          <p:cNvPr id="22" name="Oval 18"/>
          <p:cNvSpPr>
            <a:spLocks noChangeArrowheads="1"/>
          </p:cNvSpPr>
          <p:nvPr/>
        </p:nvSpPr>
        <p:spPr bwMode="auto">
          <a:xfrm>
            <a:off x="2997200" y="3429000"/>
            <a:ext cx="812800" cy="457200"/>
          </a:xfrm>
          <a:prstGeom prst="ellipse">
            <a:avLst/>
          </a:prstGeom>
          <a:solidFill>
            <a:schemeClr val="accent1">
              <a:alpha val="0"/>
            </a:schemeClr>
          </a:solidFill>
          <a:ln w="38100">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a:p>
        </p:txBody>
      </p:sp>
      <p:sp>
        <p:nvSpPr>
          <p:cNvPr id="23" name="Oval 18"/>
          <p:cNvSpPr>
            <a:spLocks noChangeArrowheads="1"/>
          </p:cNvSpPr>
          <p:nvPr/>
        </p:nvSpPr>
        <p:spPr bwMode="auto">
          <a:xfrm>
            <a:off x="8153401" y="4267200"/>
            <a:ext cx="990600" cy="457200"/>
          </a:xfrm>
          <a:prstGeom prst="ellipse">
            <a:avLst/>
          </a:prstGeom>
          <a:solidFill>
            <a:schemeClr val="accent1">
              <a:alpha val="0"/>
            </a:schemeClr>
          </a:solidFill>
          <a:ln w="3810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a:solidFill>
                <a:srgbClr val="B88C00"/>
              </a:solidFill>
            </a:endParaRPr>
          </a:p>
        </p:txBody>
      </p:sp>
      <p:sp>
        <p:nvSpPr>
          <p:cNvPr id="24" name="Oval 18"/>
          <p:cNvSpPr>
            <a:spLocks noChangeArrowheads="1"/>
          </p:cNvSpPr>
          <p:nvPr/>
        </p:nvSpPr>
        <p:spPr bwMode="auto">
          <a:xfrm>
            <a:off x="2006600" y="4572000"/>
            <a:ext cx="1422400" cy="457200"/>
          </a:xfrm>
          <a:prstGeom prst="ellipse">
            <a:avLst/>
          </a:prstGeom>
          <a:solidFill>
            <a:schemeClr val="accent1">
              <a:alpha val="0"/>
            </a:schemeClr>
          </a:solidFill>
          <a:ln w="38100">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a:p>
        </p:txBody>
      </p:sp>
      <p:sp>
        <p:nvSpPr>
          <p:cNvPr id="25" name="Oval 18"/>
          <p:cNvSpPr>
            <a:spLocks noChangeArrowheads="1"/>
          </p:cNvSpPr>
          <p:nvPr/>
        </p:nvSpPr>
        <p:spPr bwMode="auto">
          <a:xfrm>
            <a:off x="8153401" y="4572000"/>
            <a:ext cx="990600" cy="457200"/>
          </a:xfrm>
          <a:prstGeom prst="ellipse">
            <a:avLst/>
          </a:prstGeom>
          <a:solidFill>
            <a:schemeClr val="accent1">
              <a:alpha val="0"/>
            </a:schemeClr>
          </a:solidFill>
          <a:ln w="38100">
            <a:solidFill>
              <a:srgbClr val="007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a:p>
        </p:txBody>
      </p:sp>
      <p:sp>
        <p:nvSpPr>
          <p:cNvPr id="26" name="TextBox 25"/>
          <p:cNvSpPr txBox="1"/>
          <p:nvPr/>
        </p:nvSpPr>
        <p:spPr>
          <a:xfrm>
            <a:off x="4343399" y="1320969"/>
            <a:ext cx="4800601" cy="1015663"/>
          </a:xfrm>
          <a:prstGeom prst="rect">
            <a:avLst/>
          </a:prstGeom>
          <a:solidFill>
            <a:schemeClr val="bg1"/>
          </a:solidFill>
          <a:ln>
            <a:solidFill>
              <a:srgbClr val="7030A0"/>
            </a:solidFill>
          </a:ln>
        </p:spPr>
        <p:txBody>
          <a:bodyPr wrap="square" rtlCol="0">
            <a:spAutoFit/>
          </a:bodyPr>
          <a:lstStyle/>
          <a:p>
            <a:pPr algn="ctr"/>
            <a:r>
              <a:rPr lang="en-US" sz="2400" dirty="0">
                <a:solidFill>
                  <a:srgbClr val="7030A0"/>
                </a:solidFill>
              </a:rPr>
              <a:t>Our expected </a:t>
            </a:r>
            <a:r>
              <a:rPr lang="en-US" sz="2400" dirty="0">
                <a:solidFill>
                  <a:srgbClr val="7030A0"/>
                </a:solidFill>
                <a:effectLst>
                  <a:outerShdw blurRad="38100" dist="38100" dir="2700000" algn="tl">
                    <a:srgbClr val="000000">
                      <a:alpha val="43137"/>
                    </a:srgbClr>
                  </a:outerShdw>
                </a:effectLst>
              </a:rPr>
              <a:t>Income Statement </a:t>
            </a:r>
          </a:p>
          <a:p>
            <a:pPr algn="ctr"/>
            <a:r>
              <a:rPr lang="en-US" sz="3600" b="1" dirty="0">
                <a:solidFill>
                  <a:srgbClr val="7030A0"/>
                </a:solidFill>
              </a:rPr>
              <a:t>5</a:t>
            </a:r>
            <a:r>
              <a:rPr lang="en-US" sz="2400" dirty="0">
                <a:solidFill>
                  <a:srgbClr val="7030A0"/>
                </a:solidFill>
              </a:rPr>
              <a:t> years in the future!</a:t>
            </a:r>
            <a:endParaRPr lang="en-US" dirty="0">
              <a:solidFill>
                <a:srgbClr val="7030A0"/>
              </a:solidFill>
            </a:endParaRPr>
          </a:p>
        </p:txBody>
      </p:sp>
      <p:sp>
        <p:nvSpPr>
          <p:cNvPr id="27" name="Down Arrow 26"/>
          <p:cNvSpPr/>
          <p:nvPr/>
        </p:nvSpPr>
        <p:spPr bwMode="auto">
          <a:xfrm>
            <a:off x="8324850" y="1981200"/>
            <a:ext cx="571500" cy="795517"/>
          </a:xfrm>
          <a:prstGeom prst="downArrow">
            <a:avLst/>
          </a:prstGeom>
          <a:solidFill>
            <a:schemeClr val="bg1"/>
          </a:solidFill>
          <a:ln w="3810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28" name="Rectangle 27"/>
          <p:cNvSpPr/>
          <p:nvPr/>
        </p:nvSpPr>
        <p:spPr bwMode="auto">
          <a:xfrm>
            <a:off x="7753577" y="2679700"/>
            <a:ext cx="1304925" cy="2665866"/>
          </a:xfrm>
          <a:prstGeom prst="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Black" pitchFamily="34" charset="0"/>
              <a:cs typeface="Times New Roman" pitchFamily="18" charset="0"/>
            </a:endParaRPr>
          </a:p>
        </p:txBody>
      </p:sp>
      <p:sp>
        <p:nvSpPr>
          <p:cNvPr id="31" name="Text Box 17"/>
          <p:cNvSpPr txBox="1">
            <a:spLocks noChangeArrowheads="1"/>
          </p:cNvSpPr>
          <p:nvPr/>
        </p:nvSpPr>
        <p:spPr bwMode="auto">
          <a:xfrm>
            <a:off x="7882164" y="3370262"/>
            <a:ext cx="319088" cy="579438"/>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3200" dirty="0">
                <a:solidFill>
                  <a:srgbClr val="7030A0"/>
                </a:solidFill>
              </a:rPr>
              <a:t>-</a:t>
            </a:r>
          </a:p>
        </p:txBody>
      </p:sp>
      <p:sp>
        <p:nvSpPr>
          <p:cNvPr id="32" name="Text Box 19"/>
          <p:cNvSpPr txBox="1">
            <a:spLocks noChangeArrowheads="1"/>
          </p:cNvSpPr>
          <p:nvPr/>
        </p:nvSpPr>
        <p:spPr bwMode="auto">
          <a:xfrm>
            <a:off x="6553200" y="4495800"/>
            <a:ext cx="381000" cy="64135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3600" dirty="0">
                <a:solidFill>
                  <a:srgbClr val="7030A0"/>
                </a:solidFill>
                <a:effectLst>
                  <a:outerShdw blurRad="38100" dist="38100" dir="2700000" algn="tl">
                    <a:srgbClr val="000000">
                      <a:alpha val="43137"/>
                    </a:srgbClr>
                  </a:outerShdw>
                </a:effectLst>
                <a:latin typeface="Times New Roman" pitchFamily="18" charset="0"/>
                <a:sym typeface="Symbol" pitchFamily="18" charset="2"/>
              </a:rPr>
              <a:t></a:t>
            </a:r>
          </a:p>
        </p:txBody>
      </p:sp>
      <p:sp>
        <p:nvSpPr>
          <p:cNvPr id="33" name="Text Box 20"/>
          <p:cNvSpPr txBox="1">
            <a:spLocks noChangeArrowheads="1"/>
          </p:cNvSpPr>
          <p:nvPr/>
        </p:nvSpPr>
        <p:spPr bwMode="auto">
          <a:xfrm>
            <a:off x="7898833" y="4557712"/>
            <a:ext cx="361950" cy="579438"/>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3200" dirty="0">
                <a:solidFill>
                  <a:srgbClr val="7030A0"/>
                </a:solidFill>
              </a:rPr>
              <a:t>=</a:t>
            </a:r>
          </a:p>
        </p:txBody>
      </p:sp>
      <p:sp>
        <p:nvSpPr>
          <p:cNvPr id="35" name="Text Box 15"/>
          <p:cNvSpPr txBox="1">
            <a:spLocks noChangeArrowheads="1"/>
          </p:cNvSpPr>
          <p:nvPr/>
        </p:nvSpPr>
        <p:spPr bwMode="auto">
          <a:xfrm>
            <a:off x="7898833" y="2971800"/>
            <a:ext cx="285750" cy="579438"/>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3200" dirty="0">
                <a:solidFill>
                  <a:srgbClr val="7030A0"/>
                </a:solidFill>
              </a:rPr>
              <a:t>-</a:t>
            </a:r>
          </a:p>
        </p:txBody>
      </p:sp>
      <p:sp>
        <p:nvSpPr>
          <p:cNvPr id="38" name="Text Box 20"/>
          <p:cNvSpPr txBox="1">
            <a:spLocks noChangeArrowheads="1"/>
          </p:cNvSpPr>
          <p:nvPr/>
        </p:nvSpPr>
        <p:spPr bwMode="auto">
          <a:xfrm>
            <a:off x="7860733" y="4191000"/>
            <a:ext cx="361950" cy="579438"/>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3200" dirty="0">
                <a:solidFill>
                  <a:srgbClr val="7030A0"/>
                </a:solidFill>
              </a:rPr>
              <a:t>=</a:t>
            </a:r>
          </a:p>
        </p:txBody>
      </p:sp>
      <p:sp>
        <p:nvSpPr>
          <p:cNvPr id="2" name="Oval 18">
            <a:extLst>
              <a:ext uri="{FF2B5EF4-FFF2-40B4-BE49-F238E27FC236}">
                <a16:creationId xmlns:a16="http://schemas.microsoft.com/office/drawing/2014/main" id="{6D5E299D-BAF9-4E87-84F0-3DA5C8B74C1F}"/>
              </a:ext>
            </a:extLst>
          </p:cNvPr>
          <p:cNvSpPr>
            <a:spLocks noChangeArrowheads="1"/>
          </p:cNvSpPr>
          <p:nvPr/>
        </p:nvSpPr>
        <p:spPr bwMode="auto">
          <a:xfrm>
            <a:off x="6719412" y="4618831"/>
            <a:ext cx="990600" cy="457200"/>
          </a:xfrm>
          <a:prstGeom prst="ellipse">
            <a:avLst/>
          </a:prstGeom>
          <a:solidFill>
            <a:schemeClr val="accent1">
              <a:alpha val="0"/>
            </a:schemeClr>
          </a:solidFill>
          <a:ln w="38100">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a:p>
        </p:txBody>
      </p:sp>
      <p:sp>
        <p:nvSpPr>
          <p:cNvPr id="3" name="Oval 18">
            <a:extLst>
              <a:ext uri="{FF2B5EF4-FFF2-40B4-BE49-F238E27FC236}">
                <a16:creationId xmlns:a16="http://schemas.microsoft.com/office/drawing/2014/main" id="{302B4495-B6FC-4C8D-957C-F85A48440626}"/>
              </a:ext>
            </a:extLst>
          </p:cNvPr>
          <p:cNvSpPr>
            <a:spLocks noChangeArrowheads="1"/>
          </p:cNvSpPr>
          <p:nvPr/>
        </p:nvSpPr>
        <p:spPr bwMode="auto">
          <a:xfrm>
            <a:off x="6681220" y="3497178"/>
            <a:ext cx="990600" cy="457200"/>
          </a:xfrm>
          <a:prstGeom prst="ellipse">
            <a:avLst/>
          </a:prstGeom>
          <a:solidFill>
            <a:schemeClr val="accent1">
              <a:alpha val="0"/>
            </a:schemeClr>
          </a:solidFill>
          <a:ln w="38100">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a:p>
        </p:txBody>
      </p:sp>
      <p:sp>
        <p:nvSpPr>
          <p:cNvPr id="4" name="Oval 18">
            <a:extLst>
              <a:ext uri="{FF2B5EF4-FFF2-40B4-BE49-F238E27FC236}">
                <a16:creationId xmlns:a16="http://schemas.microsoft.com/office/drawing/2014/main" id="{5E7BAEAB-43B8-4B02-B1D6-917CF94B62C4}"/>
              </a:ext>
            </a:extLst>
          </p:cNvPr>
          <p:cNvSpPr>
            <a:spLocks noChangeArrowheads="1"/>
          </p:cNvSpPr>
          <p:nvPr/>
        </p:nvSpPr>
        <p:spPr bwMode="auto">
          <a:xfrm>
            <a:off x="6705544" y="3124200"/>
            <a:ext cx="990600" cy="457200"/>
          </a:xfrm>
          <a:prstGeom prst="ellipse">
            <a:avLst/>
          </a:prstGeom>
          <a:solidFill>
            <a:schemeClr val="accent1">
              <a:alpha val="0"/>
            </a:schemeClr>
          </a:solidFill>
          <a:ln w="38100">
            <a:solidFill>
              <a:srgbClr val="D6009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a:p>
        </p:txBody>
      </p:sp>
      <p:sp>
        <p:nvSpPr>
          <p:cNvPr id="10" name="Oval 14">
            <a:extLst>
              <a:ext uri="{FF2B5EF4-FFF2-40B4-BE49-F238E27FC236}">
                <a16:creationId xmlns:a16="http://schemas.microsoft.com/office/drawing/2014/main" id="{FDE52797-9F13-43B4-BA37-622463308D88}"/>
              </a:ext>
            </a:extLst>
          </p:cNvPr>
          <p:cNvSpPr>
            <a:spLocks noChangeArrowheads="1"/>
          </p:cNvSpPr>
          <p:nvPr/>
        </p:nvSpPr>
        <p:spPr bwMode="auto">
          <a:xfrm>
            <a:off x="2204482" y="2705981"/>
            <a:ext cx="691118" cy="457200"/>
          </a:xfrm>
          <a:prstGeom prst="ellipse">
            <a:avLst/>
          </a:prstGeom>
          <a:solidFill>
            <a:schemeClr val="accent1">
              <a:alpha val="0"/>
            </a:schemeClr>
          </a:solidFill>
          <a:ln w="38100">
            <a:solidFill>
              <a:srgbClr val="00B05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a:p>
        </p:txBody>
      </p:sp>
      <p:sp>
        <p:nvSpPr>
          <p:cNvPr id="11" name="Oval 14">
            <a:extLst>
              <a:ext uri="{FF2B5EF4-FFF2-40B4-BE49-F238E27FC236}">
                <a16:creationId xmlns:a16="http://schemas.microsoft.com/office/drawing/2014/main" id="{E12D60A8-50ED-4287-BF70-D1A10ADEBED1}"/>
              </a:ext>
            </a:extLst>
          </p:cNvPr>
          <p:cNvSpPr>
            <a:spLocks noChangeArrowheads="1"/>
          </p:cNvSpPr>
          <p:nvPr/>
        </p:nvSpPr>
        <p:spPr bwMode="auto">
          <a:xfrm>
            <a:off x="6829878" y="2709610"/>
            <a:ext cx="838200" cy="457200"/>
          </a:xfrm>
          <a:prstGeom prst="ellipse">
            <a:avLst/>
          </a:prstGeom>
          <a:solidFill>
            <a:schemeClr val="accent1">
              <a:alpha val="0"/>
            </a:schemeClr>
          </a:solidFill>
          <a:ln w="38100">
            <a:solidFill>
              <a:srgbClr val="00B05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a:p>
        </p:txBody>
      </p:sp>
      <p:sp>
        <p:nvSpPr>
          <p:cNvPr id="12" name="Oval 18">
            <a:extLst>
              <a:ext uri="{FF2B5EF4-FFF2-40B4-BE49-F238E27FC236}">
                <a16:creationId xmlns:a16="http://schemas.microsoft.com/office/drawing/2014/main" id="{33040C92-5D86-47BA-912E-01E4386DDAEB}"/>
              </a:ext>
            </a:extLst>
          </p:cNvPr>
          <p:cNvSpPr>
            <a:spLocks noChangeArrowheads="1"/>
          </p:cNvSpPr>
          <p:nvPr/>
        </p:nvSpPr>
        <p:spPr bwMode="auto">
          <a:xfrm>
            <a:off x="3683568" y="4953000"/>
            <a:ext cx="659831" cy="457200"/>
          </a:xfrm>
          <a:prstGeom prst="ellipse">
            <a:avLst/>
          </a:prstGeom>
          <a:solidFill>
            <a:schemeClr val="accent1">
              <a:alpha val="0"/>
            </a:schemeClr>
          </a:solidFill>
          <a:ln w="38100">
            <a:solidFill>
              <a:srgbClr val="007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a:p>
        </p:txBody>
      </p:sp>
      <p:sp>
        <p:nvSpPr>
          <p:cNvPr id="13" name="Oval 18">
            <a:extLst>
              <a:ext uri="{FF2B5EF4-FFF2-40B4-BE49-F238E27FC236}">
                <a16:creationId xmlns:a16="http://schemas.microsoft.com/office/drawing/2014/main" id="{48D60D95-E1FE-4075-B180-DEECA298FAA2}"/>
              </a:ext>
            </a:extLst>
          </p:cNvPr>
          <p:cNvSpPr>
            <a:spLocks noChangeArrowheads="1"/>
          </p:cNvSpPr>
          <p:nvPr/>
        </p:nvSpPr>
        <p:spPr bwMode="auto">
          <a:xfrm>
            <a:off x="8146348" y="5043488"/>
            <a:ext cx="990600" cy="457200"/>
          </a:xfrm>
          <a:prstGeom prst="ellipse">
            <a:avLst/>
          </a:prstGeom>
          <a:solidFill>
            <a:schemeClr val="accent1">
              <a:alpha val="0"/>
            </a:schemeClr>
          </a:solidFill>
          <a:ln w="38100">
            <a:solidFill>
              <a:srgbClr val="007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a:p>
        </p:txBody>
      </p:sp>
    </p:spTree>
    <p:extLst>
      <p:ext uri="{BB962C8B-B14F-4D97-AF65-F5344CB8AC3E}">
        <p14:creationId xmlns:p14="http://schemas.microsoft.com/office/powerpoint/2010/main" val="266457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21ABA9-15E4-4CDB-8247-7C4976E232E9}"/>
              </a:ext>
            </a:extLst>
          </p:cNvPr>
          <p:cNvSpPr>
            <a:spLocks noGrp="1"/>
          </p:cNvSpPr>
          <p:nvPr>
            <p:ph type="sldNum" sz="quarter" idx="11"/>
          </p:nvPr>
        </p:nvSpPr>
        <p:spPr/>
        <p:txBody>
          <a:bodyPr/>
          <a:lstStyle/>
          <a:p>
            <a:pPr>
              <a:defRPr/>
            </a:pPr>
            <a:fld id="{7624D940-A856-4BBF-BAF3-F93FD6E1554A}" type="slidenum">
              <a:rPr lang="en-US" smtClean="0"/>
              <a:pPr>
                <a:defRPr/>
              </a:pPr>
              <a:t>8</a:t>
            </a:fld>
            <a:endParaRPr lang="en-US" dirty="0"/>
          </a:p>
        </p:txBody>
      </p:sp>
      <p:sp>
        <p:nvSpPr>
          <p:cNvPr id="5" name="Rectangle 4">
            <a:extLst>
              <a:ext uri="{FF2B5EF4-FFF2-40B4-BE49-F238E27FC236}">
                <a16:creationId xmlns:a16="http://schemas.microsoft.com/office/drawing/2014/main" id="{7EE2B454-30E5-4C4C-A1D0-17D68EA8BE80}"/>
              </a:ext>
            </a:extLst>
          </p:cNvPr>
          <p:cNvSpPr/>
          <p:nvPr/>
        </p:nvSpPr>
        <p:spPr>
          <a:xfrm>
            <a:off x="972328" y="762000"/>
            <a:ext cx="7199343" cy="4031873"/>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00B0F0"/>
                </a:solidFill>
                <a:effectLst>
                  <a:outerShdw dist="38100" dir="2640000" algn="bl" rotWithShape="0">
                    <a:schemeClr val="tx2">
                      <a:lumMod val="75000"/>
                    </a:schemeClr>
                  </a:outerShdw>
                </a:effectLst>
              </a:rPr>
              <a:t>It is a year later…</a:t>
            </a:r>
          </a:p>
          <a:p>
            <a:pPr algn="ctr"/>
            <a:r>
              <a:rPr lang="en-US" sz="5400" b="1" dirty="0">
                <a:ln w="12700">
                  <a:solidFill>
                    <a:schemeClr val="tx2">
                      <a:lumMod val="75000"/>
                    </a:schemeClr>
                  </a:solidFill>
                  <a:prstDash val="solid"/>
                </a:ln>
                <a:solidFill>
                  <a:srgbClr val="00B0F0"/>
                </a:solidFill>
                <a:effectLst>
                  <a:outerShdw dist="38100" dir="2640000" algn="bl" rotWithShape="0">
                    <a:schemeClr val="tx2">
                      <a:lumMod val="75000"/>
                    </a:schemeClr>
                  </a:outerShdw>
                </a:effectLst>
              </a:rPr>
              <a:t>Let’s update our SSG</a:t>
            </a:r>
          </a:p>
          <a:p>
            <a:pPr algn="ctr"/>
            <a:endParaRPr lang="en-US" sz="5400" b="1" dirty="0">
              <a:ln w="12700">
                <a:solidFill>
                  <a:schemeClr val="tx2">
                    <a:lumMod val="75000"/>
                  </a:schemeClr>
                </a:solidFill>
                <a:prstDash val="solid"/>
              </a:ln>
              <a:solidFill>
                <a:srgbClr val="00B0F0"/>
              </a:solidFill>
              <a:effectLst>
                <a:outerShdw dist="38100" dir="2640000" algn="bl" rotWithShape="0">
                  <a:schemeClr val="tx2">
                    <a:lumMod val="75000"/>
                  </a:schemeClr>
                </a:outerShdw>
              </a:effectLst>
            </a:endParaRPr>
          </a:p>
          <a:p>
            <a:pPr algn="ctr"/>
            <a:r>
              <a:rPr lang="en-US" sz="5400" b="1" dirty="0">
                <a:ln w="12700">
                  <a:solidFill>
                    <a:schemeClr val="tx2">
                      <a:lumMod val="75000"/>
                    </a:schemeClr>
                  </a:solidFill>
                  <a:prstDash val="solid"/>
                </a:ln>
                <a:solidFill>
                  <a:srgbClr val="00B0F0"/>
                </a:solidFill>
                <a:effectLst>
                  <a:outerShdw dist="38100" dir="2640000" algn="bl" rotWithShape="0">
                    <a:schemeClr val="tx2">
                      <a:lumMod val="75000"/>
                    </a:schemeClr>
                  </a:outerShdw>
                </a:effectLst>
              </a:rPr>
              <a:t>Dec. 26, 2017</a:t>
            </a:r>
          </a:p>
          <a:p>
            <a:pPr algn="ctr"/>
            <a:endParaRPr lang="en-US" sz="3200" b="1" cap="none" spc="0" dirty="0">
              <a:ln w="12700">
                <a:solidFill>
                  <a:schemeClr val="tx2">
                    <a:lumMod val="75000"/>
                  </a:schemeClr>
                </a:solidFill>
                <a:prstDash val="solid"/>
              </a:ln>
              <a:solidFill>
                <a:srgbClr val="7030A0"/>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655250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C705D-DFD9-4133-8713-6EA02597C422}"/>
              </a:ext>
            </a:extLst>
          </p:cNvPr>
          <p:cNvSpPr>
            <a:spLocks noGrp="1"/>
          </p:cNvSpPr>
          <p:nvPr>
            <p:ph type="title"/>
          </p:nvPr>
        </p:nvSpPr>
        <p:spPr/>
        <p:txBody>
          <a:bodyPr/>
          <a:lstStyle/>
          <a:p>
            <a:r>
              <a:rPr lang="en-US" dirty="0"/>
              <a:t>Let’s Ask Ourselves</a:t>
            </a:r>
          </a:p>
        </p:txBody>
      </p:sp>
      <p:sp>
        <p:nvSpPr>
          <p:cNvPr id="3" name="Content Placeholder 2">
            <a:extLst>
              <a:ext uri="{FF2B5EF4-FFF2-40B4-BE49-F238E27FC236}">
                <a16:creationId xmlns:a16="http://schemas.microsoft.com/office/drawing/2014/main" id="{48CF2DCB-CEC3-44FE-954B-B9D55B55A59B}"/>
              </a:ext>
            </a:extLst>
          </p:cNvPr>
          <p:cNvSpPr>
            <a:spLocks noGrp="1"/>
          </p:cNvSpPr>
          <p:nvPr>
            <p:ph idx="1"/>
          </p:nvPr>
        </p:nvSpPr>
        <p:spPr/>
        <p:txBody>
          <a:bodyPr/>
          <a:lstStyle/>
          <a:p>
            <a:pPr marL="0" marR="0" lvl="0" indent="0">
              <a:spcBef>
                <a:spcPts val="0"/>
              </a:spcBef>
              <a:spcAft>
                <a:spcPts val="0"/>
              </a:spcAft>
              <a:buNone/>
            </a:pPr>
            <a:r>
              <a:rPr lang="en-US" sz="3200" dirty="0">
                <a:effectLst/>
                <a:latin typeface="Calibri" panose="020F0502020204030204" pitchFamily="34" charset="0"/>
                <a:ea typeface="Calibri" panose="020F0502020204030204" pitchFamily="34" charset="0"/>
              </a:rPr>
              <a:t>We have added a new Fiscal Year</a:t>
            </a:r>
          </a:p>
          <a:p>
            <a:pPr marL="857250" lvl="1" indent="-457200">
              <a:spcBef>
                <a:spcPts val="0"/>
              </a:spcBef>
              <a:spcAft>
                <a:spcPts val="0"/>
              </a:spcAft>
              <a:buFont typeface="Courier New" panose="02070309020205020404" pitchFamily="49" charset="0"/>
              <a:buChar char="o"/>
            </a:pPr>
            <a:r>
              <a:rPr lang="en-US" sz="2800" dirty="0">
                <a:latin typeface="Calibri" panose="020F0502020204030204" pitchFamily="34" charset="0"/>
                <a:ea typeface="Times New Roman" panose="02020603050405020304" pitchFamily="18" charset="0"/>
              </a:rPr>
              <a:t>What did we think we were going to see?</a:t>
            </a:r>
          </a:p>
          <a:p>
            <a:pPr marL="857250" lvl="1" indent="-457200">
              <a:spcBef>
                <a:spcPts val="0"/>
              </a:spcBef>
              <a:spcAft>
                <a:spcPts val="0"/>
              </a:spcAft>
              <a:buFont typeface="Courier New" panose="02070309020205020404" pitchFamily="49" charset="0"/>
              <a:buChar char="o"/>
            </a:pPr>
            <a:r>
              <a:rPr lang="en-US" sz="2800" dirty="0">
                <a:effectLst/>
                <a:latin typeface="Calibri" panose="020F0502020204030204" pitchFamily="34" charset="0"/>
                <a:ea typeface="Times New Roman" panose="02020603050405020304" pitchFamily="18" charset="0"/>
              </a:rPr>
              <a:t>What do we actually see?</a:t>
            </a:r>
            <a:endParaRPr lang="en-US" sz="4000" dirty="0"/>
          </a:p>
        </p:txBody>
      </p:sp>
      <p:sp>
        <p:nvSpPr>
          <p:cNvPr id="4" name="Slide Number Placeholder 3">
            <a:extLst>
              <a:ext uri="{FF2B5EF4-FFF2-40B4-BE49-F238E27FC236}">
                <a16:creationId xmlns:a16="http://schemas.microsoft.com/office/drawing/2014/main" id="{621E0D20-48FC-40BB-8AC9-0B13B2F8B1A4}"/>
              </a:ext>
            </a:extLst>
          </p:cNvPr>
          <p:cNvSpPr>
            <a:spLocks noGrp="1"/>
          </p:cNvSpPr>
          <p:nvPr>
            <p:ph type="sldNum" sz="quarter" idx="11"/>
          </p:nvPr>
        </p:nvSpPr>
        <p:spPr/>
        <p:txBody>
          <a:bodyPr/>
          <a:lstStyle/>
          <a:p>
            <a:pPr>
              <a:defRPr/>
            </a:pPr>
            <a:fld id="{7624D940-A856-4BBF-BAF3-F93FD6E1554A}" type="slidenum">
              <a:rPr lang="en-US" smtClean="0"/>
              <a:pPr>
                <a:defRPr/>
              </a:pPr>
              <a:t>9</a:t>
            </a:fld>
            <a:endParaRPr lang="en-US" dirty="0"/>
          </a:p>
        </p:txBody>
      </p:sp>
    </p:spTree>
    <p:extLst>
      <p:ext uri="{BB962C8B-B14F-4D97-AF65-F5344CB8AC3E}">
        <p14:creationId xmlns:p14="http://schemas.microsoft.com/office/powerpoint/2010/main" val="3209751077"/>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66"/>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44450" cap="flat" cmpd="sng" algn="ctr">
          <a:solidFill>
            <a:srgbClr val="00CCFF"/>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Black" pitchFamily="34" charset="0"/>
            <a:cs typeface="Times New Roman" pitchFamily="18" charset="0"/>
          </a:defRPr>
        </a:defPPr>
      </a:lstStyle>
    </a:spDef>
    <a:lnDef>
      <a:spPr bwMode="auto">
        <a:xfrm>
          <a:off x="0" y="0"/>
          <a:ext cx="1" cy="1"/>
        </a:xfrm>
        <a:custGeom>
          <a:avLst/>
          <a:gdLst/>
          <a:ahLst/>
          <a:cxnLst/>
          <a:rect l="0" t="0" r="0" b="0"/>
          <a:pathLst/>
        </a:custGeom>
        <a:noFill/>
        <a:ln w="44450" cap="flat" cmpd="sng" algn="ctr">
          <a:solidFill>
            <a:srgbClr val="00CCFF"/>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Black"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41827</TotalTime>
  <Words>12327</Words>
  <Application>Microsoft Office PowerPoint</Application>
  <PresentationFormat>On-screen Show (4:3)</PresentationFormat>
  <Paragraphs>925</Paragraphs>
  <Slides>66</Slides>
  <Notes>66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Arial</vt:lpstr>
      <vt:lpstr>Arial Black</vt:lpstr>
      <vt:lpstr>Britannic Bold</vt:lpstr>
      <vt:lpstr>Calibri</vt:lpstr>
      <vt:lpstr>Cambria Math</vt:lpstr>
      <vt:lpstr>Courier New</vt:lpstr>
      <vt:lpstr>Symbol</vt:lpstr>
      <vt:lpstr>Times New Roman</vt:lpstr>
      <vt:lpstr>Wingdings</vt:lpstr>
      <vt:lpstr>Default Design</vt:lpstr>
      <vt:lpstr>The Years Keep Rolling By  Preferred Procedure Simplified: Case Study – Part 2 </vt:lpstr>
      <vt:lpstr>Disclaimer</vt:lpstr>
      <vt:lpstr>Disclaimer</vt:lpstr>
      <vt:lpstr>Objectives</vt:lpstr>
      <vt:lpstr>RPM International Inc</vt:lpstr>
      <vt:lpstr>Last Session – Dec. 26, 2016 SSG</vt:lpstr>
      <vt:lpstr>PowerPoint Presentation</vt:lpstr>
      <vt:lpstr>PowerPoint Presentation</vt:lpstr>
      <vt:lpstr>Let’s Ask Ourselves</vt:lpstr>
      <vt:lpstr>PowerPoint Presentation</vt:lpstr>
      <vt:lpstr>PowerPoint Presentation</vt:lpstr>
      <vt:lpstr>PowerPoint Presentation</vt:lpstr>
      <vt:lpstr>PowerPoint Presentation</vt:lpstr>
      <vt:lpstr>Questions?</vt:lpstr>
      <vt:lpstr>PowerPoint Presentation</vt:lpstr>
      <vt:lpstr>PowerPoint Presentation</vt:lpstr>
      <vt:lpstr>% Pre-Tax Profit on Sales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Start with Sales</vt:lpstr>
      <vt:lpstr>PowerPoint Presentation</vt:lpstr>
      <vt:lpstr>PowerPoint Presentation</vt:lpstr>
      <vt:lpstr>PowerPoint Presentation</vt:lpstr>
      <vt:lpstr>        </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Trouble</vt:lpstr>
      <vt:lpstr>Questions?</vt:lpstr>
      <vt:lpstr>PowerPoint Presentation</vt:lpstr>
      <vt:lpstr>PowerPoint Presentation</vt:lpstr>
      <vt:lpstr>PowerPoint Presentation</vt:lpstr>
      <vt:lpstr>PowerPoint Presentation</vt:lpstr>
      <vt:lpstr>Fiscal Year: May 31, 2018</vt:lpstr>
      <vt:lpstr>Gross Profit Margin</vt:lpstr>
      <vt:lpstr>SG&amp;A</vt:lpstr>
      <vt:lpstr>PowerPoint Presentation</vt:lpstr>
      <vt:lpstr>PowerPoint Presentation</vt:lpstr>
      <vt:lpstr>What About Taxes?</vt:lpstr>
      <vt:lpstr>What About Taxes?</vt:lpstr>
      <vt:lpstr>Shares Outstanding</vt:lpstr>
      <vt:lpstr>Preferred Procedure</vt:lpstr>
      <vt:lpstr>Sales</vt:lpstr>
      <vt:lpstr>Expenses</vt:lpstr>
      <vt:lpstr>Taxes</vt:lpstr>
      <vt:lpstr>Shares Outstanding</vt:lpstr>
      <vt:lpstr>PowerPoint Presentation</vt:lpstr>
      <vt:lpstr>PowerPoint Presentation</vt:lpstr>
      <vt:lpstr>Questions?</vt:lpstr>
      <vt:lpstr>PowerPoint Presentation</vt:lpstr>
      <vt:lpstr>Lessons Learned</vt:lpstr>
      <vt:lpstr>Summary</vt:lpstr>
      <vt:lpstr>Special Thanks</vt:lpstr>
      <vt:lpstr>Make A Difference In  Someone’s Life</vt:lpstr>
      <vt:lpstr>Questions or Comments?</vt:lpstr>
      <vt:lpstr>DO NOT DELETE THIS SLIDE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Preferred Procedure Simplified</dc:title>
  <dc:creator>Avi Horwitz</dc:creator>
  <cp:lastModifiedBy>Avi Horwitz</cp:lastModifiedBy>
  <cp:revision>479</cp:revision>
  <cp:lastPrinted>2020-07-19T21:46:02Z</cp:lastPrinted>
  <dcterms:created xsi:type="dcterms:W3CDTF">2020-07-05T01:32:53Z</dcterms:created>
  <dcterms:modified xsi:type="dcterms:W3CDTF">2020-12-07T21:40:30Z</dcterms:modified>
</cp:coreProperties>
</file>