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3"/>
  </p:sldMasterIdLst>
  <p:notesMasterIdLst>
    <p:notesMasterId r:id="rId35"/>
  </p:notesMasterIdLst>
  <p:handoutMasterIdLst>
    <p:handoutMasterId r:id="rId36"/>
  </p:handoutMasterIdLst>
  <p:sldIdLst>
    <p:sldId id="256" r:id="rId4"/>
    <p:sldId id="275" r:id="rId5"/>
    <p:sldId id="258" r:id="rId6"/>
    <p:sldId id="277" r:id="rId7"/>
    <p:sldId id="276" r:id="rId8"/>
    <p:sldId id="269" r:id="rId9"/>
    <p:sldId id="283" r:id="rId10"/>
    <p:sldId id="297" r:id="rId11"/>
    <p:sldId id="266" r:id="rId12"/>
    <p:sldId id="291" r:id="rId13"/>
    <p:sldId id="268" r:id="rId14"/>
    <p:sldId id="267" r:id="rId15"/>
    <p:sldId id="278" r:id="rId16"/>
    <p:sldId id="259" r:id="rId17"/>
    <p:sldId id="264" r:id="rId18"/>
    <p:sldId id="270" r:id="rId19"/>
    <p:sldId id="286" r:id="rId20"/>
    <p:sldId id="287" r:id="rId21"/>
    <p:sldId id="279" r:id="rId22"/>
    <p:sldId id="280" r:id="rId23"/>
    <p:sldId id="273" r:id="rId24"/>
    <p:sldId id="284" r:id="rId25"/>
    <p:sldId id="272" r:id="rId26"/>
    <p:sldId id="281" r:id="rId27"/>
    <p:sldId id="282" r:id="rId28"/>
    <p:sldId id="288" r:id="rId29"/>
    <p:sldId id="293" r:id="rId30"/>
    <p:sldId id="274" r:id="rId31"/>
    <p:sldId id="296" r:id="rId32"/>
    <p:sldId id="289" r:id="rId33"/>
    <p:sldId id="290" r:id="rId3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84810" autoAdjust="0"/>
  </p:normalViewPr>
  <p:slideViewPr>
    <p:cSldViewPr snapToGrid="0">
      <p:cViewPr varScale="1">
        <p:scale>
          <a:sx n="67" d="100"/>
          <a:sy n="67" d="100"/>
        </p:scale>
        <p:origin x="2874" y="5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Johnson" userId="fc809479807d0a5f" providerId="LiveId" clId="{5F056D93-567C-484D-9746-360CB2BC4D2E}"/>
    <pc:docChg chg="modSld">
      <pc:chgData name="Howard Johnson" userId="fc809479807d0a5f" providerId="LiveId" clId="{5F056D93-567C-484D-9746-360CB2BC4D2E}" dt="2023-05-17T21:14:26.933" v="8" actId="20577"/>
      <pc:docMkLst>
        <pc:docMk/>
      </pc:docMkLst>
      <pc:sldChg chg="modSp mod">
        <pc:chgData name="Howard Johnson" userId="fc809479807d0a5f" providerId="LiveId" clId="{5F056D93-567C-484D-9746-360CB2BC4D2E}" dt="2023-05-17T21:14:26.933" v="8" actId="20577"/>
        <pc:sldMkLst>
          <pc:docMk/>
          <pc:sldMk cId="0" sldId="268"/>
        </pc:sldMkLst>
        <pc:spChg chg="mod">
          <ac:chgData name="Howard Johnson" userId="fc809479807d0a5f" providerId="LiveId" clId="{5F056D93-567C-484D-9746-360CB2BC4D2E}" dt="2023-05-17T21:14:26.933" v="8" actId="20577"/>
          <ac:spMkLst>
            <pc:docMk/>
            <pc:sldMk cId="0" sldId="268"/>
            <ac:spMk id="3" creationId="{B34D8426-6217-41FE-A8D9-87409B9FB06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d6c983ab119a6d10/Club%20Visits/WhenToSell_Sample_Diversification.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d6c983ab119a6d10/Club%20Visits/WhenToSell_Sample_Diversific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'[WhenToSell_Sample_Diversification.xls]2015-01-01-lake-ladies'!$H$24</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CC-44BA-AD68-0BB5D38CFA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CC-44BA-AD68-0BB5D38CFA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CC-44BA-AD68-0BB5D38CFA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CC-44BA-AD68-0BB5D38CFA6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CC-44BA-AD68-0BB5D38CFA6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CC-44BA-AD68-0BB5D38CFA6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4CC-44BA-AD68-0BB5D38CFA6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CC-44BA-AD68-0BB5D38CFA6A}"/>
              </c:ext>
            </c:extLst>
          </c:dPt>
          <c:dLbls>
            <c:dLbl>
              <c:idx val="6"/>
              <c:tx>
                <c:rich>
                  <a:bodyPr/>
                  <a:lstStyle/>
                  <a:p>
                    <a:fld id="{A6782F2D-8558-48F9-8D1A-DC2638751ECB}" type="CATEGORYNAME">
                      <a:rPr lang="en-US">
                        <a:solidFill>
                          <a:schemeClr val="tx1"/>
                        </a:solidFill>
                      </a:rPr>
                      <a:pPr/>
                      <a:t>[CATEGORY NAME]</a:t>
                    </a:fld>
                    <a:r>
                      <a:rPr lang="en-US" baseline="0" dirty="0">
                        <a:solidFill>
                          <a:schemeClr val="tx1"/>
                        </a:solidFill>
                      </a:rPr>
                      <a:t>, </a:t>
                    </a:r>
                    <a:fld id="{D26FF2AF-50A3-46A2-BA0B-4EE6088404D1}"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4CC-44BA-AD68-0BB5D38CFA6A}"/>
                </c:ext>
              </c:extLst>
            </c:dLbl>
            <c:dLbl>
              <c:idx val="7"/>
              <c:layout>
                <c:manualLayout>
                  <c:x val="-4.0599973442501644E-2"/>
                  <c:y val="4.5248077022046447E-3"/>
                </c:manualLayout>
              </c:layout>
              <c:showLegendKey val="0"/>
              <c:showVal val="1"/>
              <c:showCatName val="1"/>
              <c:showSerName val="0"/>
              <c:showPercent val="0"/>
              <c:showBubbleSize val="0"/>
              <c:extLst>
                <c:ext xmlns:c15="http://schemas.microsoft.com/office/drawing/2012/chart" uri="{CE6537A1-D6FC-4f65-9D91-7224C49458BB}">
                  <c15:layout>
                    <c:manualLayout>
                      <c:w val="0.28470757086472909"/>
                      <c:h val="9.441930618401205E-2"/>
                    </c:manualLayout>
                  </c15:layout>
                </c:ext>
                <c:ext xmlns:c16="http://schemas.microsoft.com/office/drawing/2014/chart" uri="{C3380CC4-5D6E-409C-BE32-E72D297353CC}">
                  <c16:uniqueId val="{0000000F-14CC-44BA-AD68-0BB5D38CFA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'[WhenToSell_Sample_Diversification.xls]2015-01-01-lake-ladies'!$G$25:$G$32</c:f>
              <c:strCache>
                <c:ptCount val="8"/>
                <c:pt idx="0">
                  <c:v>Financial Services</c:v>
                </c:pt>
                <c:pt idx="1">
                  <c:v>Industrials</c:v>
                </c:pt>
                <c:pt idx="2">
                  <c:v>Consumer Defensive</c:v>
                </c:pt>
                <c:pt idx="3">
                  <c:v>Consumer Cyclical</c:v>
                </c:pt>
                <c:pt idx="4">
                  <c:v>Healthcare</c:v>
                </c:pt>
                <c:pt idx="5">
                  <c:v>Technology</c:v>
                </c:pt>
                <c:pt idx="6">
                  <c:v>Energy</c:v>
                </c:pt>
                <c:pt idx="7">
                  <c:v>Communication Services</c:v>
                </c:pt>
              </c:strCache>
            </c:strRef>
          </c:cat>
          <c:val>
            <c:numRef>
              <c:f>'[WhenToSell_Sample_Diversification.xls]2015-01-01-lake-ladies'!$H$25:$H$32</c:f>
              <c:numCache>
                <c:formatCode>0.00%</c:formatCode>
                <c:ptCount val="8"/>
                <c:pt idx="0">
                  <c:v>3.4000000000000002E-2</c:v>
                </c:pt>
                <c:pt idx="1">
                  <c:v>8.7999999999999995E-2</c:v>
                </c:pt>
                <c:pt idx="2">
                  <c:v>0.26500000000000001</c:v>
                </c:pt>
                <c:pt idx="3">
                  <c:v>0.16399999999999998</c:v>
                </c:pt>
                <c:pt idx="4">
                  <c:v>0.23700000000000002</c:v>
                </c:pt>
                <c:pt idx="5">
                  <c:v>0.109</c:v>
                </c:pt>
                <c:pt idx="6">
                  <c:v>6.6000000000000003E-2</c:v>
                </c:pt>
                <c:pt idx="7">
                  <c:v>0.04</c:v>
                </c:pt>
              </c:numCache>
            </c:numRef>
          </c:val>
          <c:extLst>
            <c:ext xmlns:c16="http://schemas.microsoft.com/office/drawing/2014/chart" uri="{C3380CC4-5D6E-409C-BE32-E72D297353CC}">
              <c16:uniqueId val="{00000010-14CC-44BA-AD68-0BB5D38CFA6A}"/>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r>
              <a:rPr lang="en-US" sz="4000" dirty="0"/>
              <a:t>By Sales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'[WhenToSell_Sample_Diversification.xls]2015-01-01-lake-ladies'!$M$24</c:f>
              <c:strCache>
                <c:ptCount val="1"/>
                <c:pt idx="0">
                  <c:v> Percent</c:v>
                </c:pt>
              </c:strCache>
            </c:strRef>
          </c:tx>
          <c:dPt>
            <c:idx val="0"/>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1-864E-4C46-B9A6-0CF35038E49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64E-4C46-B9A6-0CF35038E493}"/>
              </c:ext>
            </c:extLst>
          </c:dPt>
          <c:dPt>
            <c:idx val="2"/>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5-864E-4C46-B9A6-0CF35038E493}"/>
              </c:ext>
            </c:extLst>
          </c:dPt>
          <c:dLbls>
            <c:dLbl>
              <c:idx val="0"/>
              <c:layout>
                <c:manualLayout>
                  <c:x val="-0.15989620702346441"/>
                  <c:y val="-0.20807642762567166"/>
                </c:manualLayout>
              </c:layout>
              <c:tx>
                <c:rich>
                  <a:bodyPr/>
                  <a:lstStyle/>
                  <a:p>
                    <a:fld id="{F1C59409-354B-4C50-AF36-51E649D4EB26}" type="CATEGORYNAME">
                      <a:rPr lang="en-US" sz="1800"/>
                      <a:pPr/>
                      <a:t>[CATEGORY NAME]</a:t>
                    </a:fld>
                    <a:r>
                      <a:rPr lang="en-US" sz="1800" baseline="0" dirty="0"/>
                      <a:t>
</a:t>
                    </a:r>
                    <a:fld id="{60C36C2A-DB20-4146-BCD0-FB1EE84D198C}" type="PERCENTAGE">
                      <a:rPr lang="en-US" sz="1800" baseline="0"/>
                      <a:pPr/>
                      <a:t>[PERCENTAGE]</a:t>
                    </a:fld>
                    <a:endParaRPr lang="en-US" sz="1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4E-4C46-B9A6-0CF35038E493}"/>
                </c:ext>
              </c:extLst>
            </c:dLbl>
            <c:dLbl>
              <c:idx val="1"/>
              <c:layout>
                <c:manualLayout>
                  <c:x val="0.20325691859391645"/>
                  <c:y val="0.21575247859337154"/>
                </c:manualLayout>
              </c:layout>
              <c:tx>
                <c:rich>
                  <a:bodyPr/>
                  <a:lstStyle/>
                  <a:p>
                    <a:fld id="{A4D271DE-11BC-477B-80B3-2E16EA2D64BF}" type="CATEGORYNAME">
                      <a:rPr lang="en-US" sz="1800"/>
                      <a:pPr/>
                      <a:t>[CATEGORY NAME]</a:t>
                    </a:fld>
                    <a:r>
                      <a:rPr lang="en-US" sz="1800" baseline="0" dirty="0"/>
                      <a:t>
</a:t>
                    </a:r>
                    <a:fld id="{4479C718-F7B4-4E9E-B9B3-BB13C7932DCA}" type="PERCENTAGE">
                      <a:rPr lang="en-US" sz="1800" baseline="0"/>
                      <a:pPr/>
                      <a:t>[PERCENTAGE]</a:t>
                    </a:fld>
                    <a:endParaRPr lang="en-US" sz="1800" baseline="0" dirty="0"/>
                  </a:p>
                </c:rich>
              </c:tx>
              <c:showLegendKey val="0"/>
              <c:showVal val="0"/>
              <c:showCatName val="1"/>
              <c:showSerName val="0"/>
              <c:showPercent val="1"/>
              <c:showBubbleSize val="0"/>
              <c:extLst>
                <c:ext xmlns:c15="http://schemas.microsoft.com/office/drawing/2012/chart" uri="{CE6537A1-D6FC-4f65-9D91-7224C49458BB}">
                  <c15:layout>
                    <c:manualLayout>
                      <c:w val="0.25529872383379071"/>
                      <c:h val="0.18163651392036992"/>
                    </c:manualLayout>
                  </c15:layout>
                  <c15:dlblFieldTable/>
                  <c15:showDataLabelsRange val="0"/>
                </c:ext>
                <c:ext xmlns:c16="http://schemas.microsoft.com/office/drawing/2014/chart" uri="{C3380CC4-5D6E-409C-BE32-E72D297353CC}">
                  <c16:uniqueId val="{00000003-864E-4C46-B9A6-0CF35038E493}"/>
                </c:ext>
              </c:extLst>
            </c:dLbl>
            <c:dLbl>
              <c:idx val="2"/>
              <c:layout>
                <c:manualLayout>
                  <c:x val="0.20685442808841992"/>
                  <c:y val="5.8000505400533663E-2"/>
                </c:manualLayout>
              </c:layout>
              <c:tx>
                <c:rich>
                  <a:bodyPr/>
                  <a:lstStyle/>
                  <a:p>
                    <a:fld id="{182B8C8D-E574-4778-8961-7FAA2BA2885E}" type="CATEGORYNAME">
                      <a:rPr lang="en-US" sz="1800"/>
                      <a:pPr/>
                      <a:t>[CATEGORY NAME]</a:t>
                    </a:fld>
                    <a:r>
                      <a:rPr lang="en-US" sz="1800" baseline="0" dirty="0"/>
                      <a:t>
</a:t>
                    </a:r>
                    <a:fld id="{2A9A14C9-0921-4F48-8B1F-8EE743FA2733}" type="PERCENTAGE">
                      <a:rPr lang="en-US" sz="1800" baseline="0"/>
                      <a:pPr/>
                      <a:t>[PERCENTAGE]</a:t>
                    </a:fld>
                    <a:endParaRPr lang="en-US" sz="1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4E-4C46-B9A6-0CF35038E4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'[WhenToSell_Sample_Diversification.xls]2015-01-01-lake-ladies'!$L$25:$L$27</c:f>
              <c:strCache>
                <c:ptCount val="3"/>
                <c:pt idx="0">
                  <c:v>Slow (&lt; 7%)</c:v>
                </c:pt>
                <c:pt idx="1">
                  <c:v>Medium (8-12%)</c:v>
                </c:pt>
                <c:pt idx="2">
                  <c:v>Fast (&gt;12)</c:v>
                </c:pt>
              </c:strCache>
            </c:strRef>
          </c:cat>
          <c:val>
            <c:numRef>
              <c:f>'[WhenToSell_Sample_Diversification.xls]2015-01-01-lake-ladies'!$M$25:$M$27</c:f>
              <c:numCache>
                <c:formatCode>_("$"* #,##0.00_);_("$"* \(#,##0.00\);_("$"* "-"??_);_(@_)</c:formatCode>
                <c:ptCount val="3"/>
                <c:pt idx="0">
                  <c:v>103172.56999999999</c:v>
                </c:pt>
                <c:pt idx="1">
                  <c:v>34765.299999999974</c:v>
                </c:pt>
                <c:pt idx="2">
                  <c:v>2633</c:v>
                </c:pt>
              </c:numCache>
            </c:numRef>
          </c:val>
          <c:extLst>
            <c:ext xmlns:c16="http://schemas.microsoft.com/office/drawing/2014/chart" uri="{C3380CC4-5D6E-409C-BE32-E72D297353CC}">
              <c16:uniqueId val="{00000006-864E-4C46-B9A6-0CF35038E49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53883-8489-46E9-96AD-A4940D929C03}"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095D079B-9E4C-4615-8BF6-DF35C12A85E9}">
      <dgm:prSet phldrT="[Text]"/>
      <dgm:spPr/>
      <dgm:t>
        <a:bodyPr/>
        <a:lstStyle/>
        <a:p>
          <a:r>
            <a:rPr lang="en-US" dirty="0"/>
            <a:t>Quality</a:t>
          </a:r>
        </a:p>
      </dgm:t>
    </dgm:pt>
    <dgm:pt modelId="{58D80E8D-4A96-4FAF-9021-432B8961E70D}" type="parTrans" cxnId="{05F4669B-39B7-4026-9226-CF9094C9BCDE}">
      <dgm:prSet/>
      <dgm:spPr/>
      <dgm:t>
        <a:bodyPr/>
        <a:lstStyle/>
        <a:p>
          <a:endParaRPr lang="en-US"/>
        </a:p>
      </dgm:t>
    </dgm:pt>
    <dgm:pt modelId="{2EB4C6F7-32F1-4C09-8F06-BB5E6F36AE98}" type="sibTrans" cxnId="{05F4669B-39B7-4026-9226-CF9094C9BCDE}">
      <dgm:prSet/>
      <dgm:spPr/>
      <dgm:t>
        <a:bodyPr/>
        <a:lstStyle/>
        <a:p>
          <a:endParaRPr lang="en-US"/>
        </a:p>
      </dgm:t>
    </dgm:pt>
    <dgm:pt modelId="{A165FE7C-8920-40FB-B30B-26CD771B226D}">
      <dgm:prSet phldrT="[Text]"/>
      <dgm:spPr/>
      <dgm:t>
        <a:bodyPr/>
        <a:lstStyle/>
        <a:p>
          <a:r>
            <a:rPr lang="en-US" dirty="0"/>
            <a:t>Valuation</a:t>
          </a:r>
        </a:p>
      </dgm:t>
    </dgm:pt>
    <dgm:pt modelId="{EA23FA2D-4F3A-408E-8372-77E21DA26745}" type="parTrans" cxnId="{9056FA42-C819-44E9-8923-0C83319EE698}">
      <dgm:prSet/>
      <dgm:spPr/>
      <dgm:t>
        <a:bodyPr/>
        <a:lstStyle/>
        <a:p>
          <a:endParaRPr lang="en-US"/>
        </a:p>
      </dgm:t>
    </dgm:pt>
    <dgm:pt modelId="{9F59CB0F-3C18-47A3-B828-9839D10A9BD3}" type="sibTrans" cxnId="{9056FA42-C819-44E9-8923-0C83319EE698}">
      <dgm:prSet/>
      <dgm:spPr/>
      <dgm:t>
        <a:bodyPr/>
        <a:lstStyle/>
        <a:p>
          <a:endParaRPr lang="en-US"/>
        </a:p>
      </dgm:t>
    </dgm:pt>
    <dgm:pt modelId="{E8558B8A-37DA-4767-B325-036D99653EE2}" type="pres">
      <dgm:prSet presAssocID="{AF953883-8489-46E9-96AD-A4940D929C03}" presName="cycle" presStyleCnt="0">
        <dgm:presLayoutVars>
          <dgm:dir/>
          <dgm:resizeHandles val="exact"/>
        </dgm:presLayoutVars>
      </dgm:prSet>
      <dgm:spPr/>
    </dgm:pt>
    <dgm:pt modelId="{97862D26-C402-4F69-BD17-2DD94A9470E0}" type="pres">
      <dgm:prSet presAssocID="{095D079B-9E4C-4615-8BF6-DF35C12A85E9}" presName="arrow" presStyleLbl="node1" presStyleIdx="0" presStyleCnt="2">
        <dgm:presLayoutVars>
          <dgm:bulletEnabled val="1"/>
        </dgm:presLayoutVars>
      </dgm:prSet>
      <dgm:spPr/>
    </dgm:pt>
    <dgm:pt modelId="{7C1D4836-040B-491F-8A8A-6012E0195AD8}" type="pres">
      <dgm:prSet presAssocID="{A165FE7C-8920-40FB-B30B-26CD771B226D}" presName="arrow" presStyleLbl="node1" presStyleIdx="1" presStyleCnt="2" custRadScaleRad="126291" custRadScaleInc="21">
        <dgm:presLayoutVars>
          <dgm:bulletEnabled val="1"/>
        </dgm:presLayoutVars>
      </dgm:prSet>
      <dgm:spPr/>
    </dgm:pt>
  </dgm:ptLst>
  <dgm:cxnLst>
    <dgm:cxn modelId="{76D71132-7CC7-4AB4-B90B-1A7098595AB5}" type="presOf" srcId="{A165FE7C-8920-40FB-B30B-26CD771B226D}" destId="{7C1D4836-040B-491F-8A8A-6012E0195AD8}" srcOrd="0" destOrd="0" presId="urn:microsoft.com/office/officeart/2005/8/layout/arrow1"/>
    <dgm:cxn modelId="{9056FA42-C819-44E9-8923-0C83319EE698}" srcId="{AF953883-8489-46E9-96AD-A4940D929C03}" destId="{A165FE7C-8920-40FB-B30B-26CD771B226D}" srcOrd="1" destOrd="0" parTransId="{EA23FA2D-4F3A-408E-8372-77E21DA26745}" sibTransId="{9F59CB0F-3C18-47A3-B828-9839D10A9BD3}"/>
    <dgm:cxn modelId="{13061775-8EBE-4B3A-BB42-6AB1B75886C3}" type="presOf" srcId="{095D079B-9E4C-4615-8BF6-DF35C12A85E9}" destId="{97862D26-C402-4F69-BD17-2DD94A9470E0}" srcOrd="0" destOrd="0" presId="urn:microsoft.com/office/officeart/2005/8/layout/arrow1"/>
    <dgm:cxn modelId="{6CD7D255-0A35-4F9A-9FDA-46C7CABEB1F3}" type="presOf" srcId="{AF953883-8489-46E9-96AD-A4940D929C03}" destId="{E8558B8A-37DA-4767-B325-036D99653EE2}" srcOrd="0" destOrd="0" presId="urn:microsoft.com/office/officeart/2005/8/layout/arrow1"/>
    <dgm:cxn modelId="{05F4669B-39B7-4026-9226-CF9094C9BCDE}" srcId="{AF953883-8489-46E9-96AD-A4940D929C03}" destId="{095D079B-9E4C-4615-8BF6-DF35C12A85E9}" srcOrd="0" destOrd="0" parTransId="{58D80E8D-4A96-4FAF-9021-432B8961E70D}" sibTransId="{2EB4C6F7-32F1-4C09-8F06-BB5E6F36AE98}"/>
    <dgm:cxn modelId="{F4550640-BCDB-4D8B-9048-C9CBE58208A6}" type="presParOf" srcId="{E8558B8A-37DA-4767-B325-036D99653EE2}" destId="{97862D26-C402-4F69-BD17-2DD94A9470E0}" srcOrd="0" destOrd="0" presId="urn:microsoft.com/office/officeart/2005/8/layout/arrow1"/>
    <dgm:cxn modelId="{DD3A6187-F796-49CE-93E1-E9777F79E1DB}" type="presParOf" srcId="{E8558B8A-37DA-4767-B325-036D99653EE2}" destId="{7C1D4836-040B-491F-8A8A-6012E0195AD8}"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62D26-C402-4F69-BD17-2DD94A9470E0}">
      <dsp:nvSpPr>
        <dsp:cNvPr id="0" name=""/>
        <dsp:cNvSpPr/>
      </dsp:nvSpPr>
      <dsp:spPr>
        <a:xfrm rot="16200000">
          <a:off x="253" y="580925"/>
          <a:ext cx="2902148" cy="2902148"/>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Quality</a:t>
          </a:r>
        </a:p>
      </dsp:txBody>
      <dsp:txXfrm rot="5400000">
        <a:off x="508129" y="1306462"/>
        <a:ext cx="2394272" cy="1451074"/>
      </dsp:txXfrm>
    </dsp:sp>
    <dsp:sp modelId="{7C1D4836-040B-491F-8A8A-6012E0195AD8}">
      <dsp:nvSpPr>
        <dsp:cNvPr id="0" name=""/>
        <dsp:cNvSpPr/>
      </dsp:nvSpPr>
      <dsp:spPr>
        <a:xfrm rot="5400000">
          <a:off x="3193851" y="582256"/>
          <a:ext cx="2902148" cy="2902148"/>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Valuation</a:t>
          </a:r>
        </a:p>
      </dsp:txBody>
      <dsp:txXfrm rot="-5400000">
        <a:off x="3193851" y="1307793"/>
        <a:ext cx="2394272" cy="145107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ED0E43-40D3-470D-A919-9356366271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smtClean="0">
                <a:latin typeface="+mn-lt"/>
              </a:defRPr>
            </a:lvl1pPr>
          </a:lstStyle>
          <a:p>
            <a:pPr>
              <a:defRPr/>
            </a:pPr>
            <a:r>
              <a:rPr lang="en-US"/>
              <a:t>262 Toughest Investment Decision-</a:t>
            </a:r>
            <a:br>
              <a:rPr lang="en-US"/>
            </a:br>
            <a:r>
              <a:rPr lang="en-US"/>
              <a:t>When to Sell</a:t>
            </a:r>
          </a:p>
        </p:txBody>
      </p:sp>
      <p:sp>
        <p:nvSpPr>
          <p:cNvPr id="3" name="Date Placeholder 2">
            <a:extLst>
              <a:ext uri="{FF2B5EF4-FFF2-40B4-BE49-F238E27FC236}">
                <a16:creationId xmlns:a16="http://schemas.microsoft.com/office/drawing/2014/main" id="{8E95249A-20B3-4CC0-B7AD-ECCC7702DE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FAD73D6-C0FF-4AF1-B0AB-84C7C5269F0F}" type="datetimeFigureOut">
              <a:rPr lang="en-US"/>
              <a:pPr>
                <a:defRPr/>
              </a:pPr>
              <a:t>5/17/2023</a:t>
            </a:fld>
            <a:endParaRPr lang="en-US" dirty="0"/>
          </a:p>
        </p:txBody>
      </p:sp>
      <p:sp>
        <p:nvSpPr>
          <p:cNvPr id="4" name="Footer Placeholder 3">
            <a:extLst>
              <a:ext uri="{FF2B5EF4-FFF2-40B4-BE49-F238E27FC236}">
                <a16:creationId xmlns:a16="http://schemas.microsoft.com/office/drawing/2014/main" id="{8B82DFEF-D76F-4AA0-ADCF-A5274B4203D4}"/>
              </a:ext>
            </a:extLst>
          </p:cNvPr>
          <p:cNvSpPr>
            <a:spLocks noGrp="1"/>
          </p:cNvSpPr>
          <p:nvPr>
            <p:ph type="ftr" sz="quarter" idx="2"/>
          </p:nvPr>
        </p:nvSpPr>
        <p:spPr>
          <a:xfrm>
            <a:off x="0" y="8685213"/>
            <a:ext cx="3527425"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smtClean="0">
                <a:latin typeface="+mn-lt"/>
              </a:defRPr>
            </a:lvl1pPr>
          </a:lstStyle>
          <a:p>
            <a:pPr>
              <a:defRPr/>
            </a:pPr>
            <a:r>
              <a:rPr lang="en-US"/>
              <a:t>2013 Puget Sound Investors Education Conference</a:t>
            </a:r>
          </a:p>
        </p:txBody>
      </p:sp>
      <p:sp>
        <p:nvSpPr>
          <p:cNvPr id="5" name="Slide Number Placeholder 4">
            <a:extLst>
              <a:ext uri="{FF2B5EF4-FFF2-40B4-BE49-F238E27FC236}">
                <a16:creationId xmlns:a16="http://schemas.microsoft.com/office/drawing/2014/main" id="{CA84ADC7-C482-4BC4-9FC0-C2B4826919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18CEF16-84BD-403B-A483-CE17CCA45456}"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B04944-4DBF-4A40-A738-9A08E4BAAF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BAF22FEE-6A9F-493A-A316-0F6FA860926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19ED97-5B3F-4BDD-B287-80A630110F0B}" type="datetimeFigureOut">
              <a:rPr lang="en-US"/>
              <a:pPr>
                <a:defRPr/>
              </a:pPr>
              <a:t>5/17/2023</a:t>
            </a:fld>
            <a:endParaRPr lang="en-US" dirty="0"/>
          </a:p>
        </p:txBody>
      </p:sp>
      <p:sp>
        <p:nvSpPr>
          <p:cNvPr id="4" name="Slide Image Placeholder 3">
            <a:extLst>
              <a:ext uri="{FF2B5EF4-FFF2-40B4-BE49-F238E27FC236}">
                <a16:creationId xmlns:a16="http://schemas.microsoft.com/office/drawing/2014/main" id="{76F04A04-2782-4AAC-91F5-C31CE7C0284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D46A192-297E-4407-9F21-5F345DE6721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63711F-5BCE-46EC-8697-23E06F83773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D9F071B7-13F9-45C5-9D1D-A8B865220D0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9CCC399-42F5-416F-AF79-3820CB80213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81B0004-1C1D-46E3-B1CB-62C784699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E2B0861-02C4-413F-A396-A59A25665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You can present this powerpoint using the sample portfolio.  Or you might consider using it as an outline for doing a Club Portfolio Review.</a:t>
            </a:r>
          </a:p>
          <a:p>
            <a:pPr>
              <a:spcBef>
                <a:spcPct val="0"/>
              </a:spcBef>
            </a:pPr>
            <a:endParaRPr lang="en-US" altLang="en-US"/>
          </a:p>
          <a:p>
            <a:pPr>
              <a:spcBef>
                <a:spcPct val="0"/>
              </a:spcBef>
            </a:pPr>
            <a:r>
              <a:rPr lang="en-US" altLang="en-US"/>
              <a:t>Questions on this presentation can be sent to Carol Theine at ctheine@Puget.bettervesting.net </a:t>
            </a:r>
          </a:p>
        </p:txBody>
      </p:sp>
      <p:sp>
        <p:nvSpPr>
          <p:cNvPr id="9220" name="Slide Number Placeholder 3">
            <a:extLst>
              <a:ext uri="{FF2B5EF4-FFF2-40B4-BE49-F238E27FC236}">
                <a16:creationId xmlns:a16="http://schemas.microsoft.com/office/drawing/2014/main" id="{289A4BD3-B44F-47D3-9D7F-46A59C5F2C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2A36778-BF12-41AD-B20F-3C88F241200A}"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9C3AD7B-6F12-4782-AC41-C2623D377F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6B6C7BA-F034-4D8A-9EBD-4158B3192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You can also do this with the Portfolio Summary reports in Toolkit &amp; Online SSG.</a:t>
            </a:r>
          </a:p>
        </p:txBody>
      </p:sp>
      <p:sp>
        <p:nvSpPr>
          <p:cNvPr id="43012" name="Slide Number Placeholder 3">
            <a:extLst>
              <a:ext uri="{FF2B5EF4-FFF2-40B4-BE49-F238E27FC236}">
                <a16:creationId xmlns:a16="http://schemas.microsoft.com/office/drawing/2014/main" id="{C69CB2FE-BB3F-45BE-B0CA-F7E6A868A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8DBB0F0-4A41-485E-A00D-F5E6A7C6C875}" type="slidenum">
              <a:rPr lang="en-US" altLang="en-US">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88847E6-6BD4-4D3F-9C32-79FEA3FB43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26B6BCF-9558-4711-A155-8B1DD33D2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a:extLst>
              <a:ext uri="{FF2B5EF4-FFF2-40B4-BE49-F238E27FC236}">
                <a16:creationId xmlns:a16="http://schemas.microsoft.com/office/drawing/2014/main" id="{0352FF1D-7DB2-476E-9801-9C575B80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8526D32-9BE1-480D-9A02-5F9C2DD9068C}" type="slidenum">
              <a:rPr lang="en-US" altLang="en-US">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8A82193-C604-490B-8800-85C20EA425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DCF27C8-3A04-420A-9B39-462EECE2E7E8}" type="slidenum">
              <a:rPr lang="en-US" altLang="en-US">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
        <p:nvSpPr>
          <p:cNvPr id="50179" name="Rectangle 2">
            <a:extLst>
              <a:ext uri="{FF2B5EF4-FFF2-40B4-BE49-F238E27FC236}">
                <a16:creationId xmlns:a16="http://schemas.microsoft.com/office/drawing/2014/main" id="{A7ACC99D-E16C-4C4A-A715-ECDCA6117E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F08ADD24-501B-4DB6-B6BF-3C22819930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CD87D4A-0446-4921-AE63-5A5FDA6C8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011D49B-099D-4A40-B1A2-A28B8258D7DC}" type="slidenum">
              <a:rPr lang="en-US" altLang="en-US">
                <a:latin typeface="Calibri" panose="020F0502020204030204" pitchFamily="34" charset="0"/>
              </a:rPr>
              <a:pPr fontAlgn="base">
                <a:spcBef>
                  <a:spcPct val="0"/>
                </a:spcBef>
                <a:spcAft>
                  <a:spcPct val="0"/>
                </a:spcAft>
              </a:pPr>
              <a:t>31</a:t>
            </a:fld>
            <a:endParaRPr lang="en-US" altLang="en-US">
              <a:latin typeface="Calibri" panose="020F0502020204030204" pitchFamily="34" charset="0"/>
            </a:endParaRPr>
          </a:p>
        </p:txBody>
      </p:sp>
      <p:sp>
        <p:nvSpPr>
          <p:cNvPr id="52227" name="Rectangle 2">
            <a:extLst>
              <a:ext uri="{FF2B5EF4-FFF2-40B4-BE49-F238E27FC236}">
                <a16:creationId xmlns:a16="http://schemas.microsoft.com/office/drawing/2014/main" id="{17122846-7537-4BF3-ADD4-2E855F4C3E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B1FD3523-E578-4DEA-BC88-F47D85D22A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1EAE7B4-1518-4251-8CBF-CFB2626A2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F904431-73CF-44C6-BB10-ABEE0128F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2" name="Slide Number Placeholder 3">
            <a:extLst>
              <a:ext uri="{FF2B5EF4-FFF2-40B4-BE49-F238E27FC236}">
                <a16:creationId xmlns:a16="http://schemas.microsoft.com/office/drawing/2014/main" id="{813989E7-EE5F-4AFE-B421-BD5FA2B93B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B6EDFDC-A2E5-41FF-BD1C-8C2A2392CACF}"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266DCD1-5CF8-4EEA-B092-5F6AF3BE62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86D193A-E52D-4CF9-920D-0FA4FFD1F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Most clubs try to keep it at 1 stock per member to follow.  From that standpoint, 19 might be too many stocks for a club of 12.</a:t>
            </a:r>
          </a:p>
          <a:p>
            <a:pPr>
              <a:spcBef>
                <a:spcPct val="0"/>
              </a:spcBef>
            </a:pPr>
            <a:endParaRPr lang="en-US" altLang="en-US"/>
          </a:p>
          <a:p>
            <a:pPr>
              <a:spcBef>
                <a:spcPct val="0"/>
              </a:spcBef>
            </a:pPr>
            <a:r>
              <a:rPr lang="en-US" altLang="en-US"/>
              <a:t>Understand your small holdings.  In this case, HGR &amp; CTSH are recent positions the club has started to invest in. Club working to improve overall growth for portfolio.  F &amp; STO were “dart board” plays.  (“gambling”).  Okay to have a little bit  (small %) of “fun” in a portfolio.</a:t>
            </a:r>
          </a:p>
          <a:p>
            <a:pPr>
              <a:spcBef>
                <a:spcPct val="0"/>
              </a:spcBef>
            </a:pPr>
            <a:endParaRPr lang="en-US" altLang="en-US"/>
          </a:p>
        </p:txBody>
      </p:sp>
      <p:sp>
        <p:nvSpPr>
          <p:cNvPr id="17412" name="Slide Number Placeholder 3">
            <a:extLst>
              <a:ext uri="{FF2B5EF4-FFF2-40B4-BE49-F238E27FC236}">
                <a16:creationId xmlns:a16="http://schemas.microsoft.com/office/drawing/2014/main" id="{08D45B8A-6A9F-40AD-8FB5-D678ED1E0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C37EAA4-889F-48D6-AC7A-0C568FFCE94F}"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BF54A68-F4CD-4557-BFF6-0E4D14752E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E11C464-9E92-437B-8E21-0DB10F12D2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Large companies classified by revenues  sometimes may change when classified by revenue growth.  Nicholson talked by classification of companies by growth in his writings.  Because earning follow sales this may also be an appropriate classification.  Some larger companies may act like a smaller or mid-sized company when classified by sales growth.</a:t>
            </a:r>
          </a:p>
        </p:txBody>
      </p:sp>
      <p:sp>
        <p:nvSpPr>
          <p:cNvPr id="23556" name="Slide Number Placeholder 3">
            <a:extLst>
              <a:ext uri="{FF2B5EF4-FFF2-40B4-BE49-F238E27FC236}">
                <a16:creationId xmlns:a16="http://schemas.microsoft.com/office/drawing/2014/main" id="{36B8C43D-C6BA-4D1E-B2A7-6BE2E6BA7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1FE9CA7-5DAA-4F51-A8E0-0626283146A7}"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907F9A4-A058-4ACC-B8A8-00E200718C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C08BC67-BBAD-4714-B247-0FD7350A9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COST</a:t>
            </a:r>
          </a:p>
        </p:txBody>
      </p:sp>
      <p:sp>
        <p:nvSpPr>
          <p:cNvPr id="26628" name="Slide Number Placeholder 3">
            <a:extLst>
              <a:ext uri="{FF2B5EF4-FFF2-40B4-BE49-F238E27FC236}">
                <a16:creationId xmlns:a16="http://schemas.microsoft.com/office/drawing/2014/main" id="{A65B4DF8-0444-4D66-BD48-73F6152E0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8413F6F-9DB2-4C26-A7A9-800B2BD061BA}" type="slidenum">
              <a:rPr lang="en-US" altLang="en-US">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3FE39F-E884-4F8D-889A-3ED294FC21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9BCC125-88CB-4EAC-ADC8-FF5F7B16C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a:t>Which of these graphs give you cause for concern?</a:t>
            </a:r>
          </a:p>
          <a:p>
            <a:pPr>
              <a:spcBef>
                <a:spcPct val="0"/>
              </a:spcBef>
            </a:pPr>
            <a:endParaRPr lang="en-US" altLang="en-US" sz="1600"/>
          </a:p>
          <a:p>
            <a:pPr>
              <a:spcBef>
                <a:spcPct val="0"/>
              </a:spcBef>
            </a:pPr>
            <a:r>
              <a:rPr lang="en-US" altLang="en-US" sz="1600"/>
              <a:t>Top Left =Aflac (AFL)</a:t>
            </a:r>
          </a:p>
          <a:p>
            <a:pPr>
              <a:spcBef>
                <a:spcPct val="0"/>
              </a:spcBef>
            </a:pPr>
            <a:r>
              <a:rPr lang="en-US" altLang="en-US" sz="1600"/>
              <a:t>Top Right = Ford (F)</a:t>
            </a:r>
          </a:p>
          <a:p>
            <a:pPr>
              <a:spcBef>
                <a:spcPct val="0"/>
              </a:spcBef>
            </a:pPr>
            <a:r>
              <a:rPr lang="en-US" altLang="en-US" sz="1600"/>
              <a:t>Bottom Left = Target (TGT)</a:t>
            </a:r>
          </a:p>
          <a:p>
            <a:pPr>
              <a:spcBef>
                <a:spcPct val="0"/>
              </a:spcBef>
            </a:pPr>
            <a:r>
              <a:rPr lang="en-US" altLang="en-US" sz="1600"/>
              <a:t>Bottom Right = Johnson &amp; Johnson (JNJ)</a:t>
            </a:r>
          </a:p>
        </p:txBody>
      </p:sp>
      <p:sp>
        <p:nvSpPr>
          <p:cNvPr id="28676" name="Slide Number Placeholder 3">
            <a:extLst>
              <a:ext uri="{FF2B5EF4-FFF2-40B4-BE49-F238E27FC236}">
                <a16:creationId xmlns:a16="http://schemas.microsoft.com/office/drawing/2014/main" id="{809EA585-2E04-4825-BBB6-EEA8C5FD7C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9B96B25-1D3E-445F-8307-749B97746940}" type="slidenum">
              <a:rPr lang="en-US" altLang="en-US">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F3E9C97-A3E1-4F59-B4A4-A714C09AE1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361AD93-2FCE-44ED-9987-7CF2F9D41F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Coke (KO)</a:t>
            </a:r>
          </a:p>
        </p:txBody>
      </p:sp>
      <p:sp>
        <p:nvSpPr>
          <p:cNvPr id="30724" name="Slide Number Placeholder 3">
            <a:extLst>
              <a:ext uri="{FF2B5EF4-FFF2-40B4-BE49-F238E27FC236}">
                <a16:creationId xmlns:a16="http://schemas.microsoft.com/office/drawing/2014/main" id="{26F98681-E898-4472-9EDC-738AD37636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1F16C13-BF25-4436-922B-521B3860541A}"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D3AA720-272B-425F-BB25-6ED35A506A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365B9F3-D900-46CA-BB44-EA14791D15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2" name="Slide Number Placeholder 3">
            <a:extLst>
              <a:ext uri="{FF2B5EF4-FFF2-40B4-BE49-F238E27FC236}">
                <a16:creationId xmlns:a16="http://schemas.microsoft.com/office/drawing/2014/main" id="{C7390C74-0151-41EA-BB50-99EDBB23D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08FFCC0-D0F4-4DEF-A7D8-8422C8F8FEE0}" type="slidenum">
              <a:rPr lang="en-US" altLang="en-US">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0FADF51-A30A-42B4-A1A7-5BD98539CF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0DFBBE4-71CF-4A0B-B411-85E15BB027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25A5383B-6A83-421A-92C2-D6074ABA3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A292CFB-33A9-4C52-90FE-090EF2ED6886}" type="slidenum">
              <a:rPr lang="en-US" altLang="en-US">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95FBD54B-2619-438E-9484-79FCFF441A8E}"/>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4CCF4A82-276F-4850-A88C-75E8EFE753A4}"/>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5F4A7F1-E7FF-4555-98AB-0D817325A69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D944A0ED-8D96-45EA-9D8F-23A84969337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FA1203F6-DAAE-4D74-843B-FD61B5D1AA1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3BD3D102-7F28-474E-8792-C42B819F8746}"/>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0A1D8E60-57D5-44F0-ACD4-238E74F4E9EA}"/>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916216DD-94EF-445D-9CD7-8250FF728838}"/>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ECCCF32D-F0B5-418D-8DEA-81AC26D7D9C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B9BCFED0-ED9D-48FD-8526-B79052F11915}"/>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5A781D51-F2EE-42C2-8B57-9EF176F6EF52}"/>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85AD0931-FF20-4806-9584-25BDBBBDD9A4}"/>
              </a:ext>
            </a:extLst>
          </p:cNvPr>
          <p:cNvSpPr>
            <a:spLocks noGrp="1"/>
          </p:cNvSpPr>
          <p:nvPr>
            <p:ph type="dt" sz="half" idx="10"/>
          </p:nvPr>
        </p:nvSpPr>
        <p:spPr/>
        <p:txBody>
          <a:bodyPr/>
          <a:lstStyle>
            <a:lvl1pPr>
              <a:defRPr/>
            </a:lvl1pPr>
          </a:lstStyle>
          <a:p>
            <a:pPr>
              <a:defRPr/>
            </a:pPr>
            <a:fld id="{81B34664-4F79-443F-981C-F3A8788D895E}" type="datetime1">
              <a:rPr lang="en-US"/>
              <a:pPr>
                <a:defRPr/>
              </a:pPr>
              <a:t>5/17/2023</a:t>
            </a:fld>
            <a:endParaRPr lang="en-US" dirty="0"/>
          </a:p>
        </p:txBody>
      </p:sp>
      <p:sp>
        <p:nvSpPr>
          <p:cNvPr id="16" name="Footer Placeholder 4">
            <a:extLst>
              <a:ext uri="{FF2B5EF4-FFF2-40B4-BE49-F238E27FC236}">
                <a16:creationId xmlns:a16="http://schemas.microsoft.com/office/drawing/2014/main" id="{DD24B386-1554-4468-8C4B-C8C523E6DFBB}"/>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977BE8E5-3524-4579-8160-C493A6D841D9}"/>
              </a:ext>
            </a:extLst>
          </p:cNvPr>
          <p:cNvSpPr>
            <a:spLocks noGrp="1"/>
          </p:cNvSpPr>
          <p:nvPr>
            <p:ph type="sldNum" sz="quarter" idx="12"/>
          </p:nvPr>
        </p:nvSpPr>
        <p:spPr/>
        <p:txBody>
          <a:bodyPr/>
          <a:lstStyle>
            <a:lvl1pPr>
              <a:defRPr/>
            </a:lvl1pPr>
          </a:lstStyle>
          <a:p>
            <a:pPr>
              <a:defRPr/>
            </a:pPr>
            <a:fld id="{12F7624D-083B-4A69-BC0C-47EBBA94CDE2}" type="slidenum">
              <a:rPr lang="en-US"/>
              <a:pPr>
                <a:defRPr/>
              </a:pPr>
              <a:t>‹#›</a:t>
            </a:fld>
            <a:endParaRPr lang="en-US" dirty="0"/>
          </a:p>
        </p:txBody>
      </p:sp>
    </p:spTree>
    <p:extLst>
      <p:ext uri="{BB962C8B-B14F-4D97-AF65-F5344CB8AC3E}">
        <p14:creationId xmlns:p14="http://schemas.microsoft.com/office/powerpoint/2010/main" val="31984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27344-15C5-47B5-9A6D-415505ABEB9B}"/>
              </a:ext>
            </a:extLst>
          </p:cNvPr>
          <p:cNvSpPr>
            <a:spLocks noGrp="1"/>
          </p:cNvSpPr>
          <p:nvPr>
            <p:ph type="dt" sz="half" idx="10"/>
          </p:nvPr>
        </p:nvSpPr>
        <p:spPr/>
        <p:txBody>
          <a:bodyPr/>
          <a:lstStyle>
            <a:lvl1pPr>
              <a:defRPr/>
            </a:lvl1pPr>
          </a:lstStyle>
          <a:p>
            <a:pPr>
              <a:defRPr/>
            </a:pPr>
            <a:fld id="{C4CCC0CE-C0C6-44DC-A2DA-F9BD2B4DFA0F}" type="datetime1">
              <a:rPr lang="en-US"/>
              <a:pPr>
                <a:defRPr/>
              </a:pPr>
              <a:t>5/17/2023</a:t>
            </a:fld>
            <a:endParaRPr lang="en-US" dirty="0"/>
          </a:p>
        </p:txBody>
      </p:sp>
      <p:sp>
        <p:nvSpPr>
          <p:cNvPr id="5" name="Footer Placeholder 4">
            <a:extLst>
              <a:ext uri="{FF2B5EF4-FFF2-40B4-BE49-F238E27FC236}">
                <a16:creationId xmlns:a16="http://schemas.microsoft.com/office/drawing/2014/main" id="{1D5FCA60-812D-414D-B846-8E82E5E696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BCD707-CE2C-410C-987D-8F932ED487C0}"/>
              </a:ext>
            </a:extLst>
          </p:cNvPr>
          <p:cNvSpPr>
            <a:spLocks noGrp="1"/>
          </p:cNvSpPr>
          <p:nvPr>
            <p:ph type="sldNum" sz="quarter" idx="12"/>
          </p:nvPr>
        </p:nvSpPr>
        <p:spPr/>
        <p:txBody>
          <a:bodyPr/>
          <a:lstStyle>
            <a:lvl1pPr>
              <a:defRPr/>
            </a:lvl1pPr>
          </a:lstStyle>
          <a:p>
            <a:pPr>
              <a:defRPr/>
            </a:pPr>
            <a:fld id="{BB9CFDAA-CCC1-4A7F-98C0-9C2EED32698A}" type="slidenum">
              <a:rPr lang="en-US"/>
              <a:pPr>
                <a:defRPr/>
              </a:pPr>
              <a:t>‹#›</a:t>
            </a:fld>
            <a:endParaRPr lang="en-US" dirty="0"/>
          </a:p>
        </p:txBody>
      </p:sp>
    </p:spTree>
    <p:extLst>
      <p:ext uri="{BB962C8B-B14F-4D97-AF65-F5344CB8AC3E}">
        <p14:creationId xmlns:p14="http://schemas.microsoft.com/office/powerpoint/2010/main" val="121942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5F8A75A0-27E6-47C7-9E63-43165B1B9112}"/>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4F432374-C6E6-4A47-AE63-C2D7FCD63BF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A87A87A1-87CA-4B35-BAB3-090D02DF8C00}"/>
              </a:ext>
            </a:extLst>
          </p:cNvPr>
          <p:cNvSpPr>
            <a:spLocks noGrp="1"/>
          </p:cNvSpPr>
          <p:nvPr>
            <p:ph type="dt" sz="half" idx="14"/>
          </p:nvPr>
        </p:nvSpPr>
        <p:spPr/>
        <p:txBody>
          <a:bodyPr/>
          <a:lstStyle>
            <a:lvl1pPr>
              <a:defRPr/>
            </a:lvl1pPr>
          </a:lstStyle>
          <a:p>
            <a:pPr>
              <a:defRPr/>
            </a:pPr>
            <a:fld id="{D1DF24B8-09EE-44B4-95DA-48A6FB264641}" type="datetime1">
              <a:rPr lang="en-US"/>
              <a:pPr>
                <a:defRPr/>
              </a:pPr>
              <a:t>5/17/2023</a:t>
            </a:fld>
            <a:endParaRPr lang="en-US" dirty="0"/>
          </a:p>
        </p:txBody>
      </p:sp>
      <p:sp>
        <p:nvSpPr>
          <p:cNvPr id="8" name="Footer Placeholder 4">
            <a:extLst>
              <a:ext uri="{FF2B5EF4-FFF2-40B4-BE49-F238E27FC236}">
                <a16:creationId xmlns:a16="http://schemas.microsoft.com/office/drawing/2014/main" id="{B6F8E2BA-AB62-4678-959C-8713E6177EFC}"/>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6F8AB5-A9AD-45ED-AE27-6F5B91285DF3}"/>
              </a:ext>
            </a:extLst>
          </p:cNvPr>
          <p:cNvSpPr>
            <a:spLocks noGrp="1"/>
          </p:cNvSpPr>
          <p:nvPr>
            <p:ph type="sldNum" sz="quarter" idx="16"/>
          </p:nvPr>
        </p:nvSpPr>
        <p:spPr/>
        <p:txBody>
          <a:bodyPr/>
          <a:lstStyle>
            <a:lvl1pPr>
              <a:defRPr/>
            </a:lvl1pPr>
          </a:lstStyle>
          <a:p>
            <a:pPr>
              <a:defRPr/>
            </a:pPr>
            <a:fld id="{E965FD45-5680-4975-A5D3-239B1575FE45}" type="slidenum">
              <a:rPr lang="en-US"/>
              <a:pPr>
                <a:defRPr/>
              </a:pPr>
              <a:t>‹#›</a:t>
            </a:fld>
            <a:endParaRPr lang="en-US" dirty="0"/>
          </a:p>
        </p:txBody>
      </p:sp>
    </p:spTree>
    <p:extLst>
      <p:ext uri="{BB962C8B-B14F-4D97-AF65-F5344CB8AC3E}">
        <p14:creationId xmlns:p14="http://schemas.microsoft.com/office/powerpoint/2010/main" val="65984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56E01-C89C-4309-8B28-79D2B4EF6C7D}"/>
              </a:ext>
            </a:extLst>
          </p:cNvPr>
          <p:cNvSpPr>
            <a:spLocks noGrp="1"/>
          </p:cNvSpPr>
          <p:nvPr>
            <p:ph type="dt" sz="half" idx="10"/>
          </p:nvPr>
        </p:nvSpPr>
        <p:spPr/>
        <p:txBody>
          <a:bodyPr/>
          <a:lstStyle>
            <a:lvl1pPr>
              <a:defRPr/>
            </a:lvl1pPr>
          </a:lstStyle>
          <a:p>
            <a:pPr>
              <a:defRPr/>
            </a:pPr>
            <a:fld id="{48351957-C534-440F-BC20-B0800DC1E74F}" type="datetime1">
              <a:rPr lang="en-US"/>
              <a:pPr>
                <a:defRPr/>
              </a:pPr>
              <a:t>5/17/2023</a:t>
            </a:fld>
            <a:endParaRPr lang="en-US" dirty="0"/>
          </a:p>
        </p:txBody>
      </p:sp>
      <p:sp>
        <p:nvSpPr>
          <p:cNvPr id="5" name="Footer Placeholder 4">
            <a:extLst>
              <a:ext uri="{FF2B5EF4-FFF2-40B4-BE49-F238E27FC236}">
                <a16:creationId xmlns:a16="http://schemas.microsoft.com/office/drawing/2014/main" id="{146513AE-9CAF-47C5-AD80-3B5F231C61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A74214-D1F2-4C60-8EAD-A293C645F3D0}"/>
              </a:ext>
            </a:extLst>
          </p:cNvPr>
          <p:cNvSpPr>
            <a:spLocks noGrp="1"/>
          </p:cNvSpPr>
          <p:nvPr>
            <p:ph type="sldNum" sz="quarter" idx="12"/>
          </p:nvPr>
        </p:nvSpPr>
        <p:spPr/>
        <p:txBody>
          <a:bodyPr/>
          <a:lstStyle>
            <a:lvl1pPr>
              <a:defRPr/>
            </a:lvl1pPr>
          </a:lstStyle>
          <a:p>
            <a:pPr>
              <a:defRPr/>
            </a:pPr>
            <a:fld id="{D02897F5-5326-44C7-9DE8-17AB1D4F4319}" type="slidenum">
              <a:rPr lang="en-US"/>
              <a:pPr>
                <a:defRPr/>
              </a:pPr>
              <a:t>‹#›</a:t>
            </a:fld>
            <a:endParaRPr lang="en-US" dirty="0"/>
          </a:p>
        </p:txBody>
      </p:sp>
    </p:spTree>
    <p:extLst>
      <p:ext uri="{BB962C8B-B14F-4D97-AF65-F5344CB8AC3E}">
        <p14:creationId xmlns:p14="http://schemas.microsoft.com/office/powerpoint/2010/main" val="203968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ACCA5B52-4ED8-4130-B155-26F4114F209D}"/>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2800EB42-28C7-47AF-9782-3863E9734B18}"/>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A5E7D096-33E8-4066-B911-2734A0242E98}"/>
              </a:ext>
            </a:extLst>
          </p:cNvPr>
          <p:cNvSpPr>
            <a:spLocks noGrp="1"/>
          </p:cNvSpPr>
          <p:nvPr>
            <p:ph type="dt" sz="half" idx="14"/>
          </p:nvPr>
        </p:nvSpPr>
        <p:spPr/>
        <p:txBody>
          <a:bodyPr/>
          <a:lstStyle>
            <a:lvl1pPr>
              <a:defRPr/>
            </a:lvl1pPr>
          </a:lstStyle>
          <a:p>
            <a:pPr>
              <a:defRPr/>
            </a:pPr>
            <a:fld id="{B2A62AC3-106A-47B3-9629-ED39462A1D58}" type="datetime1">
              <a:rPr lang="en-US"/>
              <a:pPr>
                <a:defRPr/>
              </a:pPr>
              <a:t>5/17/2023</a:t>
            </a:fld>
            <a:endParaRPr lang="en-US" dirty="0"/>
          </a:p>
        </p:txBody>
      </p:sp>
      <p:sp>
        <p:nvSpPr>
          <p:cNvPr id="8" name="Footer Placeholder 4">
            <a:extLst>
              <a:ext uri="{FF2B5EF4-FFF2-40B4-BE49-F238E27FC236}">
                <a16:creationId xmlns:a16="http://schemas.microsoft.com/office/drawing/2014/main" id="{5E4238F1-644A-4147-8F0F-F6A45D00B71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5B7DAF8-7829-4B14-977E-4A15E14284C9}"/>
              </a:ext>
            </a:extLst>
          </p:cNvPr>
          <p:cNvSpPr>
            <a:spLocks noGrp="1"/>
          </p:cNvSpPr>
          <p:nvPr>
            <p:ph type="sldNum" sz="quarter" idx="16"/>
          </p:nvPr>
        </p:nvSpPr>
        <p:spPr/>
        <p:txBody>
          <a:bodyPr/>
          <a:lstStyle>
            <a:lvl1pPr>
              <a:defRPr/>
            </a:lvl1pPr>
          </a:lstStyle>
          <a:p>
            <a:pPr>
              <a:defRPr/>
            </a:pPr>
            <a:fld id="{A13E3922-D506-4DA3-A70C-D51C1D5A1230}" type="slidenum">
              <a:rPr lang="en-US"/>
              <a:pPr>
                <a:defRPr/>
              </a:pPr>
              <a:t>‹#›</a:t>
            </a:fld>
            <a:endParaRPr lang="en-US" dirty="0"/>
          </a:p>
        </p:txBody>
      </p:sp>
    </p:spTree>
    <p:extLst>
      <p:ext uri="{BB962C8B-B14F-4D97-AF65-F5344CB8AC3E}">
        <p14:creationId xmlns:p14="http://schemas.microsoft.com/office/powerpoint/2010/main" val="408852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A47E0DE-A408-4CC8-A131-6132F472DA84}"/>
              </a:ext>
            </a:extLst>
          </p:cNvPr>
          <p:cNvSpPr>
            <a:spLocks noGrp="1"/>
          </p:cNvSpPr>
          <p:nvPr>
            <p:ph type="dt" sz="half" idx="14"/>
          </p:nvPr>
        </p:nvSpPr>
        <p:spPr/>
        <p:txBody>
          <a:bodyPr/>
          <a:lstStyle>
            <a:lvl1pPr>
              <a:defRPr/>
            </a:lvl1pPr>
          </a:lstStyle>
          <a:p>
            <a:pPr>
              <a:defRPr/>
            </a:pPr>
            <a:fld id="{6958E1A3-1CC5-4F76-A131-99AE0689C4E6}" type="datetime1">
              <a:rPr lang="en-US"/>
              <a:pPr>
                <a:defRPr/>
              </a:pPr>
              <a:t>5/17/2023</a:t>
            </a:fld>
            <a:endParaRPr lang="en-US" dirty="0"/>
          </a:p>
        </p:txBody>
      </p:sp>
      <p:sp>
        <p:nvSpPr>
          <p:cNvPr id="6" name="Footer Placeholder 4">
            <a:extLst>
              <a:ext uri="{FF2B5EF4-FFF2-40B4-BE49-F238E27FC236}">
                <a16:creationId xmlns:a16="http://schemas.microsoft.com/office/drawing/2014/main" id="{208CF137-255B-408A-9C29-166C3D8C3648}"/>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EDCF96-CCA1-4145-8FEB-151A7BF85497}"/>
              </a:ext>
            </a:extLst>
          </p:cNvPr>
          <p:cNvSpPr>
            <a:spLocks noGrp="1"/>
          </p:cNvSpPr>
          <p:nvPr>
            <p:ph type="sldNum" sz="quarter" idx="16"/>
          </p:nvPr>
        </p:nvSpPr>
        <p:spPr/>
        <p:txBody>
          <a:bodyPr/>
          <a:lstStyle>
            <a:lvl1pPr>
              <a:defRPr/>
            </a:lvl1pPr>
          </a:lstStyle>
          <a:p>
            <a:pPr>
              <a:defRPr/>
            </a:pPr>
            <a:fld id="{88650C17-6AA9-450B-BE09-85CD7366006D}" type="slidenum">
              <a:rPr lang="en-US"/>
              <a:pPr>
                <a:defRPr/>
              </a:pPr>
              <a:t>‹#›</a:t>
            </a:fld>
            <a:endParaRPr lang="en-US" dirty="0"/>
          </a:p>
        </p:txBody>
      </p:sp>
    </p:spTree>
    <p:extLst>
      <p:ext uri="{BB962C8B-B14F-4D97-AF65-F5344CB8AC3E}">
        <p14:creationId xmlns:p14="http://schemas.microsoft.com/office/powerpoint/2010/main" val="2005919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B0E907-68EF-4B8C-BCBF-456F78CBF13A}"/>
              </a:ext>
            </a:extLst>
          </p:cNvPr>
          <p:cNvSpPr>
            <a:spLocks noGrp="1"/>
          </p:cNvSpPr>
          <p:nvPr>
            <p:ph type="dt" sz="half" idx="10"/>
          </p:nvPr>
        </p:nvSpPr>
        <p:spPr/>
        <p:txBody>
          <a:bodyPr/>
          <a:lstStyle>
            <a:lvl1pPr>
              <a:defRPr/>
            </a:lvl1pPr>
          </a:lstStyle>
          <a:p>
            <a:pPr>
              <a:defRPr/>
            </a:pPr>
            <a:fld id="{C14D87A6-3501-4C7E-A53B-57CF5C4702DF}" type="datetime1">
              <a:rPr lang="en-US"/>
              <a:pPr>
                <a:defRPr/>
              </a:pPr>
              <a:t>5/17/2023</a:t>
            </a:fld>
            <a:endParaRPr lang="en-US" dirty="0"/>
          </a:p>
        </p:txBody>
      </p:sp>
      <p:sp>
        <p:nvSpPr>
          <p:cNvPr id="5" name="Footer Placeholder 4">
            <a:extLst>
              <a:ext uri="{FF2B5EF4-FFF2-40B4-BE49-F238E27FC236}">
                <a16:creationId xmlns:a16="http://schemas.microsoft.com/office/drawing/2014/main" id="{ECA50D38-3C87-4D14-B688-5505ADE033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EC210C-4F68-4ADC-B8CA-31DBE41D4C18}"/>
              </a:ext>
            </a:extLst>
          </p:cNvPr>
          <p:cNvSpPr>
            <a:spLocks noGrp="1"/>
          </p:cNvSpPr>
          <p:nvPr>
            <p:ph type="sldNum" sz="quarter" idx="12"/>
          </p:nvPr>
        </p:nvSpPr>
        <p:spPr/>
        <p:txBody>
          <a:bodyPr/>
          <a:lstStyle>
            <a:lvl1pPr>
              <a:defRPr/>
            </a:lvl1pPr>
          </a:lstStyle>
          <a:p>
            <a:pPr>
              <a:defRPr/>
            </a:pPr>
            <a:fld id="{66D7B9BE-4A5E-4C2E-BF81-BD28A12AE443}" type="slidenum">
              <a:rPr lang="en-US"/>
              <a:pPr>
                <a:defRPr/>
              </a:pPr>
              <a:t>‹#›</a:t>
            </a:fld>
            <a:endParaRPr lang="en-US" dirty="0"/>
          </a:p>
        </p:txBody>
      </p:sp>
    </p:spTree>
    <p:extLst>
      <p:ext uri="{BB962C8B-B14F-4D97-AF65-F5344CB8AC3E}">
        <p14:creationId xmlns:p14="http://schemas.microsoft.com/office/powerpoint/2010/main" val="412773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AFC0FB-AA8C-460E-BA2E-049ADA0C02DC}"/>
              </a:ext>
            </a:extLst>
          </p:cNvPr>
          <p:cNvSpPr>
            <a:spLocks noGrp="1"/>
          </p:cNvSpPr>
          <p:nvPr>
            <p:ph type="dt" sz="half" idx="10"/>
          </p:nvPr>
        </p:nvSpPr>
        <p:spPr/>
        <p:txBody>
          <a:bodyPr/>
          <a:lstStyle>
            <a:lvl1pPr>
              <a:defRPr/>
            </a:lvl1pPr>
          </a:lstStyle>
          <a:p>
            <a:pPr>
              <a:defRPr/>
            </a:pPr>
            <a:fld id="{FCB473BB-D09C-4531-906C-C8D2FF3D9412}" type="datetime1">
              <a:rPr lang="en-US"/>
              <a:pPr>
                <a:defRPr/>
              </a:pPr>
              <a:t>5/17/2023</a:t>
            </a:fld>
            <a:endParaRPr lang="en-US" dirty="0"/>
          </a:p>
        </p:txBody>
      </p:sp>
      <p:sp>
        <p:nvSpPr>
          <p:cNvPr id="5" name="Footer Placeholder 4">
            <a:extLst>
              <a:ext uri="{FF2B5EF4-FFF2-40B4-BE49-F238E27FC236}">
                <a16:creationId xmlns:a16="http://schemas.microsoft.com/office/drawing/2014/main" id="{055F887C-6E7B-43E4-9133-17D2C62CCD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42F0AA-B314-46AD-9830-CD654D502220}"/>
              </a:ext>
            </a:extLst>
          </p:cNvPr>
          <p:cNvSpPr>
            <a:spLocks noGrp="1"/>
          </p:cNvSpPr>
          <p:nvPr>
            <p:ph type="sldNum" sz="quarter" idx="12"/>
          </p:nvPr>
        </p:nvSpPr>
        <p:spPr/>
        <p:txBody>
          <a:bodyPr/>
          <a:lstStyle>
            <a:lvl1pPr>
              <a:defRPr/>
            </a:lvl1pPr>
          </a:lstStyle>
          <a:p>
            <a:pPr>
              <a:defRPr/>
            </a:pPr>
            <a:fld id="{34AC5F6D-8AC4-4A6E-9576-30E4748139B9}" type="slidenum">
              <a:rPr lang="en-US"/>
              <a:pPr>
                <a:defRPr/>
              </a:pPr>
              <a:t>‹#›</a:t>
            </a:fld>
            <a:endParaRPr lang="en-US" dirty="0"/>
          </a:p>
        </p:txBody>
      </p:sp>
    </p:spTree>
    <p:extLst>
      <p:ext uri="{BB962C8B-B14F-4D97-AF65-F5344CB8AC3E}">
        <p14:creationId xmlns:p14="http://schemas.microsoft.com/office/powerpoint/2010/main" val="46206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637DB3-D45B-48CA-AFD3-E1641B95A432}"/>
              </a:ext>
            </a:extLst>
          </p:cNvPr>
          <p:cNvSpPr>
            <a:spLocks noGrp="1"/>
          </p:cNvSpPr>
          <p:nvPr>
            <p:ph type="dt" sz="half" idx="10"/>
          </p:nvPr>
        </p:nvSpPr>
        <p:spPr/>
        <p:txBody>
          <a:bodyPr/>
          <a:lstStyle>
            <a:lvl1pPr>
              <a:defRPr/>
            </a:lvl1pPr>
          </a:lstStyle>
          <a:p>
            <a:pPr>
              <a:defRPr/>
            </a:pPr>
            <a:fld id="{DC482653-3125-4E58-A309-C0ED1E65D6AE}" type="datetime1">
              <a:rPr lang="en-US"/>
              <a:pPr>
                <a:defRPr/>
              </a:pPr>
              <a:t>5/17/2023</a:t>
            </a:fld>
            <a:endParaRPr lang="en-US" dirty="0"/>
          </a:p>
        </p:txBody>
      </p:sp>
      <p:sp>
        <p:nvSpPr>
          <p:cNvPr id="5" name="Footer Placeholder 4">
            <a:extLst>
              <a:ext uri="{FF2B5EF4-FFF2-40B4-BE49-F238E27FC236}">
                <a16:creationId xmlns:a16="http://schemas.microsoft.com/office/drawing/2014/main" id="{5D6A7961-3797-4762-A260-E0D3315956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18D93-4061-49C3-B638-3A0A16291842}"/>
              </a:ext>
            </a:extLst>
          </p:cNvPr>
          <p:cNvSpPr>
            <a:spLocks noGrp="1"/>
          </p:cNvSpPr>
          <p:nvPr>
            <p:ph type="sldNum" sz="quarter" idx="12"/>
          </p:nvPr>
        </p:nvSpPr>
        <p:spPr>
          <a:xfrm>
            <a:off x="454025" y="6492875"/>
            <a:ext cx="512763" cy="365125"/>
          </a:xfrm>
        </p:spPr>
        <p:txBody>
          <a:bodyPr/>
          <a:lstStyle>
            <a:lvl1pPr algn="l">
              <a:defRPr sz="1400" smtClean="0"/>
            </a:lvl1pPr>
          </a:lstStyle>
          <a:p>
            <a:pPr>
              <a:defRPr/>
            </a:pPr>
            <a:fld id="{0FA2759A-F5B5-4DB3-83B6-E84D97092C92}" type="slidenum">
              <a:rPr lang="en-US"/>
              <a:pPr>
                <a:defRPr/>
              </a:pPr>
              <a:t>‹#›</a:t>
            </a:fld>
            <a:endParaRPr lang="en-US" dirty="0"/>
          </a:p>
        </p:txBody>
      </p:sp>
    </p:spTree>
    <p:extLst>
      <p:ext uri="{BB962C8B-B14F-4D97-AF65-F5344CB8AC3E}">
        <p14:creationId xmlns:p14="http://schemas.microsoft.com/office/powerpoint/2010/main" val="206435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8ADA8-6512-41F8-822B-731AA1640148}"/>
              </a:ext>
            </a:extLst>
          </p:cNvPr>
          <p:cNvSpPr>
            <a:spLocks noGrp="1"/>
          </p:cNvSpPr>
          <p:nvPr>
            <p:ph type="dt" sz="half" idx="10"/>
          </p:nvPr>
        </p:nvSpPr>
        <p:spPr/>
        <p:txBody>
          <a:bodyPr/>
          <a:lstStyle>
            <a:lvl1pPr>
              <a:defRPr/>
            </a:lvl1pPr>
          </a:lstStyle>
          <a:p>
            <a:pPr>
              <a:defRPr/>
            </a:pPr>
            <a:fld id="{22F1923C-22BA-4CDC-83E0-0056ACE9F9BC}" type="datetime1">
              <a:rPr lang="en-US"/>
              <a:pPr>
                <a:defRPr/>
              </a:pPr>
              <a:t>5/17/2023</a:t>
            </a:fld>
            <a:endParaRPr lang="en-US" dirty="0"/>
          </a:p>
        </p:txBody>
      </p:sp>
      <p:sp>
        <p:nvSpPr>
          <p:cNvPr id="5" name="Footer Placeholder 4">
            <a:extLst>
              <a:ext uri="{FF2B5EF4-FFF2-40B4-BE49-F238E27FC236}">
                <a16:creationId xmlns:a16="http://schemas.microsoft.com/office/drawing/2014/main" id="{444D36C3-66EB-4C65-A074-BDFB5E2764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85D34A-B100-4026-B58C-07FA070754F8}"/>
              </a:ext>
            </a:extLst>
          </p:cNvPr>
          <p:cNvSpPr>
            <a:spLocks noGrp="1"/>
          </p:cNvSpPr>
          <p:nvPr>
            <p:ph type="sldNum" sz="quarter" idx="12"/>
          </p:nvPr>
        </p:nvSpPr>
        <p:spPr/>
        <p:txBody>
          <a:bodyPr/>
          <a:lstStyle>
            <a:lvl1pPr>
              <a:defRPr/>
            </a:lvl1pPr>
          </a:lstStyle>
          <a:p>
            <a:pPr>
              <a:defRPr/>
            </a:pPr>
            <a:fld id="{438FD302-E4DC-4A3E-9621-6D726DF840D5}" type="slidenum">
              <a:rPr lang="en-US"/>
              <a:pPr>
                <a:defRPr/>
              </a:pPr>
              <a:t>‹#›</a:t>
            </a:fld>
            <a:endParaRPr lang="en-US" dirty="0"/>
          </a:p>
        </p:txBody>
      </p:sp>
    </p:spTree>
    <p:extLst>
      <p:ext uri="{BB962C8B-B14F-4D97-AF65-F5344CB8AC3E}">
        <p14:creationId xmlns:p14="http://schemas.microsoft.com/office/powerpoint/2010/main" val="96991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A780C88-31EF-4726-93D6-23CFC0E7E385}"/>
              </a:ext>
            </a:extLst>
          </p:cNvPr>
          <p:cNvSpPr>
            <a:spLocks noGrp="1"/>
          </p:cNvSpPr>
          <p:nvPr>
            <p:ph type="dt" sz="half" idx="10"/>
          </p:nvPr>
        </p:nvSpPr>
        <p:spPr/>
        <p:txBody>
          <a:bodyPr/>
          <a:lstStyle>
            <a:lvl1pPr>
              <a:defRPr/>
            </a:lvl1pPr>
          </a:lstStyle>
          <a:p>
            <a:pPr>
              <a:defRPr/>
            </a:pPr>
            <a:fld id="{D6EAE44C-622A-4DFD-8A04-97C41A71184A}" type="datetime1">
              <a:rPr lang="en-US"/>
              <a:pPr>
                <a:defRPr/>
              </a:pPr>
              <a:t>5/17/2023</a:t>
            </a:fld>
            <a:endParaRPr lang="en-US" dirty="0"/>
          </a:p>
        </p:txBody>
      </p:sp>
      <p:sp>
        <p:nvSpPr>
          <p:cNvPr id="6" name="Footer Placeholder 4">
            <a:extLst>
              <a:ext uri="{FF2B5EF4-FFF2-40B4-BE49-F238E27FC236}">
                <a16:creationId xmlns:a16="http://schemas.microsoft.com/office/drawing/2014/main" id="{08B639CD-7D14-48C9-A9B3-1D7FD125FC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5740DC-00AE-4D17-8BA5-C32449F5ACBD}"/>
              </a:ext>
            </a:extLst>
          </p:cNvPr>
          <p:cNvSpPr>
            <a:spLocks noGrp="1"/>
          </p:cNvSpPr>
          <p:nvPr>
            <p:ph type="sldNum" sz="quarter" idx="12"/>
          </p:nvPr>
        </p:nvSpPr>
        <p:spPr/>
        <p:txBody>
          <a:bodyPr/>
          <a:lstStyle>
            <a:lvl1pPr>
              <a:defRPr/>
            </a:lvl1pPr>
          </a:lstStyle>
          <a:p>
            <a:pPr>
              <a:defRPr/>
            </a:pPr>
            <a:fld id="{83BFDFC3-A099-4C15-A6EC-59DE22DFB9CD}" type="slidenum">
              <a:rPr lang="en-US"/>
              <a:pPr>
                <a:defRPr/>
              </a:pPr>
              <a:t>‹#›</a:t>
            </a:fld>
            <a:endParaRPr lang="en-US" dirty="0"/>
          </a:p>
        </p:txBody>
      </p:sp>
    </p:spTree>
    <p:extLst>
      <p:ext uri="{BB962C8B-B14F-4D97-AF65-F5344CB8AC3E}">
        <p14:creationId xmlns:p14="http://schemas.microsoft.com/office/powerpoint/2010/main" val="206123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782D9BC-9000-4F7E-A2B7-5982B7EDADE7}"/>
              </a:ext>
            </a:extLst>
          </p:cNvPr>
          <p:cNvSpPr>
            <a:spLocks noGrp="1"/>
          </p:cNvSpPr>
          <p:nvPr>
            <p:ph type="dt" sz="half" idx="10"/>
          </p:nvPr>
        </p:nvSpPr>
        <p:spPr/>
        <p:txBody>
          <a:bodyPr/>
          <a:lstStyle>
            <a:lvl1pPr>
              <a:defRPr/>
            </a:lvl1pPr>
          </a:lstStyle>
          <a:p>
            <a:pPr>
              <a:defRPr/>
            </a:pPr>
            <a:fld id="{2BBB0906-57F8-4AD9-BCD6-25A80592A7E9}" type="datetime1">
              <a:rPr lang="en-US"/>
              <a:pPr>
                <a:defRPr/>
              </a:pPr>
              <a:t>5/17/2023</a:t>
            </a:fld>
            <a:endParaRPr lang="en-US" dirty="0"/>
          </a:p>
        </p:txBody>
      </p:sp>
      <p:sp>
        <p:nvSpPr>
          <p:cNvPr id="8" name="Footer Placeholder 4">
            <a:extLst>
              <a:ext uri="{FF2B5EF4-FFF2-40B4-BE49-F238E27FC236}">
                <a16:creationId xmlns:a16="http://schemas.microsoft.com/office/drawing/2014/main" id="{8333F557-9B6E-4DDC-BD37-34FCAAC79B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F2BF403-8DC2-41D7-9068-EC4AF35301BA}"/>
              </a:ext>
            </a:extLst>
          </p:cNvPr>
          <p:cNvSpPr>
            <a:spLocks noGrp="1"/>
          </p:cNvSpPr>
          <p:nvPr>
            <p:ph type="sldNum" sz="quarter" idx="12"/>
          </p:nvPr>
        </p:nvSpPr>
        <p:spPr/>
        <p:txBody>
          <a:bodyPr/>
          <a:lstStyle>
            <a:lvl1pPr>
              <a:defRPr/>
            </a:lvl1pPr>
          </a:lstStyle>
          <a:p>
            <a:pPr>
              <a:defRPr/>
            </a:pPr>
            <a:fld id="{70A1F2D4-7E46-4554-82BB-9D560131F77E}" type="slidenum">
              <a:rPr lang="en-US"/>
              <a:pPr>
                <a:defRPr/>
              </a:pPr>
              <a:t>‹#›</a:t>
            </a:fld>
            <a:endParaRPr lang="en-US" dirty="0"/>
          </a:p>
        </p:txBody>
      </p:sp>
    </p:spTree>
    <p:extLst>
      <p:ext uri="{BB962C8B-B14F-4D97-AF65-F5344CB8AC3E}">
        <p14:creationId xmlns:p14="http://schemas.microsoft.com/office/powerpoint/2010/main" val="252745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5C93183-7979-491B-A246-46E796C855C1}"/>
              </a:ext>
            </a:extLst>
          </p:cNvPr>
          <p:cNvSpPr>
            <a:spLocks noGrp="1"/>
          </p:cNvSpPr>
          <p:nvPr>
            <p:ph type="dt" sz="half" idx="10"/>
          </p:nvPr>
        </p:nvSpPr>
        <p:spPr/>
        <p:txBody>
          <a:bodyPr/>
          <a:lstStyle>
            <a:lvl1pPr>
              <a:defRPr/>
            </a:lvl1pPr>
          </a:lstStyle>
          <a:p>
            <a:pPr>
              <a:defRPr/>
            </a:pPr>
            <a:fld id="{331E1F6F-1D8A-45F4-B94C-B59F255FAA6F}" type="datetime1">
              <a:rPr lang="en-US"/>
              <a:pPr>
                <a:defRPr/>
              </a:pPr>
              <a:t>5/17/2023</a:t>
            </a:fld>
            <a:endParaRPr lang="en-US" dirty="0"/>
          </a:p>
        </p:txBody>
      </p:sp>
      <p:sp>
        <p:nvSpPr>
          <p:cNvPr id="4" name="Footer Placeholder 4">
            <a:extLst>
              <a:ext uri="{FF2B5EF4-FFF2-40B4-BE49-F238E27FC236}">
                <a16:creationId xmlns:a16="http://schemas.microsoft.com/office/drawing/2014/main" id="{33FF2165-3627-4F31-9509-2B1ED0E56B0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A98BCFB-E942-4382-9DFF-EA4F847A5095}"/>
              </a:ext>
            </a:extLst>
          </p:cNvPr>
          <p:cNvSpPr>
            <a:spLocks noGrp="1"/>
          </p:cNvSpPr>
          <p:nvPr>
            <p:ph type="sldNum" sz="quarter" idx="12"/>
          </p:nvPr>
        </p:nvSpPr>
        <p:spPr/>
        <p:txBody>
          <a:bodyPr/>
          <a:lstStyle>
            <a:lvl1pPr>
              <a:defRPr/>
            </a:lvl1pPr>
          </a:lstStyle>
          <a:p>
            <a:pPr>
              <a:defRPr/>
            </a:pPr>
            <a:fld id="{CAB574D8-E3A0-42C2-8A9C-EAE165286A44}" type="slidenum">
              <a:rPr lang="en-US"/>
              <a:pPr>
                <a:defRPr/>
              </a:pPr>
              <a:t>‹#›</a:t>
            </a:fld>
            <a:endParaRPr lang="en-US" dirty="0"/>
          </a:p>
        </p:txBody>
      </p:sp>
    </p:spTree>
    <p:extLst>
      <p:ext uri="{BB962C8B-B14F-4D97-AF65-F5344CB8AC3E}">
        <p14:creationId xmlns:p14="http://schemas.microsoft.com/office/powerpoint/2010/main" val="277444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A2D6D7-F05D-4856-951A-4100B056FE27}"/>
              </a:ext>
            </a:extLst>
          </p:cNvPr>
          <p:cNvSpPr>
            <a:spLocks noGrp="1"/>
          </p:cNvSpPr>
          <p:nvPr>
            <p:ph type="dt" sz="half" idx="10"/>
          </p:nvPr>
        </p:nvSpPr>
        <p:spPr/>
        <p:txBody>
          <a:bodyPr/>
          <a:lstStyle>
            <a:lvl1pPr>
              <a:defRPr/>
            </a:lvl1pPr>
          </a:lstStyle>
          <a:p>
            <a:pPr>
              <a:defRPr/>
            </a:pPr>
            <a:fld id="{E1695962-A552-45FE-AE8C-ADF5EAE7F9F6}" type="datetime1">
              <a:rPr lang="en-US"/>
              <a:pPr>
                <a:defRPr/>
              </a:pPr>
              <a:t>5/17/2023</a:t>
            </a:fld>
            <a:endParaRPr lang="en-US" dirty="0"/>
          </a:p>
        </p:txBody>
      </p:sp>
      <p:sp>
        <p:nvSpPr>
          <p:cNvPr id="3" name="Footer Placeholder 4">
            <a:extLst>
              <a:ext uri="{FF2B5EF4-FFF2-40B4-BE49-F238E27FC236}">
                <a16:creationId xmlns:a16="http://schemas.microsoft.com/office/drawing/2014/main" id="{6AB6A66E-F7F9-476F-A2A5-00A52A287B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3E112A-9AB2-4D50-AAA6-8CBE8D37364F}"/>
              </a:ext>
            </a:extLst>
          </p:cNvPr>
          <p:cNvSpPr>
            <a:spLocks noGrp="1"/>
          </p:cNvSpPr>
          <p:nvPr>
            <p:ph type="sldNum" sz="quarter" idx="12"/>
          </p:nvPr>
        </p:nvSpPr>
        <p:spPr/>
        <p:txBody>
          <a:bodyPr/>
          <a:lstStyle>
            <a:lvl1pPr>
              <a:defRPr/>
            </a:lvl1pPr>
          </a:lstStyle>
          <a:p>
            <a:pPr>
              <a:defRPr/>
            </a:pPr>
            <a:fld id="{D6DB5C4A-A1FC-4C2D-909E-2C9B20B0525B}" type="slidenum">
              <a:rPr lang="en-US"/>
              <a:pPr>
                <a:defRPr/>
              </a:pPr>
              <a:t>‹#›</a:t>
            </a:fld>
            <a:endParaRPr lang="en-US" dirty="0"/>
          </a:p>
        </p:txBody>
      </p:sp>
    </p:spTree>
    <p:extLst>
      <p:ext uri="{BB962C8B-B14F-4D97-AF65-F5344CB8AC3E}">
        <p14:creationId xmlns:p14="http://schemas.microsoft.com/office/powerpoint/2010/main" val="4996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5BA4075-239B-495E-8D7C-1151C6C3DA22}"/>
              </a:ext>
            </a:extLst>
          </p:cNvPr>
          <p:cNvSpPr>
            <a:spLocks noGrp="1"/>
          </p:cNvSpPr>
          <p:nvPr>
            <p:ph type="dt" sz="half" idx="10"/>
          </p:nvPr>
        </p:nvSpPr>
        <p:spPr/>
        <p:txBody>
          <a:bodyPr/>
          <a:lstStyle>
            <a:lvl1pPr>
              <a:defRPr/>
            </a:lvl1pPr>
          </a:lstStyle>
          <a:p>
            <a:pPr>
              <a:defRPr/>
            </a:pPr>
            <a:fld id="{915FC43D-8121-499F-93B4-9AC86D3E3134}" type="datetime1">
              <a:rPr lang="en-US"/>
              <a:pPr>
                <a:defRPr/>
              </a:pPr>
              <a:t>5/17/2023</a:t>
            </a:fld>
            <a:endParaRPr lang="en-US" dirty="0"/>
          </a:p>
        </p:txBody>
      </p:sp>
      <p:sp>
        <p:nvSpPr>
          <p:cNvPr id="6" name="Footer Placeholder 4">
            <a:extLst>
              <a:ext uri="{FF2B5EF4-FFF2-40B4-BE49-F238E27FC236}">
                <a16:creationId xmlns:a16="http://schemas.microsoft.com/office/drawing/2014/main" id="{316B9A38-56C6-4AD8-A6F7-F6FE1518E3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CDA6D7-25C3-4BDE-88A3-F98F4D0DB878}"/>
              </a:ext>
            </a:extLst>
          </p:cNvPr>
          <p:cNvSpPr>
            <a:spLocks noGrp="1"/>
          </p:cNvSpPr>
          <p:nvPr>
            <p:ph type="sldNum" sz="quarter" idx="12"/>
          </p:nvPr>
        </p:nvSpPr>
        <p:spPr/>
        <p:txBody>
          <a:bodyPr/>
          <a:lstStyle>
            <a:lvl1pPr>
              <a:defRPr/>
            </a:lvl1pPr>
          </a:lstStyle>
          <a:p>
            <a:pPr>
              <a:defRPr/>
            </a:pPr>
            <a:fld id="{098A48A2-B9D3-49E4-8D2E-5575D1BC2215}" type="slidenum">
              <a:rPr lang="en-US"/>
              <a:pPr>
                <a:defRPr/>
              </a:pPr>
              <a:t>‹#›</a:t>
            </a:fld>
            <a:endParaRPr lang="en-US" dirty="0"/>
          </a:p>
        </p:txBody>
      </p:sp>
    </p:spTree>
    <p:extLst>
      <p:ext uri="{BB962C8B-B14F-4D97-AF65-F5344CB8AC3E}">
        <p14:creationId xmlns:p14="http://schemas.microsoft.com/office/powerpoint/2010/main" val="178207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396164-2A0A-43CC-A213-376A778F6751}"/>
              </a:ext>
            </a:extLst>
          </p:cNvPr>
          <p:cNvSpPr>
            <a:spLocks noGrp="1"/>
          </p:cNvSpPr>
          <p:nvPr>
            <p:ph type="dt" sz="half" idx="10"/>
          </p:nvPr>
        </p:nvSpPr>
        <p:spPr/>
        <p:txBody>
          <a:bodyPr/>
          <a:lstStyle>
            <a:lvl1pPr>
              <a:defRPr/>
            </a:lvl1pPr>
          </a:lstStyle>
          <a:p>
            <a:pPr>
              <a:defRPr/>
            </a:pPr>
            <a:fld id="{A3D3862F-7BEA-4EE9-BBAF-C1507BE43C3E}" type="datetime1">
              <a:rPr lang="en-US"/>
              <a:pPr>
                <a:defRPr/>
              </a:pPr>
              <a:t>5/17/2023</a:t>
            </a:fld>
            <a:endParaRPr lang="en-US" dirty="0"/>
          </a:p>
        </p:txBody>
      </p:sp>
      <p:sp>
        <p:nvSpPr>
          <p:cNvPr id="6" name="Footer Placeholder 4">
            <a:extLst>
              <a:ext uri="{FF2B5EF4-FFF2-40B4-BE49-F238E27FC236}">
                <a16:creationId xmlns:a16="http://schemas.microsoft.com/office/drawing/2014/main" id="{D3180A0D-4D17-489C-B89E-28264577AC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4D26A9-1F9B-4685-8D6C-65B5157EFAD0}"/>
              </a:ext>
            </a:extLst>
          </p:cNvPr>
          <p:cNvSpPr>
            <a:spLocks noGrp="1"/>
          </p:cNvSpPr>
          <p:nvPr>
            <p:ph type="sldNum" sz="quarter" idx="12"/>
          </p:nvPr>
        </p:nvSpPr>
        <p:spPr/>
        <p:txBody>
          <a:bodyPr/>
          <a:lstStyle>
            <a:lvl1pPr>
              <a:defRPr/>
            </a:lvl1pPr>
          </a:lstStyle>
          <a:p>
            <a:pPr>
              <a:defRPr/>
            </a:pPr>
            <a:fld id="{23AD5488-D45E-401F-AA85-1014AF9A195D}" type="slidenum">
              <a:rPr lang="en-US"/>
              <a:pPr>
                <a:defRPr/>
              </a:pPr>
              <a:t>‹#›</a:t>
            </a:fld>
            <a:endParaRPr lang="en-US" dirty="0"/>
          </a:p>
        </p:txBody>
      </p:sp>
    </p:spTree>
    <p:extLst>
      <p:ext uri="{BB962C8B-B14F-4D97-AF65-F5344CB8AC3E}">
        <p14:creationId xmlns:p14="http://schemas.microsoft.com/office/powerpoint/2010/main" val="89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145833EF-1B07-4430-921B-FE8E9C4E4BD0}"/>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428EE488-3652-442C-9D81-BA3747442BC4}"/>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05985CCC-3510-43B5-B75F-037F51B7C2E6}"/>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F159B01-C61C-4E99-8006-87CAD1B141C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B01C867A-D1BD-459F-BBD8-C9A2178224D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F491D2A4-1B73-4F10-90BC-D576F0C3E51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DA8EFB29-6246-4F94-A435-2CFFE02D47B4}"/>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30214529-C86F-4C83-8891-50E56108A6A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837B6A8-8E0A-4200-9342-7DB53A4B827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E1EB720-E678-4823-A3A5-0AD541B39D1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134DCF01-37DE-418C-BF16-B733EB9C6FAB}"/>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991CE358-2CC1-4203-8943-CB098686B63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C8DD9E1-D90F-443D-BD81-954E127BA782}"/>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34FC5A6-77B9-45F2-B1F2-093969EDDFE6}"/>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66EE5FC-B2D6-40CF-84AD-C6B572CA6E8F}" type="datetime1">
              <a:rPr lang="en-US"/>
              <a:pPr>
                <a:defRPr/>
              </a:pPr>
              <a:t>5/17/2023</a:t>
            </a:fld>
            <a:endParaRPr lang="en-US" dirty="0"/>
          </a:p>
        </p:txBody>
      </p:sp>
      <p:sp>
        <p:nvSpPr>
          <p:cNvPr id="5" name="Footer Placeholder 4">
            <a:extLst>
              <a:ext uri="{FF2B5EF4-FFF2-40B4-BE49-F238E27FC236}">
                <a16:creationId xmlns:a16="http://schemas.microsoft.com/office/drawing/2014/main" id="{9AF9A6A1-325C-47EF-A2EA-A10B20355864}"/>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6C6E07B-8E98-47F6-8D5A-4374A3690211}"/>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BF003BED-3F00-40BE-BACA-B278FC662C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703" r:id="rId11"/>
    <p:sldLayoutId id="2147483697" r:id="rId12"/>
    <p:sldLayoutId id="2147483704" r:id="rId13"/>
    <p:sldLayoutId id="2147483698" r:id="rId14"/>
    <p:sldLayoutId id="2147483699" r:id="rId15"/>
    <p:sldLayoutId id="2147483700" r:id="rId16"/>
  </p:sldLayoutIdLst>
  <p:hf hdr="0" ftr="0" dt="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707EB0D-8DEF-4C62-8F29-76E5BDEAB611}"/>
              </a:ext>
            </a:extLst>
          </p:cNvPr>
          <p:cNvSpPr>
            <a:spLocks noGrp="1"/>
          </p:cNvSpPr>
          <p:nvPr>
            <p:ph type="ctrTitle"/>
          </p:nvPr>
        </p:nvSpPr>
        <p:spPr>
          <a:xfrm>
            <a:off x="1130300" y="1404938"/>
            <a:ext cx="5827713" cy="1646237"/>
          </a:xfrm>
        </p:spPr>
        <p:txBody>
          <a:bodyPr/>
          <a:lstStyle/>
          <a:p>
            <a:r>
              <a:rPr lang="en-US" altLang="en-US"/>
              <a:t>Toughest Investment Decision- </a:t>
            </a:r>
          </a:p>
        </p:txBody>
      </p:sp>
      <p:sp>
        <p:nvSpPr>
          <p:cNvPr id="3" name="Subtitle 2">
            <a:extLst>
              <a:ext uri="{FF2B5EF4-FFF2-40B4-BE49-F238E27FC236}">
                <a16:creationId xmlns:a16="http://schemas.microsoft.com/office/drawing/2014/main" id="{68EFA2F4-7431-4BB2-984A-A6F3D2F030E4}"/>
              </a:ext>
            </a:extLst>
          </p:cNvPr>
          <p:cNvSpPr>
            <a:spLocks noGrp="1"/>
          </p:cNvSpPr>
          <p:nvPr>
            <p:ph type="subTitle" idx="1"/>
          </p:nvPr>
        </p:nvSpPr>
        <p:spPr>
          <a:xfrm>
            <a:off x="1130300" y="3038475"/>
            <a:ext cx="5827713" cy="1096963"/>
          </a:xfrm>
        </p:spPr>
        <p:txBody>
          <a:bodyPr rtlCol="0">
            <a:normAutofit/>
          </a:bodyPr>
          <a:lstStyle/>
          <a:p>
            <a:pPr fontAlgn="auto">
              <a:spcAft>
                <a:spcPts val="0"/>
              </a:spcAft>
              <a:buFont typeface="Wingdings 3" charset="2"/>
              <a:buNone/>
              <a:defRPr/>
            </a:pPr>
            <a:r>
              <a:rPr lang="en-US" sz="5400" dirty="0"/>
              <a:t>When to Sell</a:t>
            </a:r>
          </a:p>
        </p:txBody>
      </p:sp>
      <p:sp>
        <p:nvSpPr>
          <p:cNvPr id="8196" name="TextBox 3">
            <a:extLst>
              <a:ext uri="{FF2B5EF4-FFF2-40B4-BE49-F238E27FC236}">
                <a16:creationId xmlns:a16="http://schemas.microsoft.com/office/drawing/2014/main" id="{99782A10-AC1A-4AAE-AD2F-A1A03DCBA854}"/>
              </a:ext>
            </a:extLst>
          </p:cNvPr>
          <p:cNvSpPr txBox="1">
            <a:spLocks noChangeArrowheads="1"/>
          </p:cNvSpPr>
          <p:nvPr/>
        </p:nvSpPr>
        <p:spPr bwMode="auto">
          <a:xfrm>
            <a:off x="352425" y="5624513"/>
            <a:ext cx="5900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i="1"/>
              <a:t>Thanks to Carol Theine of the Puget Sound Chapter!</a:t>
            </a:r>
          </a:p>
        </p:txBody>
      </p:sp>
      <p:sp>
        <p:nvSpPr>
          <p:cNvPr id="8197" name="Slide Number Placeholder 4">
            <a:extLst>
              <a:ext uri="{FF2B5EF4-FFF2-40B4-BE49-F238E27FC236}">
                <a16:creationId xmlns:a16="http://schemas.microsoft.com/office/drawing/2014/main" id="{A267CCFB-3861-4FF1-9C2B-512A2C8E9B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B2D537B-F1F5-4189-A7A9-63B9BD15FC22}" type="slidenum">
              <a:rPr lang="en-US" altLang="en-US">
                <a:solidFill>
                  <a:schemeClr val="accent1"/>
                </a:solidFill>
              </a:rPr>
              <a:pPr fontAlgn="base">
                <a:spcBef>
                  <a:spcPct val="0"/>
                </a:spcBef>
                <a:spcAft>
                  <a:spcPct val="0"/>
                </a:spcAft>
              </a:pPr>
              <a:t>1</a:t>
            </a:fld>
            <a:endParaRPr lang="en-US" altLang="en-US">
              <a:solidFill>
                <a:schemeClr val="accent1"/>
              </a:solidFill>
            </a:endParaRPr>
          </a:p>
        </p:txBody>
      </p:sp>
      <p:sp>
        <p:nvSpPr>
          <p:cNvPr id="8198" name="TextBox 5">
            <a:extLst>
              <a:ext uri="{FF2B5EF4-FFF2-40B4-BE49-F238E27FC236}">
                <a16:creationId xmlns:a16="http://schemas.microsoft.com/office/drawing/2014/main" id="{D020729A-D5D1-409F-B3DD-E383E54D1D14}"/>
              </a:ext>
            </a:extLst>
          </p:cNvPr>
          <p:cNvSpPr txBox="1">
            <a:spLocks noChangeArrowheads="1"/>
          </p:cNvSpPr>
          <p:nvPr/>
        </p:nvSpPr>
        <p:spPr bwMode="auto">
          <a:xfrm>
            <a:off x="352425" y="4279900"/>
            <a:ext cx="5216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2400" dirty="0"/>
              <a:t>Howard Johnson</a:t>
            </a:r>
          </a:p>
          <a:p>
            <a:pPr eaLnBrk="1" hangingPunct="1"/>
            <a:r>
              <a:rPr lang="en-US" altLang="en-US" sz="2400" dirty="0"/>
              <a:t>Online Chapter</a:t>
            </a:r>
          </a:p>
          <a:p>
            <a:pPr eaLnBrk="1" hangingPunct="1"/>
            <a:r>
              <a:rPr lang="en-US" altLang="en-US" sz="2400" dirty="0"/>
              <a:t>hlj83003@gmail.com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8480-F341-4332-8664-58EC05940C5E}"/>
              </a:ext>
            </a:extLst>
          </p:cNvPr>
          <p:cNvSpPr>
            <a:spLocks noGrp="1"/>
          </p:cNvSpPr>
          <p:nvPr>
            <p:ph type="title"/>
          </p:nvPr>
        </p:nvSpPr>
        <p:spPr>
          <a:xfrm>
            <a:off x="609600" y="179388"/>
            <a:ext cx="5835650" cy="1320800"/>
          </a:xfrm>
        </p:spPr>
        <p:txBody>
          <a:bodyPr rtlCol="0">
            <a:normAutofit fontScale="90000"/>
          </a:bodyPr>
          <a:lstStyle/>
          <a:p>
            <a:pPr algn="ctr" fontAlgn="auto">
              <a:spcAft>
                <a:spcPts val="0"/>
              </a:spcAft>
              <a:defRPr/>
            </a:pPr>
            <a:r>
              <a:rPr lang="en-US" dirty="0"/>
              <a:t>2. Diversification &amp; Rebalance</a:t>
            </a:r>
            <a:br>
              <a:rPr lang="en-US" dirty="0"/>
            </a:br>
            <a:r>
              <a:rPr lang="en-US" dirty="0"/>
              <a:t> Same Industry</a:t>
            </a:r>
            <a:br>
              <a:rPr lang="en-US" dirty="0"/>
            </a:br>
            <a:br>
              <a:rPr lang="en-US" dirty="0"/>
            </a:br>
            <a:r>
              <a:rPr lang="en-US" dirty="0"/>
              <a:t>SELL ONE? --  Keep the BEST! </a:t>
            </a:r>
          </a:p>
        </p:txBody>
      </p:sp>
      <p:sp>
        <p:nvSpPr>
          <p:cNvPr id="20483" name="Text Placeholder 5">
            <a:extLst>
              <a:ext uri="{FF2B5EF4-FFF2-40B4-BE49-F238E27FC236}">
                <a16:creationId xmlns:a16="http://schemas.microsoft.com/office/drawing/2014/main" id="{CAD65912-DAEC-4073-B7B5-110BA12752DE}"/>
              </a:ext>
            </a:extLst>
          </p:cNvPr>
          <p:cNvSpPr>
            <a:spLocks noGrp="1"/>
          </p:cNvSpPr>
          <p:nvPr>
            <p:ph type="body" idx="1"/>
          </p:nvPr>
        </p:nvSpPr>
        <p:spPr>
          <a:xfrm>
            <a:off x="544513" y="2416175"/>
            <a:ext cx="3089275" cy="576263"/>
          </a:xfrm>
        </p:spPr>
        <p:txBody>
          <a:bodyPr/>
          <a:lstStyle/>
          <a:p>
            <a:r>
              <a:rPr lang="en-US" altLang="en-US" b="1"/>
              <a:t>Discount Stores</a:t>
            </a:r>
          </a:p>
        </p:txBody>
      </p:sp>
      <p:sp>
        <p:nvSpPr>
          <p:cNvPr id="20484" name="Content Placeholder 2">
            <a:extLst>
              <a:ext uri="{FF2B5EF4-FFF2-40B4-BE49-F238E27FC236}">
                <a16:creationId xmlns:a16="http://schemas.microsoft.com/office/drawing/2014/main" id="{24700F10-7DFA-4350-A118-CE2C61063ADD}"/>
              </a:ext>
            </a:extLst>
          </p:cNvPr>
          <p:cNvSpPr>
            <a:spLocks noGrp="1"/>
          </p:cNvSpPr>
          <p:nvPr>
            <p:ph sz="half" idx="2"/>
          </p:nvPr>
        </p:nvSpPr>
        <p:spPr>
          <a:xfrm>
            <a:off x="544513" y="2992438"/>
            <a:ext cx="3089275" cy="1397000"/>
          </a:xfrm>
        </p:spPr>
        <p:txBody>
          <a:bodyPr/>
          <a:lstStyle/>
          <a:p>
            <a:r>
              <a:rPr lang="en-US" altLang="en-US" sz="2400"/>
              <a:t>Target – 8.4%</a:t>
            </a:r>
          </a:p>
          <a:p>
            <a:r>
              <a:rPr lang="en-US" altLang="en-US" sz="2400"/>
              <a:t>Costco – 5.7%</a:t>
            </a:r>
          </a:p>
        </p:txBody>
      </p:sp>
      <p:sp>
        <p:nvSpPr>
          <p:cNvPr id="20485" name="Text Placeholder 6">
            <a:extLst>
              <a:ext uri="{FF2B5EF4-FFF2-40B4-BE49-F238E27FC236}">
                <a16:creationId xmlns:a16="http://schemas.microsoft.com/office/drawing/2014/main" id="{023173A0-F164-41F1-93F0-F29B8415467B}"/>
              </a:ext>
            </a:extLst>
          </p:cNvPr>
          <p:cNvSpPr>
            <a:spLocks noGrp="1"/>
          </p:cNvSpPr>
          <p:nvPr>
            <p:ph type="body" sz="quarter" idx="3"/>
          </p:nvPr>
        </p:nvSpPr>
        <p:spPr>
          <a:xfrm>
            <a:off x="3800475" y="2416175"/>
            <a:ext cx="3090863" cy="576263"/>
          </a:xfrm>
        </p:spPr>
        <p:txBody>
          <a:bodyPr/>
          <a:lstStyle/>
          <a:p>
            <a:r>
              <a:rPr lang="en-US" altLang="en-US" b="1"/>
              <a:t>Medical Devices</a:t>
            </a:r>
          </a:p>
        </p:txBody>
      </p:sp>
      <p:sp>
        <p:nvSpPr>
          <p:cNvPr id="8" name="Content Placeholder 7">
            <a:extLst>
              <a:ext uri="{FF2B5EF4-FFF2-40B4-BE49-F238E27FC236}">
                <a16:creationId xmlns:a16="http://schemas.microsoft.com/office/drawing/2014/main" id="{FAE47F03-B47C-42A6-9743-449CBF8B22BC}"/>
              </a:ext>
            </a:extLst>
          </p:cNvPr>
          <p:cNvSpPr>
            <a:spLocks noGrp="1"/>
          </p:cNvSpPr>
          <p:nvPr>
            <p:ph sz="quarter" idx="4"/>
          </p:nvPr>
        </p:nvSpPr>
        <p:spPr>
          <a:xfrm>
            <a:off x="3800475" y="2992438"/>
            <a:ext cx="3090863" cy="1397000"/>
          </a:xfrm>
        </p:spPr>
        <p:txBody>
          <a:bodyPr rtlCol="0"/>
          <a:lstStyle/>
          <a:p>
            <a:pPr fontAlgn="auto">
              <a:spcAft>
                <a:spcPts val="0"/>
              </a:spcAft>
              <a:buFont typeface="Wingdings 3" charset="2"/>
              <a:buChar char=""/>
              <a:defRPr/>
            </a:pPr>
            <a:r>
              <a:rPr lang="en-US" sz="2400" dirty="0">
                <a:solidFill>
                  <a:schemeClr val="tx1">
                    <a:lumMod val="75000"/>
                    <a:lumOff val="25000"/>
                  </a:schemeClr>
                </a:solidFill>
              </a:rPr>
              <a:t>Medtronic –  6.2%</a:t>
            </a:r>
          </a:p>
          <a:p>
            <a:pPr fontAlgn="auto">
              <a:spcAft>
                <a:spcPts val="0"/>
              </a:spcAft>
              <a:buFont typeface="Wingdings 3" charset="2"/>
              <a:buChar char=""/>
              <a:defRPr/>
            </a:pPr>
            <a:r>
              <a:rPr lang="en-US" sz="2400" dirty="0">
                <a:solidFill>
                  <a:schemeClr val="tx1">
                    <a:lumMod val="75000"/>
                    <a:lumOff val="25000"/>
                  </a:schemeClr>
                </a:solidFill>
              </a:rPr>
              <a:t>Stryker – 6.9%</a:t>
            </a:r>
          </a:p>
          <a:p>
            <a:pPr marL="0" indent="0" fontAlgn="auto">
              <a:spcAft>
                <a:spcPts val="0"/>
              </a:spcAft>
              <a:buFont typeface="Wingdings 3" charset="2"/>
              <a:buNone/>
              <a:defRPr/>
            </a:pPr>
            <a:endParaRPr lang="en-US" sz="2400" dirty="0">
              <a:solidFill>
                <a:schemeClr val="tx1">
                  <a:lumMod val="75000"/>
                  <a:lumOff val="25000"/>
                </a:schemeClr>
              </a:solidFill>
            </a:endParaRPr>
          </a:p>
        </p:txBody>
      </p:sp>
      <p:sp>
        <p:nvSpPr>
          <p:cNvPr id="20487" name="Slide Number Placeholder 3">
            <a:extLst>
              <a:ext uri="{FF2B5EF4-FFF2-40B4-BE49-F238E27FC236}">
                <a16:creationId xmlns:a16="http://schemas.microsoft.com/office/drawing/2014/main" id="{CF32BDC8-EBCB-4ACB-8320-9BB2518AA8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2932196-3913-4A67-B4E6-D1C9427F9526}" type="slidenum">
              <a:rPr lang="en-US" altLang="en-US">
                <a:solidFill>
                  <a:schemeClr val="accent1"/>
                </a:solidFill>
              </a:rPr>
              <a:pPr fontAlgn="base">
                <a:spcBef>
                  <a:spcPct val="0"/>
                </a:spcBef>
                <a:spcAft>
                  <a:spcPct val="0"/>
                </a:spcAft>
              </a:pPr>
              <a:t>10</a:t>
            </a:fld>
            <a:endParaRPr lang="en-US" altLang="en-US">
              <a:solidFill>
                <a:schemeClr val="accent1"/>
              </a:solidFill>
            </a:endParaRPr>
          </a:p>
        </p:txBody>
      </p:sp>
      <p:pic>
        <p:nvPicPr>
          <p:cNvPr id="20488" name="Picture 4">
            <a:extLst>
              <a:ext uri="{FF2B5EF4-FFF2-40B4-BE49-F238E27FC236}">
                <a16:creationId xmlns:a16="http://schemas.microsoft.com/office/drawing/2014/main" id="{5EF75101-80E1-44E9-A8BB-22C0A269D6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692650"/>
            <a:ext cx="25701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
            <a:extLst>
              <a:ext uri="{FF2B5EF4-FFF2-40B4-BE49-F238E27FC236}">
                <a16:creationId xmlns:a16="http://schemas.microsoft.com/office/drawing/2014/main" id="{1D2C758E-4985-4CBB-8E46-A26E073B4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4389438"/>
            <a:ext cx="225583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2CDD-748D-4F22-AEB6-53DC4D2325CF}"/>
              </a:ext>
            </a:extLst>
          </p:cNvPr>
          <p:cNvSpPr>
            <a:spLocks noGrp="1"/>
          </p:cNvSpPr>
          <p:nvPr>
            <p:ph type="title"/>
          </p:nvPr>
        </p:nvSpPr>
        <p:spPr>
          <a:xfrm>
            <a:off x="449263" y="601663"/>
            <a:ext cx="6669087" cy="1320800"/>
          </a:xfrm>
        </p:spPr>
        <p:txBody>
          <a:bodyPr rtlCol="0">
            <a:normAutofit fontScale="90000"/>
          </a:bodyPr>
          <a:lstStyle/>
          <a:p>
            <a:pPr fontAlgn="auto">
              <a:spcAft>
                <a:spcPts val="0"/>
              </a:spcAft>
              <a:defRPr/>
            </a:pPr>
            <a:r>
              <a:rPr lang="en-US" dirty="0"/>
              <a:t>2. Diversification &amp; Rebalance</a:t>
            </a:r>
            <a:br>
              <a:rPr lang="en-US" dirty="0"/>
            </a:br>
            <a:r>
              <a:rPr lang="en-US" dirty="0"/>
              <a:t>    Size Diversification by Revenue</a:t>
            </a:r>
          </a:p>
        </p:txBody>
      </p:sp>
      <p:sp>
        <p:nvSpPr>
          <p:cNvPr id="3" name="Content Placeholder 2">
            <a:extLst>
              <a:ext uri="{FF2B5EF4-FFF2-40B4-BE49-F238E27FC236}">
                <a16:creationId xmlns:a16="http://schemas.microsoft.com/office/drawing/2014/main" id="{B34D8426-6217-41FE-A8D9-87409B9FB066}"/>
              </a:ext>
            </a:extLst>
          </p:cNvPr>
          <p:cNvSpPr>
            <a:spLocks noGrp="1"/>
          </p:cNvSpPr>
          <p:nvPr>
            <p:ph idx="1"/>
          </p:nvPr>
        </p:nvSpPr>
        <p:spPr>
          <a:xfrm>
            <a:off x="449263" y="2014538"/>
            <a:ext cx="7348537" cy="3625850"/>
          </a:xfrm>
        </p:spPr>
        <p:txBody>
          <a:bodyPr rtlCol="0">
            <a:normAutofit/>
          </a:bodyPr>
          <a:lstStyle/>
          <a:p>
            <a:pPr marL="0" indent="0" algn="ctr" fontAlgn="auto">
              <a:spcAft>
                <a:spcPts val="0"/>
              </a:spcAft>
              <a:buFont typeface="Wingdings 3" charset="2"/>
              <a:buNone/>
              <a:defRPr/>
            </a:pPr>
            <a:r>
              <a:rPr lang="en-US" sz="3200" i="1" dirty="0">
                <a:solidFill>
                  <a:schemeClr val="tx1">
                    <a:lumMod val="75000"/>
                    <a:lumOff val="25000"/>
                  </a:schemeClr>
                </a:solidFill>
              </a:rPr>
              <a:t>Sample Club:</a:t>
            </a:r>
            <a:br>
              <a:rPr lang="en-US" sz="3200" i="1" dirty="0">
                <a:solidFill>
                  <a:schemeClr val="tx1">
                    <a:lumMod val="75000"/>
                    <a:lumOff val="25000"/>
                  </a:schemeClr>
                </a:solidFill>
              </a:rPr>
            </a:br>
            <a:r>
              <a:rPr lang="en-US" sz="3200" dirty="0">
                <a:solidFill>
                  <a:schemeClr val="tx1">
                    <a:lumMod val="75000"/>
                    <a:lumOff val="25000"/>
                  </a:schemeClr>
                </a:solidFill>
              </a:rPr>
              <a:t>99% in Large Companies</a:t>
            </a:r>
            <a:br>
              <a:rPr lang="en-US" sz="3200" dirty="0">
                <a:solidFill>
                  <a:schemeClr val="tx1">
                    <a:lumMod val="75000"/>
                    <a:lumOff val="25000"/>
                  </a:schemeClr>
                </a:solidFill>
              </a:rPr>
            </a:br>
            <a:r>
              <a:rPr lang="en-US" sz="3200" dirty="0">
                <a:solidFill>
                  <a:schemeClr val="tx1">
                    <a:lumMod val="75000"/>
                    <a:lumOff val="25000"/>
                  </a:schemeClr>
                </a:solidFill>
              </a:rPr>
              <a:t>1% in Medium</a:t>
            </a:r>
          </a:p>
          <a:p>
            <a:pPr fontAlgn="auto">
              <a:spcAft>
                <a:spcPts val="0"/>
              </a:spcAft>
              <a:buFont typeface="Wingdings 3" charset="2"/>
              <a:buChar char=""/>
              <a:defRPr/>
            </a:pPr>
            <a:endParaRPr lang="en-US" dirty="0">
              <a:solidFill>
                <a:schemeClr val="tx1">
                  <a:lumMod val="75000"/>
                  <a:lumOff val="25000"/>
                </a:schemeClr>
              </a:solidFill>
            </a:endParaRPr>
          </a:p>
          <a:p>
            <a:pPr fontAlgn="auto">
              <a:spcAft>
                <a:spcPts val="0"/>
              </a:spcAft>
              <a:buFont typeface="Wingdings 3" charset="2"/>
              <a:buChar char=""/>
              <a:defRPr/>
            </a:pPr>
            <a:r>
              <a:rPr lang="en-US" sz="2400" dirty="0">
                <a:solidFill>
                  <a:schemeClr val="tx1">
                    <a:lumMod val="75000"/>
                    <a:lumOff val="25000"/>
                  </a:schemeClr>
                </a:solidFill>
              </a:rPr>
              <a:t>Small (25%):      &lt;$1 billion in Sales</a:t>
            </a:r>
          </a:p>
          <a:p>
            <a:pPr fontAlgn="auto">
              <a:spcAft>
                <a:spcPts val="0"/>
              </a:spcAft>
              <a:buFont typeface="Wingdings 3" charset="2"/>
              <a:buChar char=""/>
              <a:defRPr/>
            </a:pPr>
            <a:r>
              <a:rPr lang="en-US" sz="2400" dirty="0">
                <a:solidFill>
                  <a:schemeClr val="tx1">
                    <a:lumMod val="75000"/>
                    <a:lumOff val="25000"/>
                  </a:schemeClr>
                </a:solidFill>
              </a:rPr>
              <a:t>Medium (50%):  $1 billion to $10 billion in Sales</a:t>
            </a:r>
          </a:p>
          <a:p>
            <a:pPr fontAlgn="auto">
              <a:spcAft>
                <a:spcPts val="0"/>
              </a:spcAft>
              <a:buFont typeface="Wingdings 3" charset="2"/>
              <a:buChar char=""/>
              <a:defRPr/>
            </a:pPr>
            <a:r>
              <a:rPr lang="en-US" sz="2400" dirty="0">
                <a:solidFill>
                  <a:schemeClr val="tx1">
                    <a:lumMod val="75000"/>
                    <a:lumOff val="25000"/>
                  </a:schemeClr>
                </a:solidFill>
              </a:rPr>
              <a:t>Large (25%):      &gt; $10 billion in Sales</a:t>
            </a:r>
          </a:p>
        </p:txBody>
      </p:sp>
      <p:sp>
        <p:nvSpPr>
          <p:cNvPr id="21508" name="Slide Number Placeholder 3">
            <a:extLst>
              <a:ext uri="{FF2B5EF4-FFF2-40B4-BE49-F238E27FC236}">
                <a16:creationId xmlns:a16="http://schemas.microsoft.com/office/drawing/2014/main" id="{15798CF2-14E3-4386-9404-47B8715528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4DEBB61-6609-4D77-91C4-EB32272199A5}" type="slidenum">
              <a:rPr lang="en-US" altLang="en-US">
                <a:solidFill>
                  <a:schemeClr val="accent1"/>
                </a:solidFill>
              </a:rPr>
              <a:pPr fontAlgn="base">
                <a:spcBef>
                  <a:spcPct val="0"/>
                </a:spcBef>
                <a:spcAft>
                  <a:spcPct val="0"/>
                </a:spcAft>
              </a:pPr>
              <a:t>11</a:t>
            </a:fld>
            <a:endParaRPr lang="en-US" altLang="en-US">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BD7F-16F7-4C69-A6D8-1BD655E86D93}"/>
              </a:ext>
            </a:extLst>
          </p:cNvPr>
          <p:cNvSpPr>
            <a:spLocks noGrp="1"/>
          </p:cNvSpPr>
          <p:nvPr>
            <p:ph type="title"/>
          </p:nvPr>
        </p:nvSpPr>
        <p:spPr>
          <a:xfrm>
            <a:off x="663575" y="239713"/>
            <a:ext cx="6348413" cy="1712912"/>
          </a:xfrm>
        </p:spPr>
        <p:txBody>
          <a:bodyPr rtlCol="0">
            <a:normAutofit fontScale="90000"/>
          </a:bodyPr>
          <a:lstStyle/>
          <a:p>
            <a:pPr fontAlgn="auto">
              <a:spcAft>
                <a:spcPts val="0"/>
              </a:spcAft>
              <a:defRPr/>
            </a:pPr>
            <a:r>
              <a:rPr lang="en-US" dirty="0"/>
              <a:t>2. Diversification &amp; Rebalance</a:t>
            </a:r>
            <a:br>
              <a:rPr lang="en-US" dirty="0"/>
            </a:br>
            <a:r>
              <a:rPr lang="en-US" dirty="0"/>
              <a:t>    Growth Diversification</a:t>
            </a:r>
          </a:p>
        </p:txBody>
      </p:sp>
      <p:sp>
        <p:nvSpPr>
          <p:cNvPr id="22531" name="TextBox 4">
            <a:extLst>
              <a:ext uri="{FF2B5EF4-FFF2-40B4-BE49-F238E27FC236}">
                <a16:creationId xmlns:a16="http://schemas.microsoft.com/office/drawing/2014/main" id="{A37CD878-C756-4AC4-89F5-49A33EAA0354}"/>
              </a:ext>
            </a:extLst>
          </p:cNvPr>
          <p:cNvSpPr txBox="1">
            <a:spLocks noChangeArrowheads="1"/>
          </p:cNvSpPr>
          <p:nvPr/>
        </p:nvSpPr>
        <p:spPr bwMode="auto">
          <a:xfrm>
            <a:off x="5878513" y="6488113"/>
            <a:ext cx="3038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i="1"/>
              <a:t>Source: </a:t>
            </a:r>
            <a:r>
              <a:rPr lang="en-US" altLang="en-US"/>
              <a:t>Excel Spreadsheet</a:t>
            </a:r>
          </a:p>
        </p:txBody>
      </p:sp>
      <p:sp>
        <p:nvSpPr>
          <p:cNvPr id="22532" name="Slide Number Placeholder 5">
            <a:extLst>
              <a:ext uri="{FF2B5EF4-FFF2-40B4-BE49-F238E27FC236}">
                <a16:creationId xmlns:a16="http://schemas.microsoft.com/office/drawing/2014/main" id="{5C903EAE-9C32-4EA2-8A79-5B678AAE89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B08778F-12D7-4EFE-B38C-344AB05C6C3F}" type="slidenum">
              <a:rPr lang="en-US" altLang="en-US">
                <a:solidFill>
                  <a:schemeClr val="accent1"/>
                </a:solidFill>
              </a:rPr>
              <a:pPr fontAlgn="base">
                <a:spcBef>
                  <a:spcPct val="0"/>
                </a:spcBef>
                <a:spcAft>
                  <a:spcPct val="0"/>
                </a:spcAft>
              </a:pPr>
              <a:t>12</a:t>
            </a:fld>
            <a:endParaRPr lang="en-US" altLang="en-US">
              <a:solidFill>
                <a:schemeClr val="accent1"/>
              </a:solidFill>
            </a:endParaRPr>
          </a:p>
        </p:txBody>
      </p:sp>
      <p:graphicFrame>
        <p:nvGraphicFramePr>
          <p:cNvPr id="7" name="Chart 6">
            <a:extLst>
              <a:ext uri="{FF2B5EF4-FFF2-40B4-BE49-F238E27FC236}">
                <a16:creationId xmlns:a16="http://schemas.microsoft.com/office/drawing/2014/main" id="{CB833F9F-982F-4672-A64B-21B9A543C05C}"/>
              </a:ext>
            </a:extLst>
          </p:cNvPr>
          <p:cNvGraphicFramePr>
            <a:graphicFrameLocks/>
          </p:cNvGraphicFramePr>
          <p:nvPr/>
        </p:nvGraphicFramePr>
        <p:xfrm>
          <a:off x="-245914" y="1332690"/>
          <a:ext cx="8974403" cy="53502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7CD3-4C48-4477-916E-5A3A75F595BA}"/>
              </a:ext>
            </a:extLst>
          </p:cNvPr>
          <p:cNvSpPr>
            <a:spLocks noGrp="1"/>
          </p:cNvSpPr>
          <p:nvPr>
            <p:ph type="title"/>
          </p:nvPr>
        </p:nvSpPr>
        <p:spPr>
          <a:xfrm>
            <a:off x="609600" y="271463"/>
            <a:ext cx="6862763" cy="1362075"/>
          </a:xfrm>
        </p:spPr>
        <p:txBody>
          <a:bodyPr rtlCol="0">
            <a:normAutofit fontScale="90000"/>
          </a:bodyPr>
          <a:lstStyle/>
          <a:p>
            <a:pPr fontAlgn="auto">
              <a:spcAft>
                <a:spcPts val="0"/>
              </a:spcAft>
              <a:defRPr/>
            </a:pPr>
            <a:r>
              <a:rPr lang="en-US" dirty="0"/>
              <a:t>3.  Declining Fundamentals/ </a:t>
            </a:r>
            <a:br>
              <a:rPr lang="en-US" dirty="0"/>
            </a:br>
            <a:r>
              <a:rPr lang="en-US" dirty="0"/>
              <a:t>     Not Meeting Your Expectations </a:t>
            </a:r>
          </a:p>
        </p:txBody>
      </p:sp>
      <p:sp>
        <p:nvSpPr>
          <p:cNvPr id="3" name="Content Placeholder 2">
            <a:extLst>
              <a:ext uri="{FF2B5EF4-FFF2-40B4-BE49-F238E27FC236}">
                <a16:creationId xmlns:a16="http://schemas.microsoft.com/office/drawing/2014/main" id="{8F07DBB9-091A-4349-9456-13B067AB75CC}"/>
              </a:ext>
            </a:extLst>
          </p:cNvPr>
          <p:cNvSpPr>
            <a:spLocks noGrp="1"/>
          </p:cNvSpPr>
          <p:nvPr>
            <p:ph idx="1"/>
          </p:nvPr>
        </p:nvSpPr>
        <p:spPr>
          <a:xfrm>
            <a:off x="609600" y="1719263"/>
            <a:ext cx="6348413" cy="4322762"/>
          </a:xfrm>
        </p:spPr>
        <p:txBody>
          <a:bodyPr rtlCol="0">
            <a:normAutofit/>
          </a:bodyPr>
          <a:lstStyle/>
          <a:p>
            <a:pPr fontAlgn="auto">
              <a:spcAft>
                <a:spcPts val="0"/>
              </a:spcAft>
              <a:buFont typeface="Wingdings 3" charset="2"/>
              <a:buChar char=""/>
              <a:defRPr/>
            </a:pPr>
            <a:r>
              <a:rPr lang="en-US" sz="2400" dirty="0">
                <a:solidFill>
                  <a:schemeClr val="tx1">
                    <a:lumMod val="75000"/>
                    <a:lumOff val="25000"/>
                  </a:schemeClr>
                </a:solidFill>
              </a:rPr>
              <a:t>Perhaps Most Important Reason to Sell</a:t>
            </a:r>
          </a:p>
          <a:p>
            <a:pPr fontAlgn="auto">
              <a:spcAft>
                <a:spcPts val="0"/>
              </a:spcAft>
              <a:buFont typeface="Wingdings 3" charset="2"/>
              <a:buChar char=""/>
              <a:defRPr/>
            </a:pPr>
            <a:r>
              <a:rPr lang="en-US" sz="2400" dirty="0">
                <a:solidFill>
                  <a:schemeClr val="tx1">
                    <a:lumMod val="75000"/>
                    <a:lumOff val="25000"/>
                  </a:schemeClr>
                </a:solidFill>
              </a:rPr>
              <a:t>Remember generally EPS follows Sales, Price follows EPS</a:t>
            </a:r>
          </a:p>
          <a:p>
            <a:pPr fontAlgn="auto">
              <a:spcAft>
                <a:spcPts val="0"/>
              </a:spcAft>
              <a:buFont typeface="Wingdings 3" charset="2"/>
              <a:buChar char=""/>
              <a:defRPr/>
            </a:pPr>
            <a:endParaRPr lang="en-US" sz="2400" dirty="0">
              <a:solidFill>
                <a:schemeClr val="tx1">
                  <a:lumMod val="75000"/>
                  <a:lumOff val="25000"/>
                </a:schemeClr>
              </a:solidFill>
            </a:endParaRPr>
          </a:p>
          <a:p>
            <a:pPr marL="0" indent="0" fontAlgn="auto">
              <a:spcAft>
                <a:spcPts val="0"/>
              </a:spcAft>
              <a:buFont typeface="Wingdings 3" charset="2"/>
              <a:buNone/>
              <a:defRPr/>
            </a:pPr>
            <a:r>
              <a:rPr lang="en-US" sz="2400" u="sng" dirty="0">
                <a:solidFill>
                  <a:schemeClr val="tx1">
                    <a:lumMod val="75000"/>
                    <a:lumOff val="25000"/>
                  </a:schemeClr>
                </a:solidFill>
              </a:rPr>
              <a:t>Tools</a:t>
            </a:r>
          </a:p>
          <a:p>
            <a:pPr fontAlgn="auto">
              <a:spcAft>
                <a:spcPts val="0"/>
              </a:spcAft>
              <a:buFont typeface="Wingdings 3" charset="2"/>
              <a:buChar char=""/>
              <a:defRPr/>
            </a:pPr>
            <a:r>
              <a:rPr lang="en-US" sz="2400" dirty="0">
                <a:solidFill>
                  <a:schemeClr val="tx1">
                    <a:lumMod val="75000"/>
                    <a:lumOff val="25000"/>
                  </a:schemeClr>
                </a:solidFill>
              </a:rPr>
              <a:t>Stock Selection Guide – SSG</a:t>
            </a:r>
          </a:p>
          <a:p>
            <a:pPr fontAlgn="auto">
              <a:spcAft>
                <a:spcPts val="0"/>
              </a:spcAft>
              <a:buFont typeface="Wingdings 3" charset="2"/>
              <a:buChar char=""/>
              <a:defRPr/>
            </a:pPr>
            <a:r>
              <a:rPr lang="en-US" sz="2400" dirty="0">
                <a:solidFill>
                  <a:schemeClr val="tx1">
                    <a:lumMod val="75000"/>
                    <a:lumOff val="25000"/>
                  </a:schemeClr>
                </a:solidFill>
              </a:rPr>
              <a:t>Quarterly Trend  (aka PERT-A)</a:t>
            </a:r>
          </a:p>
          <a:p>
            <a:pPr fontAlgn="auto">
              <a:spcAft>
                <a:spcPts val="0"/>
              </a:spcAft>
              <a:buFont typeface="Wingdings 3" charset="2"/>
              <a:buChar char=""/>
              <a:defRPr/>
            </a:pPr>
            <a:r>
              <a:rPr lang="en-US" sz="2400" dirty="0">
                <a:solidFill>
                  <a:schemeClr val="tx1">
                    <a:lumMod val="75000"/>
                    <a:lumOff val="25000"/>
                  </a:schemeClr>
                </a:solidFill>
              </a:rPr>
              <a:t>PERT Report</a:t>
            </a:r>
          </a:p>
        </p:txBody>
      </p:sp>
      <p:sp>
        <p:nvSpPr>
          <p:cNvPr id="24580" name="Slide Number Placeholder 3">
            <a:extLst>
              <a:ext uri="{FF2B5EF4-FFF2-40B4-BE49-F238E27FC236}">
                <a16:creationId xmlns:a16="http://schemas.microsoft.com/office/drawing/2014/main" id="{C1CBFD29-8A60-4CB1-AFC8-51E665D34B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D7EA611-6F26-472C-BDF1-4AE4639F66EA}" type="slidenum">
              <a:rPr lang="en-US" altLang="en-US">
                <a:solidFill>
                  <a:schemeClr val="accent1"/>
                </a:solidFill>
              </a:rPr>
              <a:pPr fontAlgn="base">
                <a:spcBef>
                  <a:spcPct val="0"/>
                </a:spcBef>
                <a:spcAft>
                  <a:spcPct val="0"/>
                </a:spcAft>
              </a:pPr>
              <a:t>13</a:t>
            </a:fld>
            <a:endParaRPr lang="en-US" altLang="en-US">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1F3C-26DD-4D6D-BE93-E52DE426DE2F}"/>
              </a:ext>
            </a:extLst>
          </p:cNvPr>
          <p:cNvSpPr>
            <a:spLocks noGrp="1"/>
          </p:cNvSpPr>
          <p:nvPr>
            <p:ph type="title"/>
          </p:nvPr>
        </p:nvSpPr>
        <p:spPr>
          <a:xfrm>
            <a:off x="0" y="117475"/>
            <a:ext cx="7580313" cy="1320800"/>
          </a:xfrm>
        </p:spPr>
        <p:txBody>
          <a:bodyPr rtlCol="0">
            <a:normAutofit fontScale="90000"/>
          </a:bodyPr>
          <a:lstStyle/>
          <a:p>
            <a:pPr fontAlgn="auto">
              <a:spcAft>
                <a:spcPts val="0"/>
              </a:spcAft>
              <a:defRPr/>
            </a:pPr>
            <a:r>
              <a:rPr lang="en-US" dirty="0"/>
              <a:t>The Stock Selection Guide is a key tool to evaluate fundamentals and valuation</a:t>
            </a:r>
            <a:br>
              <a:rPr lang="en-US" dirty="0"/>
            </a:br>
            <a:endParaRPr lang="en-US" dirty="0"/>
          </a:p>
        </p:txBody>
      </p:sp>
      <p:sp>
        <p:nvSpPr>
          <p:cNvPr id="25603" name="Slide Number Placeholder 4">
            <a:extLst>
              <a:ext uri="{FF2B5EF4-FFF2-40B4-BE49-F238E27FC236}">
                <a16:creationId xmlns:a16="http://schemas.microsoft.com/office/drawing/2014/main" id="{C417C9FD-B7CF-496E-9853-E7A8C5B2EA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A7BB67C-AD7E-445A-BB62-D26FB40A7CFD}" type="slidenum">
              <a:rPr lang="en-US" altLang="en-US">
                <a:solidFill>
                  <a:schemeClr val="accent1"/>
                </a:solidFill>
              </a:rPr>
              <a:pPr fontAlgn="base">
                <a:spcBef>
                  <a:spcPct val="0"/>
                </a:spcBef>
                <a:spcAft>
                  <a:spcPct val="0"/>
                </a:spcAft>
              </a:pPr>
              <a:t>14</a:t>
            </a:fld>
            <a:endParaRPr lang="en-US" altLang="en-US">
              <a:solidFill>
                <a:schemeClr val="accent1"/>
              </a:solidFill>
            </a:endParaRPr>
          </a:p>
        </p:txBody>
      </p:sp>
      <p:pic>
        <p:nvPicPr>
          <p:cNvPr id="25604" name="Picture 2">
            <a:extLst>
              <a:ext uri="{FF2B5EF4-FFF2-40B4-BE49-F238E27FC236}">
                <a16:creationId xmlns:a16="http://schemas.microsoft.com/office/drawing/2014/main" id="{98A3AA8C-D04B-40C6-ABAD-0351FC7D8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347788"/>
            <a:ext cx="7897813"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DCD8E63-8C2D-4192-B336-6F30529794E4}"/>
              </a:ext>
            </a:extLst>
          </p:cNvPr>
          <p:cNvSpPr>
            <a:spLocks noGrp="1"/>
          </p:cNvSpPr>
          <p:nvPr>
            <p:ph type="title"/>
          </p:nvPr>
        </p:nvSpPr>
        <p:spPr>
          <a:xfrm>
            <a:off x="0" y="138113"/>
            <a:ext cx="7972425" cy="1320800"/>
          </a:xfrm>
        </p:spPr>
        <p:txBody>
          <a:bodyPr/>
          <a:lstStyle/>
          <a:p>
            <a:r>
              <a:rPr lang="en-US" altLang="en-US"/>
              <a:t>3. Declining Fundamentals on SSG </a:t>
            </a:r>
            <a:br>
              <a:rPr lang="en-US" altLang="en-US"/>
            </a:br>
            <a:r>
              <a:rPr lang="en-US" altLang="en-US"/>
              <a:t>    </a:t>
            </a:r>
          </a:p>
        </p:txBody>
      </p:sp>
      <p:sp>
        <p:nvSpPr>
          <p:cNvPr id="27651" name="Slide Number Placeholder 2">
            <a:extLst>
              <a:ext uri="{FF2B5EF4-FFF2-40B4-BE49-F238E27FC236}">
                <a16:creationId xmlns:a16="http://schemas.microsoft.com/office/drawing/2014/main" id="{04D56F00-C8DA-4D08-AA6A-778AB071A4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89AAE25-577D-4DA2-AB12-8AA6361FFD4B}" type="slidenum">
              <a:rPr lang="en-US" altLang="en-US">
                <a:solidFill>
                  <a:schemeClr val="accent1"/>
                </a:solidFill>
              </a:rPr>
              <a:pPr fontAlgn="base">
                <a:spcBef>
                  <a:spcPct val="0"/>
                </a:spcBef>
                <a:spcAft>
                  <a:spcPct val="0"/>
                </a:spcAft>
              </a:pPr>
              <a:t>15</a:t>
            </a:fld>
            <a:endParaRPr lang="en-US" altLang="en-US">
              <a:solidFill>
                <a:schemeClr val="accent1"/>
              </a:solidFill>
            </a:endParaRPr>
          </a:p>
        </p:txBody>
      </p:sp>
      <p:pic>
        <p:nvPicPr>
          <p:cNvPr id="27652" name="Picture 4">
            <a:extLst>
              <a:ext uri="{FF2B5EF4-FFF2-40B4-BE49-F238E27FC236}">
                <a16:creationId xmlns:a16="http://schemas.microsoft.com/office/drawing/2014/main" id="{63454D13-AD72-44C6-AD92-33F886A14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3924300"/>
            <a:ext cx="2973387"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a:extLst>
              <a:ext uri="{FF2B5EF4-FFF2-40B4-BE49-F238E27FC236}">
                <a16:creationId xmlns:a16="http://schemas.microsoft.com/office/drawing/2014/main" id="{729949B8-E039-4051-9D55-548BA9DA20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3979863"/>
            <a:ext cx="297973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a:extLst>
              <a:ext uri="{FF2B5EF4-FFF2-40B4-BE49-F238E27FC236}">
                <a16:creationId xmlns:a16="http://schemas.microsoft.com/office/drawing/2014/main" id="{E83CC798-8546-41EB-8BC8-A80F10E908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1088" y="1054100"/>
            <a:ext cx="301148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a:extLst>
              <a:ext uri="{FF2B5EF4-FFF2-40B4-BE49-F238E27FC236}">
                <a16:creationId xmlns:a16="http://schemas.microsoft.com/office/drawing/2014/main" id="{9DDE678D-BCE4-40B3-B293-538E5DD548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04925" y="1054100"/>
            <a:ext cx="298608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75D10D8-D3E0-4B88-BE94-7D878114695D}"/>
              </a:ext>
            </a:extLst>
          </p:cNvPr>
          <p:cNvSpPr>
            <a:spLocks noGrp="1"/>
          </p:cNvSpPr>
          <p:nvPr>
            <p:ph type="title"/>
          </p:nvPr>
        </p:nvSpPr>
        <p:spPr>
          <a:xfrm>
            <a:off x="609600" y="261938"/>
            <a:ext cx="6348413" cy="1668462"/>
          </a:xfrm>
        </p:spPr>
        <p:txBody>
          <a:bodyPr/>
          <a:lstStyle/>
          <a:p>
            <a:r>
              <a:rPr lang="en-US" altLang="en-US"/>
              <a:t>3. Declining Fundamentals       	 Meeting Expectations?</a:t>
            </a:r>
          </a:p>
        </p:txBody>
      </p:sp>
      <p:sp>
        <p:nvSpPr>
          <p:cNvPr id="29699" name="Slide Number Placeholder 2">
            <a:extLst>
              <a:ext uri="{FF2B5EF4-FFF2-40B4-BE49-F238E27FC236}">
                <a16:creationId xmlns:a16="http://schemas.microsoft.com/office/drawing/2014/main" id="{E2F83CAC-306A-4F6E-826A-FE2BDB443C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9D71DD2-DC9F-459C-801B-60FF6314C153}" type="slidenum">
              <a:rPr lang="en-US" altLang="en-US">
                <a:solidFill>
                  <a:schemeClr val="accent1"/>
                </a:solidFill>
              </a:rPr>
              <a:pPr fontAlgn="base">
                <a:spcBef>
                  <a:spcPct val="0"/>
                </a:spcBef>
                <a:spcAft>
                  <a:spcPct val="0"/>
                </a:spcAft>
              </a:pPr>
              <a:t>16</a:t>
            </a:fld>
            <a:endParaRPr lang="en-US" altLang="en-US">
              <a:solidFill>
                <a:schemeClr val="accent1"/>
              </a:solidFill>
            </a:endParaRPr>
          </a:p>
        </p:txBody>
      </p:sp>
      <p:pic>
        <p:nvPicPr>
          <p:cNvPr id="29700" name="Picture 5">
            <a:extLst>
              <a:ext uri="{FF2B5EF4-FFF2-40B4-BE49-F238E27FC236}">
                <a16:creationId xmlns:a16="http://schemas.microsoft.com/office/drawing/2014/main" id="{1513FB08-59A8-422B-9608-02F9E4331E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014538"/>
            <a:ext cx="7783513"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23055074-A783-453B-98F8-7AAC84AF45C2}"/>
              </a:ext>
            </a:extLst>
          </p:cNvPr>
          <p:cNvSpPr/>
          <p:nvPr/>
        </p:nvSpPr>
        <p:spPr>
          <a:xfrm>
            <a:off x="5462588" y="2309813"/>
            <a:ext cx="2716212" cy="957262"/>
          </a:xfrm>
          <a:prstGeom prst="roundRect">
            <a:avLst/>
          </a:prstGeom>
          <a:noFill/>
          <a:ln w="107950"/>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a:extLst>
              <a:ext uri="{FF2B5EF4-FFF2-40B4-BE49-F238E27FC236}">
                <a16:creationId xmlns:a16="http://schemas.microsoft.com/office/drawing/2014/main" id="{C0676146-6909-4EF8-A2AD-F822775BE0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1930400"/>
            <a:ext cx="89408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0B7B3EF-55D9-4CF7-B3BA-F3C9A8B5D91B}"/>
              </a:ext>
            </a:extLst>
          </p:cNvPr>
          <p:cNvSpPr>
            <a:spLocks noGrp="1"/>
          </p:cNvSpPr>
          <p:nvPr>
            <p:ph type="title"/>
          </p:nvPr>
        </p:nvSpPr>
        <p:spPr>
          <a:xfrm>
            <a:off x="609600" y="347663"/>
            <a:ext cx="7669213" cy="1582737"/>
          </a:xfrm>
        </p:spPr>
        <p:txBody>
          <a:bodyPr rtlCol="0">
            <a:normAutofit fontScale="90000"/>
          </a:bodyPr>
          <a:lstStyle/>
          <a:p>
            <a:pPr fontAlgn="auto">
              <a:spcAft>
                <a:spcPts val="0"/>
              </a:spcAft>
              <a:defRPr/>
            </a:pPr>
            <a:r>
              <a:rPr lang="en-US" dirty="0"/>
              <a:t>3. Declining Fundamentals </a:t>
            </a:r>
            <a:br>
              <a:rPr lang="en-US" dirty="0"/>
            </a:br>
            <a:r>
              <a:rPr lang="en-US" dirty="0"/>
              <a:t>    Quarterly Growth Trend </a:t>
            </a:r>
            <a:br>
              <a:rPr lang="en-US" dirty="0"/>
            </a:br>
            <a:r>
              <a:rPr lang="en-US" dirty="0"/>
              <a:t>    </a:t>
            </a:r>
            <a:r>
              <a:rPr lang="en-US" dirty="0">
                <a:solidFill>
                  <a:schemeClr val="tx1"/>
                </a:solidFill>
              </a:rPr>
              <a:t>(aka PERT-A)</a:t>
            </a:r>
            <a:br>
              <a:rPr lang="en-US" dirty="0">
                <a:solidFill>
                  <a:schemeClr val="tx1"/>
                </a:solidFill>
              </a:rPr>
            </a:br>
            <a:endParaRPr lang="en-US" dirty="0">
              <a:solidFill>
                <a:schemeClr val="tx1"/>
              </a:solidFill>
            </a:endParaRPr>
          </a:p>
        </p:txBody>
      </p:sp>
      <p:sp>
        <p:nvSpPr>
          <p:cNvPr id="5" name="Right Arrow 4">
            <a:extLst>
              <a:ext uri="{FF2B5EF4-FFF2-40B4-BE49-F238E27FC236}">
                <a16:creationId xmlns:a16="http://schemas.microsoft.com/office/drawing/2014/main" id="{2B28F07C-8823-4709-BC66-F28218F2A1A4}"/>
              </a:ext>
            </a:extLst>
          </p:cNvPr>
          <p:cNvSpPr/>
          <p:nvPr/>
        </p:nvSpPr>
        <p:spPr>
          <a:xfrm rot="16200000">
            <a:off x="5534819" y="5064919"/>
            <a:ext cx="661988" cy="10541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49" name="Slide Number Placeholder 5">
            <a:extLst>
              <a:ext uri="{FF2B5EF4-FFF2-40B4-BE49-F238E27FC236}">
                <a16:creationId xmlns:a16="http://schemas.microsoft.com/office/drawing/2014/main" id="{3FF1510B-70A6-4431-ACAE-4C591E9BFC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74D7A82-DEFB-42CC-8872-72436EDB00B2}" type="slidenum">
              <a:rPr lang="en-US" altLang="en-US">
                <a:solidFill>
                  <a:schemeClr val="accent1"/>
                </a:solidFill>
              </a:rPr>
              <a:pPr fontAlgn="base">
                <a:spcBef>
                  <a:spcPct val="0"/>
                </a:spcBef>
                <a:spcAft>
                  <a:spcPct val="0"/>
                </a:spcAft>
              </a:pPr>
              <a:t>17</a:t>
            </a:fld>
            <a:endParaRPr lang="en-US" altLang="en-US">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a:extLst>
              <a:ext uri="{FF2B5EF4-FFF2-40B4-BE49-F238E27FC236}">
                <a16:creationId xmlns:a16="http://schemas.microsoft.com/office/drawing/2014/main" id="{C33B3A3E-DE9F-4530-A3A7-E2AB7507C4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609600"/>
            <a:ext cx="3627438"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a:extLst>
              <a:ext uri="{FF2B5EF4-FFF2-40B4-BE49-F238E27FC236}">
                <a16:creationId xmlns:a16="http://schemas.microsoft.com/office/drawing/2014/main" id="{3F4E6E0A-E318-43AE-B1F4-B149689EF2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09600"/>
            <a:ext cx="4351337"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a:extLst>
              <a:ext uri="{FF2B5EF4-FFF2-40B4-BE49-F238E27FC236}">
                <a16:creationId xmlns:a16="http://schemas.microsoft.com/office/drawing/2014/main" id="{9366C79D-0C7F-454C-94BF-8C7C3F41B3A0}"/>
              </a:ext>
            </a:extLst>
          </p:cNvPr>
          <p:cNvSpPr>
            <a:spLocks noGrp="1"/>
          </p:cNvSpPr>
          <p:nvPr>
            <p:ph type="title"/>
          </p:nvPr>
        </p:nvSpPr>
        <p:spPr>
          <a:xfrm>
            <a:off x="233363" y="0"/>
            <a:ext cx="6348412" cy="1320800"/>
          </a:xfrm>
        </p:spPr>
        <p:txBody>
          <a:bodyPr/>
          <a:lstStyle/>
          <a:p>
            <a:r>
              <a:rPr lang="en-US" altLang="en-US"/>
              <a:t>PERT Report</a:t>
            </a:r>
          </a:p>
        </p:txBody>
      </p:sp>
      <p:sp>
        <p:nvSpPr>
          <p:cNvPr id="32773" name="Slide Number Placeholder 2">
            <a:extLst>
              <a:ext uri="{FF2B5EF4-FFF2-40B4-BE49-F238E27FC236}">
                <a16:creationId xmlns:a16="http://schemas.microsoft.com/office/drawing/2014/main" id="{FDE85631-07D2-4A10-88A4-BD087E74AF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AE08A08-FC4D-47AA-963A-07F162F2F142}" type="slidenum">
              <a:rPr lang="en-US" altLang="en-US">
                <a:solidFill>
                  <a:schemeClr val="accent1"/>
                </a:solidFill>
              </a:rPr>
              <a:pPr fontAlgn="base">
                <a:spcBef>
                  <a:spcPct val="0"/>
                </a:spcBef>
                <a:spcAft>
                  <a:spcPct val="0"/>
                </a:spcAft>
              </a:pPr>
              <a:t>18</a:t>
            </a:fld>
            <a:endParaRPr lang="en-US" altLang="en-US">
              <a:solidFill>
                <a:schemeClr val="accent1"/>
              </a:solidFill>
            </a:endParaRPr>
          </a:p>
        </p:txBody>
      </p:sp>
      <p:cxnSp>
        <p:nvCxnSpPr>
          <p:cNvPr id="6" name="Straight Connector 5">
            <a:extLst>
              <a:ext uri="{FF2B5EF4-FFF2-40B4-BE49-F238E27FC236}">
                <a16:creationId xmlns:a16="http://schemas.microsoft.com/office/drawing/2014/main" id="{E8EDBDFD-7B11-4898-B395-D812081F1A45}"/>
              </a:ext>
            </a:extLst>
          </p:cNvPr>
          <p:cNvCxnSpPr/>
          <p:nvPr/>
        </p:nvCxnSpPr>
        <p:spPr>
          <a:xfrm>
            <a:off x="4584700" y="609600"/>
            <a:ext cx="0" cy="60309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F4D86952-1248-40ED-89ED-FAAD80D3857E}"/>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647D32E-D07D-4343-980C-83D71BA73329}"/>
              </a:ext>
            </a:extLst>
          </p:cNvPr>
          <p:cNvSpPr>
            <a:spLocks noGrp="1"/>
          </p:cNvSpPr>
          <p:nvPr>
            <p:ph type="title"/>
          </p:nvPr>
        </p:nvSpPr>
        <p:spPr>
          <a:xfrm>
            <a:off x="454025" y="182563"/>
            <a:ext cx="6348413" cy="1320800"/>
          </a:xfrm>
        </p:spPr>
        <p:txBody>
          <a:bodyPr/>
          <a:lstStyle/>
          <a:p>
            <a:r>
              <a:rPr lang="en-US" altLang="en-US"/>
              <a:t>4. Significant Long-term </a:t>
            </a:r>
            <a:br>
              <a:rPr lang="en-US" altLang="en-US"/>
            </a:br>
            <a:r>
              <a:rPr lang="en-US" altLang="en-US"/>
              <a:t>    Bad News</a:t>
            </a:r>
          </a:p>
        </p:txBody>
      </p:sp>
      <p:sp>
        <p:nvSpPr>
          <p:cNvPr id="3" name="Content Placeholder 2">
            <a:extLst>
              <a:ext uri="{FF2B5EF4-FFF2-40B4-BE49-F238E27FC236}">
                <a16:creationId xmlns:a16="http://schemas.microsoft.com/office/drawing/2014/main" id="{3B4120F6-F721-47A5-B5A3-76B297B7E6EF}"/>
              </a:ext>
            </a:extLst>
          </p:cNvPr>
          <p:cNvSpPr>
            <a:spLocks noGrp="1"/>
          </p:cNvSpPr>
          <p:nvPr>
            <p:ph idx="1"/>
          </p:nvPr>
        </p:nvSpPr>
        <p:spPr>
          <a:xfrm>
            <a:off x="628650" y="1892300"/>
            <a:ext cx="4130675" cy="3881438"/>
          </a:xfrm>
        </p:spPr>
        <p:txBody>
          <a:bodyPr rtlCol="0">
            <a:normAutofit/>
          </a:bodyPr>
          <a:lstStyle/>
          <a:p>
            <a:pPr marL="0" indent="0" fontAlgn="auto">
              <a:spcAft>
                <a:spcPts val="0"/>
              </a:spcAft>
              <a:buFont typeface="Wingdings 3" charset="2"/>
              <a:buNone/>
              <a:defRPr/>
            </a:pPr>
            <a:r>
              <a:rPr lang="en-US" sz="2800" b="1" u="sng" dirty="0">
                <a:solidFill>
                  <a:schemeClr val="tx1">
                    <a:lumMod val="75000"/>
                    <a:lumOff val="25000"/>
                  </a:schemeClr>
                </a:solidFill>
              </a:rPr>
              <a:t>Microsoft News – </a:t>
            </a:r>
            <a:br>
              <a:rPr lang="en-US" sz="2800" b="1" u="sng" dirty="0">
                <a:solidFill>
                  <a:schemeClr val="tx1">
                    <a:lumMod val="75000"/>
                    <a:lumOff val="25000"/>
                  </a:schemeClr>
                </a:solidFill>
              </a:rPr>
            </a:br>
            <a:r>
              <a:rPr lang="en-US" sz="2800" b="1" u="sng" dirty="0">
                <a:solidFill>
                  <a:schemeClr val="tx1">
                    <a:lumMod val="75000"/>
                    <a:lumOff val="25000"/>
                  </a:schemeClr>
                </a:solidFill>
              </a:rPr>
              <a:t>Good or Bad?</a:t>
            </a:r>
          </a:p>
          <a:p>
            <a:pPr fontAlgn="auto">
              <a:spcAft>
                <a:spcPts val="0"/>
              </a:spcAft>
              <a:buFont typeface="Wingdings 3" charset="2"/>
              <a:buChar char=""/>
              <a:defRPr/>
            </a:pPr>
            <a:r>
              <a:rPr lang="en-US" dirty="0">
                <a:solidFill>
                  <a:schemeClr val="tx1">
                    <a:lumMod val="75000"/>
                    <a:lumOff val="25000"/>
                  </a:schemeClr>
                </a:solidFill>
              </a:rPr>
              <a:t>Satya Nadella – New CEO – Enterprise Guy</a:t>
            </a:r>
          </a:p>
          <a:p>
            <a:pPr fontAlgn="auto">
              <a:spcAft>
                <a:spcPts val="0"/>
              </a:spcAft>
              <a:buFont typeface="Wingdings 3" charset="2"/>
              <a:buChar char=""/>
              <a:defRPr/>
            </a:pPr>
            <a:r>
              <a:rPr lang="en-US" dirty="0">
                <a:solidFill>
                  <a:schemeClr val="tx1">
                    <a:lumMod val="75000"/>
                    <a:lumOff val="25000"/>
                  </a:schemeClr>
                </a:solidFill>
              </a:rPr>
              <a:t>Success at integrating Nokia handset purchase?</a:t>
            </a:r>
          </a:p>
          <a:p>
            <a:pPr fontAlgn="auto">
              <a:spcAft>
                <a:spcPts val="0"/>
              </a:spcAft>
              <a:buFont typeface="Wingdings 3" charset="2"/>
              <a:buChar char=""/>
              <a:defRPr/>
            </a:pPr>
            <a:r>
              <a:rPr lang="en-US" dirty="0">
                <a:solidFill>
                  <a:schemeClr val="tx1">
                    <a:lumMod val="75000"/>
                    <a:lumOff val="25000"/>
                  </a:schemeClr>
                </a:solidFill>
              </a:rPr>
              <a:t>Decline of PC sales</a:t>
            </a:r>
          </a:p>
          <a:p>
            <a:pPr fontAlgn="auto">
              <a:spcAft>
                <a:spcPts val="0"/>
              </a:spcAft>
              <a:buFont typeface="Wingdings 3" charset="2"/>
              <a:buChar char=""/>
              <a:defRPr/>
            </a:pPr>
            <a:r>
              <a:rPr lang="en-US" dirty="0">
                <a:solidFill>
                  <a:schemeClr val="tx1">
                    <a:lumMod val="75000"/>
                    <a:lumOff val="25000"/>
                  </a:schemeClr>
                </a:solidFill>
              </a:rPr>
              <a:t>Windows 8/Surface/Phone not successful</a:t>
            </a:r>
          </a:p>
        </p:txBody>
      </p:sp>
      <p:sp>
        <p:nvSpPr>
          <p:cNvPr id="33796" name="Slide Number Placeholder 3">
            <a:extLst>
              <a:ext uri="{FF2B5EF4-FFF2-40B4-BE49-F238E27FC236}">
                <a16:creationId xmlns:a16="http://schemas.microsoft.com/office/drawing/2014/main" id="{88BC4A72-AAD7-4485-81EF-181D246828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48A6A33-59B3-4C46-9ECC-60147BC4D550}" type="slidenum">
              <a:rPr lang="en-US" altLang="en-US">
                <a:solidFill>
                  <a:schemeClr val="accent1"/>
                </a:solidFill>
              </a:rPr>
              <a:pPr fontAlgn="base">
                <a:spcBef>
                  <a:spcPct val="0"/>
                </a:spcBef>
                <a:spcAft>
                  <a:spcPct val="0"/>
                </a:spcAft>
              </a:pPr>
              <a:t>19</a:t>
            </a:fld>
            <a:endParaRPr lang="en-US" altLang="en-US">
              <a:solidFill>
                <a:schemeClr val="accent1"/>
              </a:solidFill>
            </a:endParaRPr>
          </a:p>
        </p:txBody>
      </p:sp>
      <p:pic>
        <p:nvPicPr>
          <p:cNvPr id="33797" name="Picture 4">
            <a:extLst>
              <a:ext uri="{FF2B5EF4-FFF2-40B4-BE49-F238E27FC236}">
                <a16:creationId xmlns:a16="http://schemas.microsoft.com/office/drawing/2014/main" id="{E2A7EEC0-8E64-4566-8DBD-D5A2D69817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9325" y="949325"/>
            <a:ext cx="4338638"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a:extLst>
              <a:ext uri="{FF2B5EF4-FFF2-40B4-BE49-F238E27FC236}">
                <a16:creationId xmlns:a16="http://schemas.microsoft.com/office/drawing/2014/main" id="{C6AB5626-2E81-4217-B053-DBF301D946F3}"/>
              </a:ext>
            </a:extLst>
          </p:cNvPr>
          <p:cNvSpPr txBox="1">
            <a:spLocks noChangeArrowheads="1"/>
          </p:cNvSpPr>
          <p:nvPr/>
        </p:nvSpPr>
        <p:spPr bwMode="auto">
          <a:xfrm>
            <a:off x="4895850" y="6122988"/>
            <a:ext cx="381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i="1"/>
              <a:t>Source:  Morningstar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3D976CB-84FC-451E-ACFF-875FC1A1FEF6}"/>
              </a:ext>
            </a:extLst>
          </p:cNvPr>
          <p:cNvSpPr>
            <a:spLocks noGrp="1"/>
          </p:cNvSpPr>
          <p:nvPr>
            <p:ph type="title"/>
          </p:nvPr>
        </p:nvSpPr>
        <p:spPr>
          <a:xfrm>
            <a:off x="609600" y="244475"/>
            <a:ext cx="6348413" cy="652463"/>
          </a:xfrm>
        </p:spPr>
        <p:txBody>
          <a:bodyPr/>
          <a:lstStyle/>
          <a:p>
            <a:r>
              <a:rPr lang="en-US" altLang="en-US"/>
              <a:t>Disclaimer</a:t>
            </a:r>
          </a:p>
        </p:txBody>
      </p:sp>
      <p:sp>
        <p:nvSpPr>
          <p:cNvPr id="4" name="Content Placeholder 2">
            <a:extLst>
              <a:ext uri="{FF2B5EF4-FFF2-40B4-BE49-F238E27FC236}">
                <a16:creationId xmlns:a16="http://schemas.microsoft.com/office/drawing/2014/main" id="{E05BE8BD-6AAE-457B-B120-BD6EC3502E66}"/>
              </a:ext>
            </a:extLst>
          </p:cNvPr>
          <p:cNvSpPr>
            <a:spLocks noGrp="1"/>
          </p:cNvSpPr>
          <p:nvPr>
            <p:ph idx="1"/>
          </p:nvPr>
        </p:nvSpPr>
        <p:spPr>
          <a:xfrm>
            <a:off x="609600" y="1393825"/>
            <a:ext cx="6653213" cy="5059363"/>
          </a:xfrm>
        </p:spPr>
        <p:txBody>
          <a:bodyPr rtlCol="0">
            <a:normAutofit fontScale="92500" lnSpcReduction="20000"/>
          </a:bodyPr>
          <a:lstStyle/>
          <a:p>
            <a:pPr fontAlgn="auto">
              <a:spcAft>
                <a:spcPts val="0"/>
              </a:spcAft>
              <a:buFont typeface="Wingdings 3" charset="2"/>
              <a:buChar char=""/>
              <a:defRPr/>
            </a:pPr>
            <a:r>
              <a:rPr lang="en-US" sz="1600" dirty="0">
                <a:solidFill>
                  <a:schemeClr val="tx1">
                    <a:lumMod val="75000"/>
                    <a:lumOff val="25000"/>
                  </a:schemeClr>
                </a:solidFill>
                <a:latin typeface="Arial" pitchFamily="34" charset="0"/>
                <a:cs typeface="Arial" pitchFamily="34" charset="0"/>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a:t>
            </a:r>
            <a:r>
              <a:rPr lang="en-US" sz="1600" dirty="0" err="1">
                <a:solidFill>
                  <a:schemeClr val="tx1">
                    <a:lumMod val="75000"/>
                    <a:lumOff val="25000"/>
                  </a:schemeClr>
                </a:solidFill>
                <a:latin typeface="Arial" pitchFamily="34" charset="0"/>
                <a:cs typeface="Arial" pitchFamily="34" charset="0"/>
              </a:rPr>
              <a:t>BetterInvesting</a:t>
            </a:r>
            <a:r>
              <a:rPr lang="en-US" sz="1600" baseline="30000" dirty="0" err="1">
                <a:solidFill>
                  <a:schemeClr val="tx1">
                    <a:lumMod val="75000"/>
                    <a:lumOff val="25000"/>
                  </a:schemeClr>
                </a:solidFill>
                <a:latin typeface="Arial" pitchFamily="34" charset="0"/>
                <a:cs typeface="Arial" pitchFamily="34" charset="0"/>
              </a:rPr>
              <a:t>TM</a:t>
            </a:r>
            <a:r>
              <a:rPr lang="en-US" sz="1600" dirty="0">
                <a:solidFill>
                  <a:schemeClr val="tx1">
                    <a:lumMod val="75000"/>
                    <a:lumOff val="25000"/>
                  </a:schemeClr>
                </a:solidFill>
                <a:latin typeface="Arial" pitchFamily="34" charset="0"/>
                <a:cs typeface="Arial" pitchFamily="34" charset="0"/>
              </a:rPr>
              <a:t> National Association of Investors Corporation (“BI”).  The views expressed are those of the instructors, commentators, guests and participants, as the case may be, and do not necessarily represent those of </a:t>
            </a:r>
            <a:r>
              <a:rPr lang="en-US" sz="1600" dirty="0" err="1">
                <a:solidFill>
                  <a:schemeClr val="tx1">
                    <a:lumMod val="75000"/>
                    <a:lumOff val="25000"/>
                  </a:schemeClr>
                </a:solidFill>
                <a:latin typeface="Arial" pitchFamily="34" charset="0"/>
                <a:cs typeface="Arial" pitchFamily="34" charset="0"/>
              </a:rPr>
              <a:t>BetterInvesting</a:t>
            </a:r>
            <a:r>
              <a:rPr lang="en-US" sz="1600" baseline="30000" dirty="0" err="1">
                <a:solidFill>
                  <a:schemeClr val="tx1">
                    <a:lumMod val="75000"/>
                    <a:lumOff val="25000"/>
                  </a:schemeClr>
                </a:solidFill>
                <a:latin typeface="Arial" pitchFamily="34" charset="0"/>
                <a:cs typeface="Arial" pitchFamily="34" charset="0"/>
              </a:rPr>
              <a:t>TM</a:t>
            </a:r>
            <a:r>
              <a:rPr lang="en-US" sz="1600" dirty="0">
                <a:solidFill>
                  <a:schemeClr val="tx1">
                    <a:lumMod val="75000"/>
                    <a:lumOff val="25000"/>
                  </a:schemeClr>
                </a:solidFill>
                <a:latin typeface="Arial" pitchFamily="34" charset="0"/>
                <a:cs typeface="Arial" pitchFamily="34" charset="0"/>
              </a:rPr>
              <a:t>. Investors should conduct their own review and analysis of any company of interest before making an investment decision.</a:t>
            </a:r>
          </a:p>
          <a:p>
            <a:pPr fontAlgn="auto">
              <a:spcAft>
                <a:spcPts val="0"/>
              </a:spcAft>
              <a:buFont typeface="Wingdings 3" charset="2"/>
              <a:buChar char=""/>
              <a:defRPr/>
            </a:pPr>
            <a:r>
              <a:rPr lang="en-US" sz="1600" dirty="0">
                <a:solidFill>
                  <a:schemeClr val="tx1">
                    <a:lumMod val="75000"/>
                    <a:lumOff val="25000"/>
                  </a:schemeClr>
                </a:solidFill>
                <a:latin typeface="Arial" pitchFamily="34" charset="0"/>
                <a:cs typeface="Arial" pitchFamily="34" charset="0"/>
              </a:rPr>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a:t>
            </a:r>
            <a:r>
              <a:rPr lang="en-US" sz="1600" dirty="0" err="1">
                <a:solidFill>
                  <a:schemeClr val="tx1">
                    <a:lumMod val="75000"/>
                    <a:lumOff val="25000"/>
                  </a:schemeClr>
                </a:solidFill>
                <a:latin typeface="Arial" pitchFamily="34" charset="0"/>
                <a:cs typeface="Arial" pitchFamily="34" charset="0"/>
              </a:rPr>
              <a:t>BetterInvesting</a:t>
            </a:r>
            <a:r>
              <a:rPr lang="en-US" sz="1600" dirty="0">
                <a:solidFill>
                  <a:schemeClr val="tx1">
                    <a:lumMod val="75000"/>
                    <a:lumOff val="25000"/>
                  </a:schemeClr>
                </a:solidFill>
                <a:latin typeface="Arial" pitchFamily="34" charset="0"/>
                <a:cs typeface="Arial" pitchFamily="34" charset="0"/>
              </a:rPr>
              <a:t> programs, events and/or educational sessions in which they participate.  Any violation is strictly prohibited and should be reported to the CEO of </a:t>
            </a:r>
            <a:r>
              <a:rPr lang="en-US" sz="1600" dirty="0" err="1">
                <a:solidFill>
                  <a:schemeClr val="tx1">
                    <a:lumMod val="75000"/>
                    <a:lumOff val="25000"/>
                  </a:schemeClr>
                </a:solidFill>
                <a:latin typeface="Arial" pitchFamily="34" charset="0"/>
                <a:cs typeface="Arial" pitchFamily="34" charset="0"/>
              </a:rPr>
              <a:t>BetterInvesting</a:t>
            </a:r>
            <a:r>
              <a:rPr lang="en-US" sz="1600" dirty="0">
                <a:solidFill>
                  <a:schemeClr val="tx1">
                    <a:lumMod val="75000"/>
                    <a:lumOff val="25000"/>
                  </a:schemeClr>
                </a:solidFill>
                <a:latin typeface="Arial" pitchFamily="34" charset="0"/>
                <a:cs typeface="Arial" pitchFamily="34" charset="0"/>
              </a:rPr>
              <a:t> or the Director of Chapter Relations. </a:t>
            </a:r>
          </a:p>
          <a:p>
            <a:pPr fontAlgn="auto">
              <a:spcAft>
                <a:spcPts val="0"/>
              </a:spcAft>
              <a:buFont typeface="Wingdings 3" charset="2"/>
              <a:buChar char=""/>
              <a:defRPr/>
            </a:pPr>
            <a:r>
              <a:rPr lang="en-US" sz="1600" dirty="0">
                <a:solidFill>
                  <a:schemeClr val="tx1">
                    <a:lumMod val="75000"/>
                    <a:lumOff val="25000"/>
                  </a:schemeClr>
                </a:solidFill>
                <a:latin typeface="Arial" pitchFamily="34" charset="0"/>
                <a:cs typeface="Arial" pitchFamily="34" charset="0"/>
              </a:rPr>
              <a:t>This presentation may contain images of websites and products or services not endorsed by </a:t>
            </a:r>
            <a:r>
              <a:rPr lang="en-US" sz="1600" dirty="0" err="1">
                <a:solidFill>
                  <a:schemeClr val="tx1">
                    <a:lumMod val="75000"/>
                    <a:lumOff val="25000"/>
                  </a:schemeClr>
                </a:solidFill>
                <a:latin typeface="Arial" pitchFamily="34" charset="0"/>
                <a:cs typeface="Arial" pitchFamily="34" charset="0"/>
              </a:rPr>
              <a:t>BetterInvesting</a:t>
            </a:r>
            <a:r>
              <a:rPr lang="en-US" sz="1600" dirty="0">
                <a:solidFill>
                  <a:schemeClr val="tx1">
                    <a:lumMod val="75000"/>
                    <a:lumOff val="25000"/>
                  </a:schemeClr>
                </a:solidFill>
                <a:latin typeface="Arial" pitchFamily="34" charset="0"/>
                <a:cs typeface="Arial" pitchFamily="34" charset="0"/>
              </a:rPr>
              <a:t>.  The presenter is not endorsing or promoting the use of these websites, products or services.</a:t>
            </a:r>
          </a:p>
          <a:p>
            <a:pPr fontAlgn="auto">
              <a:spcAft>
                <a:spcPts val="0"/>
              </a:spcAft>
              <a:buFont typeface="Wingdings 3" charset="2"/>
              <a:buChar char=""/>
              <a:defRPr/>
            </a:pPr>
            <a:endParaRPr lang="en-US" sz="1600" dirty="0">
              <a:solidFill>
                <a:schemeClr val="tx1">
                  <a:lumMod val="75000"/>
                  <a:lumOff val="25000"/>
                </a:schemeClr>
              </a:solidFill>
            </a:endParaRPr>
          </a:p>
        </p:txBody>
      </p:sp>
      <p:sp>
        <p:nvSpPr>
          <p:cNvPr id="10244" name="Slide Number Placeholder 2">
            <a:extLst>
              <a:ext uri="{FF2B5EF4-FFF2-40B4-BE49-F238E27FC236}">
                <a16:creationId xmlns:a16="http://schemas.microsoft.com/office/drawing/2014/main" id="{CE1E5E39-7B2D-424E-9BC5-A2C644587F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9F03451-66B2-402F-88B8-C685A872414B}" type="slidenum">
              <a:rPr lang="en-US" altLang="en-US">
                <a:solidFill>
                  <a:schemeClr val="accent1"/>
                </a:solidFill>
              </a:rPr>
              <a:pPr fontAlgn="base">
                <a:spcBef>
                  <a:spcPct val="0"/>
                </a:spcBef>
                <a:spcAft>
                  <a:spcPct val="0"/>
                </a:spcAft>
              </a:pPr>
              <a:t>2</a:t>
            </a:fld>
            <a:endParaRPr lang="en-US" altLang="en-US">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309ECFF-71F2-4D23-ADDE-AC1E3F66129F}"/>
              </a:ext>
            </a:extLst>
          </p:cNvPr>
          <p:cNvSpPr>
            <a:spLocks noGrp="1"/>
          </p:cNvSpPr>
          <p:nvPr>
            <p:ph type="title"/>
          </p:nvPr>
        </p:nvSpPr>
        <p:spPr/>
        <p:txBody>
          <a:bodyPr/>
          <a:lstStyle/>
          <a:p>
            <a:r>
              <a:rPr lang="en-US" altLang="en-US"/>
              <a:t>5. Overpriced</a:t>
            </a:r>
          </a:p>
        </p:txBody>
      </p:sp>
      <p:sp>
        <p:nvSpPr>
          <p:cNvPr id="3" name="Content Placeholder 2">
            <a:extLst>
              <a:ext uri="{FF2B5EF4-FFF2-40B4-BE49-F238E27FC236}">
                <a16:creationId xmlns:a16="http://schemas.microsoft.com/office/drawing/2014/main" id="{31C831DD-4163-4EF6-A4B2-20F21F70634C}"/>
              </a:ext>
            </a:extLst>
          </p:cNvPr>
          <p:cNvSpPr>
            <a:spLocks noGrp="1"/>
          </p:cNvSpPr>
          <p:nvPr>
            <p:ph idx="1"/>
          </p:nvPr>
        </p:nvSpPr>
        <p:spPr>
          <a:xfrm>
            <a:off x="609600" y="1681163"/>
            <a:ext cx="6348413" cy="4859337"/>
          </a:xfrm>
        </p:spPr>
        <p:txBody>
          <a:bodyPr rtlCol="0">
            <a:normAutofit/>
          </a:bodyPr>
          <a:lstStyle/>
          <a:p>
            <a:pPr fontAlgn="auto">
              <a:spcAft>
                <a:spcPts val="0"/>
              </a:spcAft>
              <a:buFont typeface="Wingdings 3" charset="2"/>
              <a:buChar char=""/>
              <a:defRPr/>
            </a:pPr>
            <a:r>
              <a:rPr lang="en-US" dirty="0">
                <a:solidFill>
                  <a:schemeClr val="tx1">
                    <a:lumMod val="75000"/>
                    <a:lumOff val="25000"/>
                  </a:schemeClr>
                </a:solidFill>
              </a:rPr>
              <a:t>Taking profits is a good thing</a:t>
            </a:r>
          </a:p>
          <a:p>
            <a:pPr fontAlgn="auto">
              <a:spcAft>
                <a:spcPts val="0"/>
              </a:spcAft>
              <a:buFont typeface="Wingdings 3" charset="2"/>
              <a:buChar char=""/>
              <a:defRPr/>
            </a:pPr>
            <a:r>
              <a:rPr lang="en-US" dirty="0">
                <a:solidFill>
                  <a:schemeClr val="tx1">
                    <a:lumMod val="75000"/>
                    <a:lumOff val="25000"/>
                  </a:schemeClr>
                </a:solidFill>
              </a:rPr>
              <a:t>If you “love” the company, you can always buy it back again at a lower price.  Consider selling at least a portion.</a:t>
            </a:r>
          </a:p>
          <a:p>
            <a:pPr fontAlgn="auto">
              <a:spcAft>
                <a:spcPts val="0"/>
              </a:spcAft>
              <a:buFont typeface="Wingdings 3" charset="2"/>
              <a:buChar char=""/>
              <a:defRPr/>
            </a:pPr>
            <a:r>
              <a:rPr lang="en-US" dirty="0">
                <a:solidFill>
                  <a:schemeClr val="tx1">
                    <a:lumMod val="75000"/>
                    <a:lumOff val="25000"/>
                  </a:schemeClr>
                </a:solidFill>
              </a:rPr>
              <a:t>Tax consequences  </a:t>
            </a:r>
          </a:p>
          <a:p>
            <a:pPr marL="0" indent="0" fontAlgn="auto">
              <a:spcAft>
                <a:spcPts val="0"/>
              </a:spcAft>
              <a:buFont typeface="Wingdings 3" charset="2"/>
              <a:buNone/>
              <a:defRPr/>
            </a:pPr>
            <a:r>
              <a:rPr lang="en-US" u="sng" dirty="0">
                <a:solidFill>
                  <a:schemeClr val="tx1">
                    <a:lumMod val="75000"/>
                    <a:lumOff val="25000"/>
                  </a:schemeClr>
                </a:solidFill>
              </a:rPr>
              <a:t>Tools</a:t>
            </a:r>
          </a:p>
          <a:p>
            <a:pPr fontAlgn="auto">
              <a:spcAft>
                <a:spcPts val="0"/>
              </a:spcAft>
              <a:buFont typeface="Wingdings 3" charset="2"/>
              <a:buChar char=""/>
              <a:defRPr/>
            </a:pPr>
            <a:r>
              <a:rPr lang="en-US" dirty="0">
                <a:solidFill>
                  <a:schemeClr val="tx1">
                    <a:lumMod val="75000"/>
                    <a:lumOff val="25000"/>
                  </a:schemeClr>
                </a:solidFill>
              </a:rPr>
              <a:t>SSG signals:  </a:t>
            </a:r>
          </a:p>
          <a:p>
            <a:pPr lvl="1" fontAlgn="auto">
              <a:spcAft>
                <a:spcPts val="0"/>
              </a:spcAft>
              <a:buFont typeface="Wingdings" panose="05000000000000000000" pitchFamily="2" charset="2"/>
              <a:buChar char="Ø"/>
              <a:defRPr/>
            </a:pPr>
            <a:r>
              <a:rPr lang="en-US" dirty="0">
                <a:solidFill>
                  <a:schemeClr val="tx1">
                    <a:lumMod val="75000"/>
                    <a:lumOff val="25000"/>
                  </a:schemeClr>
                </a:solidFill>
              </a:rPr>
              <a:t>High Current P/E  (Toolkit: Relative Value: &gt;150%)</a:t>
            </a:r>
          </a:p>
          <a:p>
            <a:pPr lvl="1" fontAlgn="auto">
              <a:spcAft>
                <a:spcPts val="0"/>
              </a:spcAft>
              <a:buFont typeface="Wingdings" panose="05000000000000000000" pitchFamily="2" charset="2"/>
              <a:buChar char="Ø"/>
              <a:defRPr/>
            </a:pPr>
            <a:r>
              <a:rPr lang="en-US" dirty="0">
                <a:solidFill>
                  <a:schemeClr val="tx1">
                    <a:lumMod val="75000"/>
                    <a:lumOff val="25000"/>
                  </a:schemeClr>
                </a:solidFill>
              </a:rPr>
              <a:t>Upside/Downside Ratio &lt; 1.0</a:t>
            </a:r>
          </a:p>
          <a:p>
            <a:pPr lvl="1" fontAlgn="auto">
              <a:spcAft>
                <a:spcPts val="0"/>
              </a:spcAft>
              <a:buFont typeface="Wingdings" panose="05000000000000000000" pitchFamily="2" charset="2"/>
              <a:buChar char="Ø"/>
              <a:defRPr/>
            </a:pPr>
            <a:r>
              <a:rPr lang="en-US" dirty="0">
                <a:solidFill>
                  <a:schemeClr val="tx1">
                    <a:lumMod val="75000"/>
                    <a:lumOff val="25000"/>
                  </a:schemeClr>
                </a:solidFill>
              </a:rPr>
              <a:t>Low Potential Return (&lt; 5%)</a:t>
            </a:r>
          </a:p>
          <a:p>
            <a:pPr fontAlgn="auto">
              <a:spcAft>
                <a:spcPts val="0"/>
              </a:spcAft>
              <a:buFont typeface="Wingdings 3" charset="2"/>
              <a:buChar char=""/>
              <a:defRPr/>
            </a:pPr>
            <a:r>
              <a:rPr lang="en-US" dirty="0">
                <a:solidFill>
                  <a:schemeClr val="tx1">
                    <a:lumMod val="75000"/>
                    <a:lumOff val="25000"/>
                  </a:schemeClr>
                </a:solidFill>
              </a:rPr>
              <a:t>Value Line – The “Value Line” and Projected Total Return box</a:t>
            </a:r>
          </a:p>
          <a:p>
            <a:pPr fontAlgn="auto">
              <a:spcAft>
                <a:spcPts val="0"/>
              </a:spcAft>
              <a:buFont typeface="Wingdings 3" charset="2"/>
              <a:buChar char=""/>
              <a:defRPr/>
            </a:pPr>
            <a:endParaRPr lang="en-US" dirty="0">
              <a:solidFill>
                <a:schemeClr val="tx1">
                  <a:lumMod val="75000"/>
                  <a:lumOff val="25000"/>
                </a:schemeClr>
              </a:solidFill>
            </a:endParaRPr>
          </a:p>
          <a:p>
            <a:pPr marL="0" indent="0" fontAlgn="auto">
              <a:spcAft>
                <a:spcPts val="0"/>
              </a:spcAft>
              <a:buFont typeface="Wingdings 3" charset="2"/>
              <a:buNone/>
              <a:defRPr/>
            </a:pPr>
            <a:endParaRPr lang="en-US" dirty="0">
              <a:solidFill>
                <a:schemeClr val="tx1">
                  <a:lumMod val="75000"/>
                  <a:lumOff val="25000"/>
                </a:schemeClr>
              </a:solidFill>
            </a:endParaRPr>
          </a:p>
          <a:p>
            <a:pPr lvl="1" fontAlgn="auto">
              <a:spcAft>
                <a:spcPts val="0"/>
              </a:spcAft>
              <a:buFont typeface="Wingdings" panose="05000000000000000000" pitchFamily="2" charset="2"/>
              <a:buChar char="Ø"/>
              <a:defRPr/>
            </a:pPr>
            <a:endParaRPr lang="en-US"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sp>
        <p:nvSpPr>
          <p:cNvPr id="34820" name="Slide Number Placeholder 3">
            <a:extLst>
              <a:ext uri="{FF2B5EF4-FFF2-40B4-BE49-F238E27FC236}">
                <a16:creationId xmlns:a16="http://schemas.microsoft.com/office/drawing/2014/main" id="{FFC981CF-6D82-4948-80A5-4C45B641D8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32D64FE-419C-4253-BD83-8F621C9299EA}" type="slidenum">
              <a:rPr lang="en-US" altLang="en-US">
                <a:solidFill>
                  <a:schemeClr val="accent1"/>
                </a:solidFill>
              </a:rPr>
              <a:pPr fontAlgn="base">
                <a:spcBef>
                  <a:spcPct val="0"/>
                </a:spcBef>
                <a:spcAft>
                  <a:spcPct val="0"/>
                </a:spcAft>
              </a:pPr>
              <a:t>20</a:t>
            </a:fld>
            <a:endParaRPr lang="en-US" altLang="en-US">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a:extLst>
              <a:ext uri="{FF2B5EF4-FFF2-40B4-BE49-F238E27FC236}">
                <a16:creationId xmlns:a16="http://schemas.microsoft.com/office/drawing/2014/main" id="{67B3BC5B-912D-4DBC-93EC-FA8DE75B30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733425"/>
            <a:ext cx="75152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a:extLst>
              <a:ext uri="{FF2B5EF4-FFF2-40B4-BE49-F238E27FC236}">
                <a16:creationId xmlns:a16="http://schemas.microsoft.com/office/drawing/2014/main" id="{1CD40E8D-9DBA-4E61-B231-B5F98EA31AA2}"/>
              </a:ext>
            </a:extLst>
          </p:cNvPr>
          <p:cNvSpPr txBox="1">
            <a:spLocks noChangeArrowheads="1"/>
          </p:cNvSpPr>
          <p:nvPr/>
        </p:nvSpPr>
        <p:spPr bwMode="auto">
          <a:xfrm>
            <a:off x="7494588" y="6032500"/>
            <a:ext cx="138588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r" eaLnBrk="1" hangingPunct="1"/>
            <a:r>
              <a:rPr lang="en-US" altLang="en-US" sz="4000"/>
              <a:t>JNJ</a:t>
            </a:r>
          </a:p>
        </p:txBody>
      </p:sp>
      <p:sp>
        <p:nvSpPr>
          <p:cNvPr id="35844" name="Slide Number Placeholder 2">
            <a:extLst>
              <a:ext uri="{FF2B5EF4-FFF2-40B4-BE49-F238E27FC236}">
                <a16:creationId xmlns:a16="http://schemas.microsoft.com/office/drawing/2014/main" id="{4930B400-5DC3-4589-B18F-E94FFBC32F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3F24A91-C4F4-48AE-853E-0A023BA4DB10}" type="slidenum">
              <a:rPr lang="en-US" altLang="en-US">
                <a:solidFill>
                  <a:schemeClr val="accent1"/>
                </a:solidFill>
              </a:rPr>
              <a:pPr fontAlgn="base">
                <a:spcBef>
                  <a:spcPct val="0"/>
                </a:spcBef>
                <a:spcAft>
                  <a:spcPct val="0"/>
                </a:spcAft>
              </a:pPr>
              <a:t>21</a:t>
            </a:fld>
            <a:endParaRPr lang="en-US" altLang="en-US">
              <a:solidFill>
                <a:schemeClr val="accent1"/>
              </a:solidFill>
            </a:endParaRPr>
          </a:p>
        </p:txBody>
      </p:sp>
      <p:sp>
        <p:nvSpPr>
          <p:cNvPr id="6" name="Oval Callout 5">
            <a:extLst>
              <a:ext uri="{FF2B5EF4-FFF2-40B4-BE49-F238E27FC236}">
                <a16:creationId xmlns:a16="http://schemas.microsoft.com/office/drawing/2014/main" id="{1766A7F8-CF65-4E19-AE5B-A542953A6959}"/>
              </a:ext>
            </a:extLst>
          </p:cNvPr>
          <p:cNvSpPr/>
          <p:nvPr/>
        </p:nvSpPr>
        <p:spPr>
          <a:xfrm>
            <a:off x="3271838" y="1655763"/>
            <a:ext cx="2038350" cy="949325"/>
          </a:xfrm>
          <a:prstGeom prst="wedgeEllipseCallout">
            <a:avLst>
              <a:gd name="adj1" fmla="val 48744"/>
              <a:gd name="adj2" fmla="val 74406"/>
            </a:avLst>
          </a:prstGeom>
          <a:solidFill>
            <a:srgbClr val="FF0000"/>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.1  U/D</a:t>
            </a:r>
          </a:p>
          <a:p>
            <a:pPr algn="ctr" eaLnBrk="1" fontAlgn="auto" hangingPunct="1">
              <a:spcBef>
                <a:spcPts val="0"/>
              </a:spcBef>
              <a:spcAft>
                <a:spcPts val="0"/>
              </a:spcAft>
              <a:defRPr/>
            </a:pPr>
            <a:r>
              <a:rPr lang="en-US" dirty="0"/>
              <a:t>Acceptable?</a:t>
            </a:r>
          </a:p>
        </p:txBody>
      </p:sp>
      <p:sp>
        <p:nvSpPr>
          <p:cNvPr id="7" name="Oval Callout 6">
            <a:extLst>
              <a:ext uri="{FF2B5EF4-FFF2-40B4-BE49-F238E27FC236}">
                <a16:creationId xmlns:a16="http://schemas.microsoft.com/office/drawing/2014/main" id="{650A7CCE-9945-43CF-9106-3A36BEA70138}"/>
              </a:ext>
            </a:extLst>
          </p:cNvPr>
          <p:cNvSpPr/>
          <p:nvPr/>
        </p:nvSpPr>
        <p:spPr>
          <a:xfrm>
            <a:off x="6994525" y="3127375"/>
            <a:ext cx="2038350" cy="1373188"/>
          </a:xfrm>
          <a:prstGeom prst="wedgeEllipseCallout">
            <a:avLst>
              <a:gd name="adj1" fmla="val -62176"/>
              <a:gd name="adj2" fmla="val -15430"/>
            </a:avLst>
          </a:prstGeom>
          <a:solidFill>
            <a:srgbClr val="FF0000"/>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2.0 to 3.5% Return Acceptable?</a:t>
            </a:r>
          </a:p>
        </p:txBody>
      </p:sp>
      <p:sp>
        <p:nvSpPr>
          <p:cNvPr id="35847" name="TextBox 7">
            <a:extLst>
              <a:ext uri="{FF2B5EF4-FFF2-40B4-BE49-F238E27FC236}">
                <a16:creationId xmlns:a16="http://schemas.microsoft.com/office/drawing/2014/main" id="{CEAC41CB-DD21-4118-B9AF-08DC2037727A}"/>
              </a:ext>
            </a:extLst>
          </p:cNvPr>
          <p:cNvSpPr txBox="1">
            <a:spLocks noChangeArrowheads="1"/>
          </p:cNvSpPr>
          <p:nvPr/>
        </p:nvSpPr>
        <p:spPr bwMode="auto">
          <a:xfrm>
            <a:off x="338138" y="0"/>
            <a:ext cx="6421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3600">
                <a:solidFill>
                  <a:srgbClr val="92D050"/>
                </a:solidFill>
              </a:rPr>
              <a:t>5. Overpriced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7C674EC-B5B5-4CEC-A664-2976F77912A1}"/>
              </a:ext>
            </a:extLst>
          </p:cNvPr>
          <p:cNvSpPr>
            <a:spLocks noGrp="1"/>
          </p:cNvSpPr>
          <p:nvPr>
            <p:ph type="title"/>
          </p:nvPr>
        </p:nvSpPr>
        <p:spPr>
          <a:xfrm>
            <a:off x="244475" y="139700"/>
            <a:ext cx="6348413" cy="1538288"/>
          </a:xfrm>
        </p:spPr>
        <p:txBody>
          <a:bodyPr/>
          <a:lstStyle/>
          <a:p>
            <a:r>
              <a:rPr lang="en-US" altLang="en-US"/>
              <a:t>Overpriced?</a:t>
            </a:r>
          </a:p>
        </p:txBody>
      </p:sp>
      <p:pic>
        <p:nvPicPr>
          <p:cNvPr id="36867" name="Content Placeholder 3">
            <a:extLst>
              <a:ext uri="{FF2B5EF4-FFF2-40B4-BE49-F238E27FC236}">
                <a16:creationId xmlns:a16="http://schemas.microsoft.com/office/drawing/2014/main" id="{5DB4A0EA-A0C6-43ED-BFD9-3AEC30BD3C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5100" y="771525"/>
            <a:ext cx="8764588" cy="3900488"/>
          </a:xfrm>
        </p:spPr>
      </p:pic>
      <p:sp>
        <p:nvSpPr>
          <p:cNvPr id="5" name="Rounded Rectangle 4">
            <a:extLst>
              <a:ext uri="{FF2B5EF4-FFF2-40B4-BE49-F238E27FC236}">
                <a16:creationId xmlns:a16="http://schemas.microsoft.com/office/drawing/2014/main" id="{C26E806E-D579-4628-BF3F-EA9B0212B893}"/>
              </a:ext>
            </a:extLst>
          </p:cNvPr>
          <p:cNvSpPr/>
          <p:nvPr/>
        </p:nvSpPr>
        <p:spPr>
          <a:xfrm>
            <a:off x="244475" y="2374900"/>
            <a:ext cx="1574800" cy="800100"/>
          </a:xfrm>
          <a:prstGeom prst="roundRect">
            <a:avLst/>
          </a:prstGeom>
          <a:noFill/>
          <a:ln w="38100"/>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9" name="Slide Number Placeholder 2">
            <a:extLst>
              <a:ext uri="{FF2B5EF4-FFF2-40B4-BE49-F238E27FC236}">
                <a16:creationId xmlns:a16="http://schemas.microsoft.com/office/drawing/2014/main" id="{C7B7B3DA-E5AC-4953-B64F-ED03636498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A2C7D1E-24C0-486C-8A3D-A98055FE1CD5}" type="slidenum">
              <a:rPr lang="en-US" altLang="en-US">
                <a:solidFill>
                  <a:schemeClr val="accent1"/>
                </a:solidFill>
              </a:rPr>
              <a:pPr fontAlgn="base">
                <a:spcBef>
                  <a:spcPct val="0"/>
                </a:spcBef>
                <a:spcAft>
                  <a:spcPct val="0"/>
                </a:spcAft>
              </a:pPr>
              <a:t>22</a:t>
            </a:fld>
            <a:endParaRPr lang="en-US" altLang="en-US">
              <a:solidFill>
                <a:schemeClr val="accent1"/>
              </a:solidFill>
            </a:endParaRPr>
          </a:p>
        </p:txBody>
      </p:sp>
      <p:sp>
        <p:nvSpPr>
          <p:cNvPr id="36870" name="TextBox 5">
            <a:extLst>
              <a:ext uri="{FF2B5EF4-FFF2-40B4-BE49-F238E27FC236}">
                <a16:creationId xmlns:a16="http://schemas.microsoft.com/office/drawing/2014/main" id="{C037FE30-1993-4C88-9862-CB9F069E3AA2}"/>
              </a:ext>
            </a:extLst>
          </p:cNvPr>
          <p:cNvSpPr txBox="1">
            <a:spLocks noChangeArrowheads="1"/>
          </p:cNvSpPr>
          <p:nvPr/>
        </p:nvSpPr>
        <p:spPr bwMode="auto">
          <a:xfrm>
            <a:off x="244475" y="4760913"/>
            <a:ext cx="75453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Wingdings" panose="05000000000000000000" pitchFamily="2" charset="2"/>
              <a:buChar char="Ø"/>
            </a:pPr>
            <a:r>
              <a:rPr lang="en-US" altLang="en-US" sz="2000"/>
              <a:t>The Recent Price and Projected Low Price are in the same price range.  Does this leave room for acceptable future price appreciation potential?</a:t>
            </a:r>
          </a:p>
          <a:p>
            <a:pPr eaLnBrk="1" hangingPunct="1">
              <a:buFont typeface="Wingdings" panose="05000000000000000000" pitchFamily="2" charset="2"/>
              <a:buChar char="Ø"/>
            </a:pPr>
            <a:r>
              <a:rPr lang="en-US" altLang="en-US" sz="2000"/>
              <a:t>Is the Low Projected Ann’l Total Return of 2% acceptable?</a:t>
            </a:r>
          </a:p>
          <a:p>
            <a:pPr eaLnBrk="1" hangingPunct="1">
              <a:buFont typeface="Wingdings" panose="05000000000000000000" pitchFamily="2" charset="2"/>
              <a:buChar char="Ø"/>
            </a:pPr>
            <a:r>
              <a:rPr lang="en-US" altLang="en-US" sz="2000"/>
              <a:t>Historically, the Low Projection is the mostly likely outcome.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8FA6CF8-7BAD-47FF-839C-597989BF391A}"/>
              </a:ext>
            </a:extLst>
          </p:cNvPr>
          <p:cNvSpPr>
            <a:spLocks noGrp="1"/>
          </p:cNvSpPr>
          <p:nvPr>
            <p:ph type="title"/>
          </p:nvPr>
        </p:nvSpPr>
        <p:spPr>
          <a:xfrm>
            <a:off x="479425" y="165100"/>
            <a:ext cx="6346825" cy="1320800"/>
          </a:xfrm>
        </p:spPr>
        <p:txBody>
          <a:bodyPr/>
          <a:lstStyle/>
          <a:p>
            <a:r>
              <a:rPr lang="en-US" altLang="en-US"/>
              <a:t>Overpriced?</a:t>
            </a:r>
          </a:p>
        </p:txBody>
      </p:sp>
      <p:pic>
        <p:nvPicPr>
          <p:cNvPr id="38915" name="Picture 4">
            <a:extLst>
              <a:ext uri="{FF2B5EF4-FFF2-40B4-BE49-F238E27FC236}">
                <a16:creationId xmlns:a16="http://schemas.microsoft.com/office/drawing/2014/main" id="{81BF4B8B-8DED-442B-B163-768F7C4B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3" y="954088"/>
            <a:ext cx="706437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6">
            <a:extLst>
              <a:ext uri="{FF2B5EF4-FFF2-40B4-BE49-F238E27FC236}">
                <a16:creationId xmlns:a16="http://schemas.microsoft.com/office/drawing/2014/main" id="{7F701E78-DADD-4122-832C-D34FC82E32B9}"/>
              </a:ext>
            </a:extLst>
          </p:cNvPr>
          <p:cNvSpPr txBox="1">
            <a:spLocks noChangeArrowheads="1"/>
          </p:cNvSpPr>
          <p:nvPr/>
        </p:nvSpPr>
        <p:spPr bwMode="auto">
          <a:xfrm>
            <a:off x="7386638" y="3167063"/>
            <a:ext cx="1512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a:t>8/30/2013</a:t>
            </a:r>
          </a:p>
        </p:txBody>
      </p:sp>
      <p:sp>
        <p:nvSpPr>
          <p:cNvPr id="38917" name="Slide Number Placeholder 2">
            <a:extLst>
              <a:ext uri="{FF2B5EF4-FFF2-40B4-BE49-F238E27FC236}">
                <a16:creationId xmlns:a16="http://schemas.microsoft.com/office/drawing/2014/main" id="{42776BF6-D0C1-4A47-91BD-144AD323FC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CA09F91-8582-41C3-A168-3E943EE9B547}" type="slidenum">
              <a:rPr lang="en-US" altLang="en-US">
                <a:solidFill>
                  <a:schemeClr val="accent1"/>
                </a:solidFill>
              </a:rPr>
              <a:pPr fontAlgn="base">
                <a:spcBef>
                  <a:spcPct val="0"/>
                </a:spcBef>
                <a:spcAft>
                  <a:spcPct val="0"/>
                </a:spcAft>
              </a:pPr>
              <a:t>23</a:t>
            </a:fld>
            <a:endParaRPr lang="en-US" altLang="en-US">
              <a:solidFill>
                <a:schemeClr val="accent1"/>
              </a:solidFill>
            </a:endParaRPr>
          </a:p>
        </p:txBody>
      </p:sp>
      <p:pic>
        <p:nvPicPr>
          <p:cNvPr id="38918" name="Content Placeholder 8">
            <a:extLst>
              <a:ext uri="{FF2B5EF4-FFF2-40B4-BE49-F238E27FC236}">
                <a16:creationId xmlns:a16="http://schemas.microsoft.com/office/drawing/2014/main" id="{613961B7-2E7E-4759-8887-173B3D47274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07963" y="3636963"/>
            <a:ext cx="7064375" cy="2408237"/>
          </a:xfrm>
        </p:spPr>
      </p:pic>
      <p:sp>
        <p:nvSpPr>
          <p:cNvPr id="38919" name="TextBox 11">
            <a:extLst>
              <a:ext uri="{FF2B5EF4-FFF2-40B4-BE49-F238E27FC236}">
                <a16:creationId xmlns:a16="http://schemas.microsoft.com/office/drawing/2014/main" id="{71D8017A-4DB1-4E5C-B840-85201F149269}"/>
              </a:ext>
            </a:extLst>
          </p:cNvPr>
          <p:cNvSpPr txBox="1">
            <a:spLocks noChangeArrowheads="1"/>
          </p:cNvSpPr>
          <p:nvPr/>
        </p:nvSpPr>
        <p:spPr bwMode="auto">
          <a:xfrm>
            <a:off x="7434263" y="5675313"/>
            <a:ext cx="141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a:t>8/29/2014</a:t>
            </a:r>
          </a:p>
        </p:txBody>
      </p:sp>
      <p:pic>
        <p:nvPicPr>
          <p:cNvPr id="38920" name="Picture 12">
            <a:extLst>
              <a:ext uri="{FF2B5EF4-FFF2-40B4-BE49-F238E27FC236}">
                <a16:creationId xmlns:a16="http://schemas.microsoft.com/office/drawing/2014/main" id="{BF77D78D-1745-4CEC-8CFA-2B26F61E56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4462463"/>
            <a:ext cx="18192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3">
            <a:extLst>
              <a:ext uri="{FF2B5EF4-FFF2-40B4-BE49-F238E27FC236}">
                <a16:creationId xmlns:a16="http://schemas.microsoft.com/office/drawing/2014/main" id="{26F831A2-0158-49CB-B152-C2BA3A4D0680}"/>
              </a:ext>
            </a:extLst>
          </p:cNvPr>
          <p:cNvSpPr txBox="1">
            <a:spLocks noChangeArrowheads="1"/>
          </p:cNvSpPr>
          <p:nvPr/>
        </p:nvSpPr>
        <p:spPr bwMode="auto">
          <a:xfrm>
            <a:off x="871538" y="6205538"/>
            <a:ext cx="5246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Wingdings" panose="05000000000000000000" pitchFamily="2" charset="2"/>
              <a:buChar char="Ø"/>
            </a:pPr>
            <a:r>
              <a:rPr lang="en-US" altLang="en-US"/>
              <a:t>When the black dot is floating above the Value Line it is an indicator of overvalue</a:t>
            </a:r>
          </a:p>
        </p:txBody>
      </p:sp>
      <p:sp>
        <p:nvSpPr>
          <p:cNvPr id="14" name="Rectangular Callout 13">
            <a:extLst>
              <a:ext uri="{FF2B5EF4-FFF2-40B4-BE49-F238E27FC236}">
                <a16:creationId xmlns:a16="http://schemas.microsoft.com/office/drawing/2014/main" id="{0EA6AFC5-8C4E-4FCC-B3C7-CB1D16D5D33D}"/>
              </a:ext>
            </a:extLst>
          </p:cNvPr>
          <p:cNvSpPr>
            <a:spLocks noChangeArrowheads="1"/>
          </p:cNvSpPr>
          <p:nvPr/>
        </p:nvSpPr>
        <p:spPr bwMode="auto">
          <a:xfrm>
            <a:off x="6118225" y="2486025"/>
            <a:ext cx="2192338" cy="492125"/>
          </a:xfrm>
          <a:prstGeom prst="wedgeRectCallout">
            <a:avLst>
              <a:gd name="adj1" fmla="val -64051"/>
              <a:gd name="adj2" fmla="val -98037"/>
            </a:avLst>
          </a:prstGeom>
          <a:solidFill>
            <a:srgbClr val="FFFFCC"/>
          </a:solidFill>
          <a:ln w="44450" algn="ctr">
            <a:solidFill>
              <a:srgbClr val="FF9900"/>
            </a:solidFill>
            <a:round/>
            <a:headEnd/>
            <a:tailEnd/>
          </a:ln>
        </p:spPr>
        <p:txBody>
          <a:bodyPr wrap="none"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defTabSz="914400" eaLnBrk="1" hangingPunct="1">
              <a:spcBef>
                <a:spcPct val="50000"/>
              </a:spcBef>
            </a:pPr>
            <a:r>
              <a:rPr lang="en-US" altLang="en-US" sz="2600" b="1">
                <a:latin typeface="Calibri" panose="020F0502020204030204" pitchFamily="34" charset="0"/>
              </a:rPr>
              <a:t>The Value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E6061E9-75D5-4A8B-B441-4C79C3A22242}"/>
              </a:ext>
            </a:extLst>
          </p:cNvPr>
          <p:cNvSpPr>
            <a:spLocks noGrp="1"/>
          </p:cNvSpPr>
          <p:nvPr>
            <p:ph type="title"/>
          </p:nvPr>
        </p:nvSpPr>
        <p:spPr/>
        <p:txBody>
          <a:bodyPr/>
          <a:lstStyle/>
          <a:p>
            <a:r>
              <a:rPr lang="en-US" altLang="en-US"/>
              <a:t>6. Improve Portfolio Potential</a:t>
            </a:r>
            <a:br>
              <a:rPr lang="en-US" altLang="en-US"/>
            </a:br>
            <a:r>
              <a:rPr lang="en-US" altLang="en-US"/>
              <a:t>    Future Return</a:t>
            </a:r>
          </a:p>
        </p:txBody>
      </p:sp>
      <p:sp>
        <p:nvSpPr>
          <p:cNvPr id="40963" name="Content Placeholder 2">
            <a:extLst>
              <a:ext uri="{FF2B5EF4-FFF2-40B4-BE49-F238E27FC236}">
                <a16:creationId xmlns:a16="http://schemas.microsoft.com/office/drawing/2014/main" id="{23A901A8-BA97-4CA7-ADA0-8291EFCC40A5}"/>
              </a:ext>
            </a:extLst>
          </p:cNvPr>
          <p:cNvSpPr>
            <a:spLocks noGrp="1"/>
          </p:cNvSpPr>
          <p:nvPr>
            <p:ph idx="1"/>
          </p:nvPr>
        </p:nvSpPr>
        <p:spPr/>
        <p:txBody>
          <a:bodyPr/>
          <a:lstStyle/>
          <a:p>
            <a:r>
              <a:rPr lang="en-US" altLang="en-US" sz="2400"/>
              <a:t>Look for the lowest potential returns and consider replacements.</a:t>
            </a:r>
          </a:p>
          <a:p>
            <a:r>
              <a:rPr lang="en-US" altLang="en-US" sz="2400"/>
              <a:t>Stock Comparison Guide can assist in decision making process</a:t>
            </a:r>
          </a:p>
          <a:p>
            <a:endParaRPr lang="en-US" altLang="en-US" sz="2400"/>
          </a:p>
        </p:txBody>
      </p:sp>
      <p:sp>
        <p:nvSpPr>
          <p:cNvPr id="40964" name="Slide Number Placeholder 3">
            <a:extLst>
              <a:ext uri="{FF2B5EF4-FFF2-40B4-BE49-F238E27FC236}">
                <a16:creationId xmlns:a16="http://schemas.microsoft.com/office/drawing/2014/main" id="{6E1F84F9-C0A1-4BF3-90BF-C956883C21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B79B6B8-A0AC-4EDA-BA31-84F6C67614D1}" type="slidenum">
              <a:rPr lang="en-US" altLang="en-US">
                <a:solidFill>
                  <a:schemeClr val="accent1"/>
                </a:solidFill>
              </a:rPr>
              <a:pPr fontAlgn="base">
                <a:spcBef>
                  <a:spcPct val="0"/>
                </a:spcBef>
                <a:spcAft>
                  <a:spcPct val="0"/>
                </a:spcAft>
              </a:pPr>
              <a:t>24</a:t>
            </a:fld>
            <a:endParaRPr lang="en-US" altLang="en-US">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a:extLst>
              <a:ext uri="{FF2B5EF4-FFF2-40B4-BE49-F238E27FC236}">
                <a16:creationId xmlns:a16="http://schemas.microsoft.com/office/drawing/2014/main" id="{47015554-454A-4C04-94BB-A4C985080CAE}"/>
              </a:ext>
            </a:extLst>
          </p:cNvPr>
          <p:cNvPicPr>
            <a:picLocks noChangeAspect="1"/>
          </p:cNvPicPr>
          <p:nvPr/>
        </p:nvPicPr>
        <p:blipFill>
          <a:blip r:embed="rId3">
            <a:extLst>
              <a:ext uri="{28A0092B-C50C-407E-A947-70E740481C1C}">
                <a14:useLocalDpi xmlns:a14="http://schemas.microsoft.com/office/drawing/2010/main" val="0"/>
              </a:ext>
            </a:extLst>
          </a:blip>
          <a:srcRect b="3732"/>
          <a:stretch>
            <a:fillRect/>
          </a:stretch>
        </p:blipFill>
        <p:spPr bwMode="auto">
          <a:xfrm>
            <a:off x="33338" y="53975"/>
            <a:ext cx="9110662"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A14EC88A-58CF-4959-B93C-6E1DFA6472EE}"/>
              </a:ext>
            </a:extLst>
          </p:cNvPr>
          <p:cNvSpPr/>
          <p:nvPr/>
        </p:nvSpPr>
        <p:spPr>
          <a:xfrm>
            <a:off x="307975" y="5189538"/>
            <a:ext cx="8836025" cy="1290637"/>
          </a:xfrm>
          <a:prstGeom prst="round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Down Arrow 6">
            <a:extLst>
              <a:ext uri="{FF2B5EF4-FFF2-40B4-BE49-F238E27FC236}">
                <a16:creationId xmlns:a16="http://schemas.microsoft.com/office/drawing/2014/main" id="{A77C23BA-4578-41D3-B244-54B73FEF769D}"/>
              </a:ext>
            </a:extLst>
          </p:cNvPr>
          <p:cNvSpPr/>
          <p:nvPr/>
        </p:nvSpPr>
        <p:spPr>
          <a:xfrm>
            <a:off x="7920038" y="2363788"/>
            <a:ext cx="252412" cy="40513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989" name="Slide Number Placeholder 4">
            <a:extLst>
              <a:ext uri="{FF2B5EF4-FFF2-40B4-BE49-F238E27FC236}">
                <a16:creationId xmlns:a16="http://schemas.microsoft.com/office/drawing/2014/main" id="{C5F8F7A8-0484-4E8E-8106-861A2590FC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FB62AC9-ADF1-4934-8420-E3ECB1DBEF79}" type="slidenum">
              <a:rPr lang="en-US" altLang="en-US">
                <a:solidFill>
                  <a:schemeClr val="accent1"/>
                </a:solidFill>
              </a:rPr>
              <a:pPr fontAlgn="base">
                <a:spcBef>
                  <a:spcPct val="0"/>
                </a:spcBef>
                <a:spcAft>
                  <a:spcPct val="0"/>
                </a:spcAft>
              </a:pPr>
              <a:t>25</a:t>
            </a:fld>
            <a:endParaRPr lang="en-US" altLang="en-US">
              <a:solidFill>
                <a:schemeClr val="accent1"/>
              </a:solidFill>
            </a:endParaRPr>
          </a:p>
        </p:txBody>
      </p:sp>
      <p:sp>
        <p:nvSpPr>
          <p:cNvPr id="9" name="Rounded Rectangle 8">
            <a:extLst>
              <a:ext uri="{FF2B5EF4-FFF2-40B4-BE49-F238E27FC236}">
                <a16:creationId xmlns:a16="http://schemas.microsoft.com/office/drawing/2014/main" id="{A1DD772D-5237-4BDB-89D3-B6323C678D6B}"/>
              </a:ext>
            </a:extLst>
          </p:cNvPr>
          <p:cNvSpPr/>
          <p:nvPr/>
        </p:nvSpPr>
        <p:spPr>
          <a:xfrm>
            <a:off x="153988" y="831850"/>
            <a:ext cx="1233487" cy="5238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ounded Rectangle 9">
            <a:extLst>
              <a:ext uri="{FF2B5EF4-FFF2-40B4-BE49-F238E27FC236}">
                <a16:creationId xmlns:a16="http://schemas.microsoft.com/office/drawing/2014/main" id="{A3D4337B-FDBE-44F0-9133-23F664D6FB48}"/>
              </a:ext>
            </a:extLst>
          </p:cNvPr>
          <p:cNvSpPr/>
          <p:nvPr/>
        </p:nvSpPr>
        <p:spPr>
          <a:xfrm>
            <a:off x="8347075" y="2151063"/>
            <a:ext cx="406400" cy="212725"/>
          </a:xfrm>
          <a:prstGeom prst="roundRect">
            <a:avLst>
              <a:gd name="adj" fmla="val 3938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4F65741-CF8A-4FA0-A92C-75BC45F7E726}"/>
              </a:ext>
            </a:extLst>
          </p:cNvPr>
          <p:cNvSpPr>
            <a:spLocks noGrp="1"/>
          </p:cNvSpPr>
          <p:nvPr>
            <p:ph type="title"/>
          </p:nvPr>
        </p:nvSpPr>
        <p:spPr/>
        <p:txBody>
          <a:bodyPr/>
          <a:lstStyle/>
          <a:p>
            <a:endParaRPr lang="en-US" altLang="en-US"/>
          </a:p>
        </p:txBody>
      </p:sp>
      <p:pic>
        <p:nvPicPr>
          <p:cNvPr id="44035" name="Content Placeholder 3">
            <a:extLst>
              <a:ext uri="{FF2B5EF4-FFF2-40B4-BE49-F238E27FC236}">
                <a16:creationId xmlns:a16="http://schemas.microsoft.com/office/drawing/2014/main" id="{2299BE0F-5778-4B58-B26F-AA46ABB2599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0650"/>
            <a:ext cx="8261350" cy="8559800"/>
          </a:xfrm>
        </p:spPr>
      </p:pic>
      <p:sp>
        <p:nvSpPr>
          <p:cNvPr id="44036" name="Slide Number Placeholder 2">
            <a:extLst>
              <a:ext uri="{FF2B5EF4-FFF2-40B4-BE49-F238E27FC236}">
                <a16:creationId xmlns:a16="http://schemas.microsoft.com/office/drawing/2014/main" id="{7A63DA15-E374-4BAC-B833-35451CFB65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09ACFB0-079E-4FEB-8A15-9AB80A9C05AC}" type="slidenum">
              <a:rPr lang="en-US" altLang="en-US">
                <a:solidFill>
                  <a:schemeClr val="accent1"/>
                </a:solidFill>
              </a:rPr>
              <a:pPr fontAlgn="base">
                <a:spcBef>
                  <a:spcPct val="0"/>
                </a:spcBef>
                <a:spcAft>
                  <a:spcPct val="0"/>
                </a:spcAft>
              </a:pPr>
              <a:t>26</a:t>
            </a:fld>
            <a:endParaRPr lang="en-US" altLang="en-US">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136D7AE6-D2D4-4EC4-8D21-98C4D63709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996950"/>
            <a:ext cx="8891588"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a:extLst>
              <a:ext uri="{FF2B5EF4-FFF2-40B4-BE49-F238E27FC236}">
                <a16:creationId xmlns:a16="http://schemas.microsoft.com/office/drawing/2014/main" id="{CB47FB9C-E6E4-4AEA-BF0B-12FC7B086FAD}"/>
              </a:ext>
            </a:extLst>
          </p:cNvPr>
          <p:cNvSpPr>
            <a:spLocks noGrp="1"/>
          </p:cNvSpPr>
          <p:nvPr>
            <p:ph type="title"/>
          </p:nvPr>
        </p:nvSpPr>
        <p:spPr>
          <a:xfrm>
            <a:off x="0" y="212725"/>
            <a:ext cx="7840663" cy="1320800"/>
          </a:xfrm>
        </p:spPr>
        <p:txBody>
          <a:bodyPr/>
          <a:lstStyle/>
          <a:p>
            <a:r>
              <a:rPr lang="en-US" altLang="en-US"/>
              <a:t>SSGPlus Portfolio Reports</a:t>
            </a:r>
          </a:p>
        </p:txBody>
      </p:sp>
      <p:sp>
        <p:nvSpPr>
          <p:cNvPr id="4" name="Slide Number Placeholder 3">
            <a:extLst>
              <a:ext uri="{FF2B5EF4-FFF2-40B4-BE49-F238E27FC236}">
                <a16:creationId xmlns:a16="http://schemas.microsoft.com/office/drawing/2014/main" id="{589FB435-2DAE-48F4-A2BE-66D5EDE7027C}"/>
              </a:ext>
            </a:extLst>
          </p:cNvPr>
          <p:cNvSpPr>
            <a:spLocks noGrp="1"/>
          </p:cNvSpPr>
          <p:nvPr>
            <p:ph type="sldNum" sz="quarter" idx="12"/>
          </p:nvPr>
        </p:nvSpPr>
        <p:spPr>
          <a:xfrm>
            <a:off x="533400" y="6375400"/>
            <a:ext cx="4622800" cy="365125"/>
          </a:xfrm>
        </p:spPr>
        <p:txBody>
          <a:bodyPr/>
          <a:lstStyle/>
          <a:p>
            <a:pPr>
              <a:defRPr/>
            </a:pPr>
            <a:fld id="{9CC7E81C-AB9D-4094-8610-73694D1E8B17}" type="slidenum">
              <a:rPr lang="en-US" sz="900">
                <a:solidFill>
                  <a:schemeClr val="tx1">
                    <a:tint val="75000"/>
                  </a:schemeClr>
                </a:solidFill>
              </a:rPr>
              <a:pPr>
                <a:defRPr/>
              </a:pPr>
              <a:t>27</a:t>
            </a:fld>
            <a:endParaRPr lang="en-US" sz="900" dirty="0">
              <a:solidFill>
                <a:schemeClr val="tx1">
                  <a:tint val="75000"/>
                </a:schemeClr>
              </a:solidFill>
            </a:endParaRPr>
          </a:p>
        </p:txBody>
      </p:sp>
      <p:sp>
        <p:nvSpPr>
          <p:cNvPr id="6" name="Rectangular Callout 5">
            <a:extLst>
              <a:ext uri="{FF2B5EF4-FFF2-40B4-BE49-F238E27FC236}">
                <a16:creationId xmlns:a16="http://schemas.microsoft.com/office/drawing/2014/main" id="{FB44041D-D5BB-4489-B0AF-5310B500DD3D}"/>
              </a:ext>
            </a:extLst>
          </p:cNvPr>
          <p:cNvSpPr>
            <a:spLocks noChangeArrowheads="1"/>
          </p:cNvSpPr>
          <p:nvPr/>
        </p:nvSpPr>
        <p:spPr bwMode="auto">
          <a:xfrm>
            <a:off x="2476500" y="4114800"/>
            <a:ext cx="3133725" cy="492125"/>
          </a:xfrm>
          <a:prstGeom prst="wedgeRectCallout">
            <a:avLst>
              <a:gd name="adj1" fmla="val -78250"/>
              <a:gd name="adj2" fmla="val 194773"/>
            </a:avLst>
          </a:prstGeom>
          <a:solidFill>
            <a:srgbClr val="FFFFCC"/>
          </a:solidFill>
          <a:ln w="44450" algn="ctr">
            <a:solidFill>
              <a:srgbClr val="FF9900"/>
            </a:solidFill>
            <a:round/>
            <a:headEnd/>
            <a:tailEnd/>
          </a:ln>
        </p:spPr>
        <p:txBody>
          <a:bodyPr wrap="none"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defTabSz="914400" eaLnBrk="1" hangingPunct="1">
              <a:spcBef>
                <a:spcPct val="50000"/>
              </a:spcBef>
            </a:pPr>
            <a:r>
              <a:rPr lang="en-US" altLang="en-US" sz="2600" b="1">
                <a:latin typeface="Calibri" panose="020F0502020204030204" pitchFamily="34" charset="0"/>
              </a:rPr>
              <a:t> Select Report Button</a:t>
            </a:r>
          </a:p>
        </p:txBody>
      </p:sp>
      <p:sp>
        <p:nvSpPr>
          <p:cNvPr id="45062" name="Rectangle 7">
            <a:extLst>
              <a:ext uri="{FF2B5EF4-FFF2-40B4-BE49-F238E27FC236}">
                <a16:creationId xmlns:a16="http://schemas.microsoft.com/office/drawing/2014/main" id="{041A8056-A27E-40B2-BEA3-6153306AEFC3}"/>
              </a:ext>
            </a:extLst>
          </p:cNvPr>
          <p:cNvSpPr>
            <a:spLocks noChangeArrowheads="1"/>
          </p:cNvSpPr>
          <p:nvPr/>
        </p:nvSpPr>
        <p:spPr bwMode="auto">
          <a:xfrm>
            <a:off x="98425" y="2030413"/>
            <a:ext cx="762000" cy="574675"/>
          </a:xfrm>
          <a:prstGeom prst="rect">
            <a:avLst/>
          </a:prstGeom>
          <a:noFill/>
          <a:ln w="4445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defTabSz="914400" eaLnBrk="1" hangingPunct="1">
              <a:spcBef>
                <a:spcPct val="50000"/>
              </a:spcBef>
            </a:pPr>
            <a:endParaRPr lang="en-US" altLang="en-US" sz="2400">
              <a:latin typeface="Arial Black" panose="020B0A0402010202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A234C81-4062-424D-B173-15FAB2588476}"/>
              </a:ext>
            </a:extLst>
          </p:cNvPr>
          <p:cNvSpPr>
            <a:spLocks noGrp="1"/>
          </p:cNvSpPr>
          <p:nvPr>
            <p:ph type="title"/>
          </p:nvPr>
        </p:nvSpPr>
        <p:spPr/>
        <p:txBody>
          <a:bodyPr/>
          <a:lstStyle/>
          <a:p>
            <a:r>
              <a:rPr lang="en-US" altLang="en-US"/>
              <a:t>Bad Reasons for Not Selling</a:t>
            </a:r>
          </a:p>
        </p:txBody>
      </p:sp>
      <p:sp>
        <p:nvSpPr>
          <p:cNvPr id="3" name="Content Placeholder 2">
            <a:extLst>
              <a:ext uri="{FF2B5EF4-FFF2-40B4-BE49-F238E27FC236}">
                <a16:creationId xmlns:a16="http://schemas.microsoft.com/office/drawing/2014/main" id="{2BB9818F-2A75-436C-BA4A-1C8FEBF62BBA}"/>
              </a:ext>
            </a:extLst>
          </p:cNvPr>
          <p:cNvSpPr>
            <a:spLocks noGrp="1"/>
          </p:cNvSpPr>
          <p:nvPr>
            <p:ph idx="1"/>
          </p:nvPr>
        </p:nvSpPr>
        <p:spPr>
          <a:xfrm>
            <a:off x="609600" y="1516063"/>
            <a:ext cx="6792913" cy="4824412"/>
          </a:xfrm>
        </p:spPr>
        <p:txBody>
          <a:bodyPr rtlCol="0">
            <a:noAutofit/>
          </a:bodyPr>
          <a:lstStyle/>
          <a:p>
            <a:pPr fontAlgn="auto">
              <a:spcAft>
                <a:spcPts val="0"/>
              </a:spcAft>
              <a:buFont typeface="Wingdings 3" charset="2"/>
              <a:buChar char=""/>
              <a:defRPr/>
            </a:pPr>
            <a:r>
              <a:rPr lang="en-US" sz="2400" dirty="0">
                <a:solidFill>
                  <a:schemeClr val="tx1">
                    <a:lumMod val="75000"/>
                    <a:lumOff val="25000"/>
                  </a:schemeClr>
                </a:solidFill>
              </a:rPr>
              <a:t>Emotional or psychological attachment.</a:t>
            </a:r>
          </a:p>
          <a:p>
            <a:pPr fontAlgn="auto">
              <a:spcAft>
                <a:spcPts val="0"/>
              </a:spcAft>
              <a:buFont typeface="Wingdings 3" charset="2"/>
              <a:buChar char=""/>
              <a:defRPr/>
            </a:pPr>
            <a:r>
              <a:rPr lang="en-US" sz="2400" dirty="0">
                <a:solidFill>
                  <a:schemeClr val="tx1">
                    <a:lumMod val="75000"/>
                    <a:lumOff val="25000"/>
                  </a:schemeClr>
                </a:solidFill>
              </a:rPr>
              <a:t>You hate to take a loss.</a:t>
            </a:r>
          </a:p>
          <a:p>
            <a:pPr fontAlgn="auto">
              <a:spcAft>
                <a:spcPts val="0"/>
              </a:spcAft>
              <a:buFont typeface="Wingdings 3" charset="2"/>
              <a:buChar char=""/>
              <a:defRPr/>
            </a:pPr>
            <a:r>
              <a:rPr lang="en-US" sz="2400" dirty="0">
                <a:solidFill>
                  <a:schemeClr val="tx1">
                    <a:lumMod val="75000"/>
                    <a:lumOff val="25000"/>
                  </a:schemeClr>
                </a:solidFill>
              </a:rPr>
              <a:t>You hate to admit to a mistake in the purchase.</a:t>
            </a:r>
          </a:p>
          <a:p>
            <a:pPr fontAlgn="auto">
              <a:spcAft>
                <a:spcPts val="0"/>
              </a:spcAft>
              <a:buFont typeface="Wingdings 3" charset="2"/>
              <a:buChar char=""/>
              <a:defRPr/>
            </a:pPr>
            <a:endParaRPr lang="en-US" sz="2400" dirty="0">
              <a:solidFill>
                <a:schemeClr val="tx1">
                  <a:lumMod val="75000"/>
                  <a:lumOff val="25000"/>
                </a:schemeClr>
              </a:solidFill>
            </a:endParaRPr>
          </a:p>
          <a:p>
            <a:pPr marL="0" indent="0" fontAlgn="auto">
              <a:spcAft>
                <a:spcPts val="0"/>
              </a:spcAft>
              <a:buFont typeface="Wingdings 3" charset="2"/>
              <a:buNone/>
              <a:defRPr/>
            </a:pPr>
            <a:r>
              <a:rPr lang="en-US" sz="2400" b="1" dirty="0">
                <a:solidFill>
                  <a:schemeClr val="accent2"/>
                </a:solidFill>
              </a:rPr>
              <a:t>Remember the “Rule of 5”…</a:t>
            </a:r>
            <a:r>
              <a:rPr lang="en-US" sz="2400" dirty="0">
                <a:solidFill>
                  <a:schemeClr val="tx1">
                    <a:lumMod val="75000"/>
                    <a:lumOff val="25000"/>
                  </a:schemeClr>
                </a:solidFill>
              </a:rPr>
              <a:t>of 5 stocks you purchase, it’s likely that:</a:t>
            </a:r>
          </a:p>
          <a:p>
            <a:pPr lvl="2" fontAlgn="auto">
              <a:spcAft>
                <a:spcPts val="0"/>
              </a:spcAft>
              <a:buFont typeface="Wingdings 3" charset="2"/>
              <a:buChar char=""/>
              <a:defRPr/>
            </a:pPr>
            <a:r>
              <a:rPr lang="en-US" sz="2400" dirty="0">
                <a:solidFill>
                  <a:schemeClr val="tx1">
                    <a:lumMod val="75000"/>
                    <a:lumOff val="25000"/>
                  </a:schemeClr>
                </a:solidFill>
              </a:rPr>
              <a:t> 1 will outperform</a:t>
            </a:r>
          </a:p>
          <a:p>
            <a:pPr lvl="2" fontAlgn="auto">
              <a:spcAft>
                <a:spcPts val="0"/>
              </a:spcAft>
              <a:buFont typeface="Wingdings 3" charset="2"/>
              <a:buChar char=""/>
              <a:defRPr/>
            </a:pPr>
            <a:r>
              <a:rPr lang="en-US" sz="2400" dirty="0">
                <a:solidFill>
                  <a:schemeClr val="tx1">
                    <a:lumMod val="75000"/>
                    <a:lumOff val="25000"/>
                  </a:schemeClr>
                </a:solidFill>
              </a:rPr>
              <a:t> 3 do about as expected</a:t>
            </a:r>
          </a:p>
          <a:p>
            <a:pPr lvl="2" fontAlgn="auto">
              <a:spcAft>
                <a:spcPts val="0"/>
              </a:spcAft>
              <a:buFont typeface="Wingdings 3" charset="2"/>
              <a:buChar char=""/>
              <a:defRPr/>
            </a:pPr>
            <a:r>
              <a:rPr lang="en-US" sz="2400" dirty="0">
                <a:solidFill>
                  <a:schemeClr val="tx1">
                    <a:lumMod val="75000"/>
                    <a:lumOff val="25000"/>
                  </a:schemeClr>
                </a:solidFill>
              </a:rPr>
              <a:t> 1 will underperform</a:t>
            </a:r>
          </a:p>
        </p:txBody>
      </p:sp>
      <p:sp>
        <p:nvSpPr>
          <p:cNvPr id="46084" name="Slide Number Placeholder 3">
            <a:extLst>
              <a:ext uri="{FF2B5EF4-FFF2-40B4-BE49-F238E27FC236}">
                <a16:creationId xmlns:a16="http://schemas.microsoft.com/office/drawing/2014/main" id="{5DD79561-D7CF-46F2-9CA8-DBF193A4E5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4E3620A-9F82-45B7-982A-3C92AD1AFDEF}" type="slidenum">
              <a:rPr lang="en-US" altLang="en-US">
                <a:solidFill>
                  <a:schemeClr val="accent1"/>
                </a:solidFill>
              </a:rPr>
              <a:pPr fontAlgn="base">
                <a:spcBef>
                  <a:spcPct val="0"/>
                </a:spcBef>
                <a:spcAft>
                  <a:spcPct val="0"/>
                </a:spcAft>
              </a:pPr>
              <a:t>28</a:t>
            </a:fld>
            <a:endParaRPr lang="en-US" altLang="en-US">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E87F2D14-5685-4C9D-BDD1-DCB04EA728E9}"/>
              </a:ext>
            </a:extLst>
          </p:cNvPr>
          <p:cNvSpPr>
            <a:spLocks noGrp="1"/>
          </p:cNvSpPr>
          <p:nvPr>
            <p:ph type="title"/>
          </p:nvPr>
        </p:nvSpPr>
        <p:spPr/>
        <p:txBody>
          <a:bodyPr/>
          <a:lstStyle/>
          <a:p>
            <a:r>
              <a:rPr lang="en-US" altLang="en-US"/>
              <a:t>When to Sell</a:t>
            </a:r>
          </a:p>
        </p:txBody>
      </p:sp>
      <p:sp>
        <p:nvSpPr>
          <p:cNvPr id="47107" name="Content Placeholder 2">
            <a:extLst>
              <a:ext uri="{FF2B5EF4-FFF2-40B4-BE49-F238E27FC236}">
                <a16:creationId xmlns:a16="http://schemas.microsoft.com/office/drawing/2014/main" id="{5F91BEBF-63ED-41F6-A1AF-0C2BC0D7DF15}"/>
              </a:ext>
            </a:extLst>
          </p:cNvPr>
          <p:cNvSpPr>
            <a:spLocks noGrp="1"/>
          </p:cNvSpPr>
          <p:nvPr>
            <p:ph idx="1"/>
          </p:nvPr>
        </p:nvSpPr>
        <p:spPr>
          <a:xfrm>
            <a:off x="609600" y="1743075"/>
            <a:ext cx="6557963" cy="4395788"/>
          </a:xfrm>
        </p:spPr>
        <p:txBody>
          <a:bodyPr/>
          <a:lstStyle/>
          <a:p>
            <a:pPr marL="514350" indent="-514350">
              <a:buFont typeface="Trebuchet MS" panose="020B0603020202020204" pitchFamily="34" charset="0"/>
              <a:buAutoNum type="arabicPeriod"/>
            </a:pPr>
            <a:r>
              <a:rPr lang="en-US" altLang="en-US" sz="2800"/>
              <a:t>You need the money</a:t>
            </a:r>
          </a:p>
          <a:p>
            <a:pPr marL="514350" indent="-514350">
              <a:buFont typeface="Trebuchet MS" panose="020B0603020202020204" pitchFamily="34" charset="0"/>
              <a:buAutoNum type="arabicPeriod"/>
            </a:pPr>
            <a:r>
              <a:rPr lang="en-US" altLang="en-US" sz="2800"/>
              <a:t>Diversification/Rebalance</a:t>
            </a:r>
          </a:p>
          <a:p>
            <a:pPr marL="514350" indent="-514350">
              <a:buFont typeface="Trebuchet MS" panose="020B0603020202020204" pitchFamily="34" charset="0"/>
              <a:buAutoNum type="arabicPeriod"/>
            </a:pPr>
            <a:r>
              <a:rPr lang="en-US" altLang="en-US" sz="2800"/>
              <a:t>Stock has declining fundamentals; not meeting your expectations</a:t>
            </a:r>
          </a:p>
          <a:p>
            <a:pPr marL="514350" indent="-514350">
              <a:buFont typeface="Trebuchet MS" panose="020B0603020202020204" pitchFamily="34" charset="0"/>
              <a:buAutoNum type="arabicPeriod"/>
            </a:pPr>
            <a:r>
              <a:rPr lang="en-US" altLang="en-US" sz="2800"/>
              <a:t>Significant long-term bad news</a:t>
            </a:r>
          </a:p>
          <a:p>
            <a:pPr marL="514350" indent="-514350">
              <a:buFont typeface="Trebuchet MS" panose="020B0603020202020204" pitchFamily="34" charset="0"/>
              <a:buAutoNum type="arabicPeriod"/>
            </a:pPr>
            <a:r>
              <a:rPr lang="en-US" altLang="en-US" sz="2800"/>
              <a:t>Stock is overvalued</a:t>
            </a:r>
          </a:p>
          <a:p>
            <a:pPr marL="514350" indent="-514350">
              <a:buFont typeface="Trebuchet MS" panose="020B0603020202020204" pitchFamily="34" charset="0"/>
              <a:buAutoNum type="arabicPeriod"/>
            </a:pPr>
            <a:r>
              <a:rPr lang="en-US" altLang="en-US" sz="2800"/>
              <a:t>Improve portfolio future potential return</a:t>
            </a:r>
          </a:p>
        </p:txBody>
      </p:sp>
      <p:sp>
        <p:nvSpPr>
          <p:cNvPr id="47108" name="Slide Number Placeholder 3">
            <a:extLst>
              <a:ext uri="{FF2B5EF4-FFF2-40B4-BE49-F238E27FC236}">
                <a16:creationId xmlns:a16="http://schemas.microsoft.com/office/drawing/2014/main" id="{27D85CA8-0921-4B29-96CE-65CD453D60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0601E79-F339-4811-93AA-DD3D9AF1F596}" type="slidenum">
              <a:rPr lang="en-US" altLang="en-US">
                <a:solidFill>
                  <a:schemeClr val="accent1"/>
                </a:solidFill>
              </a:rPr>
              <a:pPr fontAlgn="base">
                <a:spcBef>
                  <a:spcPct val="0"/>
                </a:spcBef>
                <a:spcAft>
                  <a:spcPct val="0"/>
                </a:spcAft>
              </a:pPr>
              <a:t>29</a:t>
            </a:fld>
            <a:endParaRPr lang="en-US" altLang="en-US">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8A70BE9-705D-47C5-8DB7-77EAF6176F50}"/>
              </a:ext>
            </a:extLst>
          </p:cNvPr>
          <p:cNvSpPr>
            <a:spLocks noGrp="1"/>
          </p:cNvSpPr>
          <p:nvPr>
            <p:ph type="title"/>
          </p:nvPr>
        </p:nvSpPr>
        <p:spPr/>
        <p:txBody>
          <a:bodyPr/>
          <a:lstStyle/>
          <a:p>
            <a:r>
              <a:rPr lang="en-US" altLang="en-US"/>
              <a:t>When to Sell</a:t>
            </a:r>
          </a:p>
        </p:txBody>
      </p:sp>
      <p:sp>
        <p:nvSpPr>
          <p:cNvPr id="11267" name="Content Placeholder 2">
            <a:extLst>
              <a:ext uri="{FF2B5EF4-FFF2-40B4-BE49-F238E27FC236}">
                <a16:creationId xmlns:a16="http://schemas.microsoft.com/office/drawing/2014/main" id="{FA3E6014-ACD6-4E02-8A5D-9F7855406EFB}"/>
              </a:ext>
            </a:extLst>
          </p:cNvPr>
          <p:cNvSpPr>
            <a:spLocks noGrp="1"/>
          </p:cNvSpPr>
          <p:nvPr>
            <p:ph idx="1"/>
          </p:nvPr>
        </p:nvSpPr>
        <p:spPr>
          <a:xfrm>
            <a:off x="609600" y="1743075"/>
            <a:ext cx="6557963" cy="4395788"/>
          </a:xfrm>
        </p:spPr>
        <p:txBody>
          <a:bodyPr/>
          <a:lstStyle/>
          <a:p>
            <a:pPr marL="514350" indent="-514350">
              <a:buFont typeface="Trebuchet MS" panose="020B0603020202020204" pitchFamily="34" charset="0"/>
              <a:buAutoNum type="arabicPeriod"/>
            </a:pPr>
            <a:r>
              <a:rPr lang="en-US" altLang="en-US" sz="2800"/>
              <a:t>You need the money</a:t>
            </a:r>
          </a:p>
          <a:p>
            <a:pPr marL="514350" indent="-514350">
              <a:buFont typeface="Trebuchet MS" panose="020B0603020202020204" pitchFamily="34" charset="0"/>
              <a:buAutoNum type="arabicPeriod"/>
            </a:pPr>
            <a:r>
              <a:rPr lang="en-US" altLang="en-US" sz="2800"/>
              <a:t>Diversification/Rebalance</a:t>
            </a:r>
          </a:p>
          <a:p>
            <a:pPr marL="514350" indent="-514350">
              <a:buFont typeface="Trebuchet MS" panose="020B0603020202020204" pitchFamily="34" charset="0"/>
              <a:buAutoNum type="arabicPeriod"/>
            </a:pPr>
            <a:r>
              <a:rPr lang="en-US" altLang="en-US" sz="2800"/>
              <a:t>Stock has declining fundamentals; not meeting your expectations</a:t>
            </a:r>
          </a:p>
          <a:p>
            <a:pPr marL="514350" indent="-514350">
              <a:buFont typeface="Trebuchet MS" panose="020B0603020202020204" pitchFamily="34" charset="0"/>
              <a:buAutoNum type="arabicPeriod"/>
            </a:pPr>
            <a:r>
              <a:rPr lang="en-US" altLang="en-US" sz="2800"/>
              <a:t>Significant long-term bad news</a:t>
            </a:r>
          </a:p>
          <a:p>
            <a:pPr marL="514350" indent="-514350">
              <a:buFont typeface="Trebuchet MS" panose="020B0603020202020204" pitchFamily="34" charset="0"/>
              <a:buAutoNum type="arabicPeriod"/>
            </a:pPr>
            <a:r>
              <a:rPr lang="en-US" altLang="en-US" sz="2800"/>
              <a:t>Stock is overvalued</a:t>
            </a:r>
          </a:p>
          <a:p>
            <a:pPr marL="514350" indent="-514350">
              <a:buFont typeface="Trebuchet MS" panose="020B0603020202020204" pitchFamily="34" charset="0"/>
              <a:buAutoNum type="arabicPeriod"/>
            </a:pPr>
            <a:r>
              <a:rPr lang="en-US" altLang="en-US" sz="2800"/>
              <a:t>Improve portfolio future potential return</a:t>
            </a:r>
          </a:p>
        </p:txBody>
      </p:sp>
      <p:sp>
        <p:nvSpPr>
          <p:cNvPr id="11268" name="Slide Number Placeholder 3">
            <a:extLst>
              <a:ext uri="{FF2B5EF4-FFF2-40B4-BE49-F238E27FC236}">
                <a16:creationId xmlns:a16="http://schemas.microsoft.com/office/drawing/2014/main" id="{96B66BB3-5B59-410E-A50C-CB0DCDF7C8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F4FA2A6-E0E1-4582-839A-0E78DA1BC03D}" type="slidenum">
              <a:rPr lang="en-US" altLang="en-US">
                <a:solidFill>
                  <a:schemeClr val="accent1"/>
                </a:solidFill>
              </a:rPr>
              <a:pPr fontAlgn="base">
                <a:spcBef>
                  <a:spcPct val="0"/>
                </a:spcBef>
                <a:spcAft>
                  <a:spcPct val="0"/>
                </a:spcAft>
              </a:pPr>
              <a:t>3</a:t>
            </a:fld>
            <a:endParaRPr lang="en-US" altLang="en-US">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7B0D5F4-55EC-47A2-9364-C81D99AE9E74}"/>
              </a:ext>
            </a:extLst>
          </p:cNvPr>
          <p:cNvSpPr>
            <a:spLocks noGrp="1" noChangeArrowheads="1"/>
          </p:cNvSpPr>
          <p:nvPr>
            <p:ph type="title"/>
          </p:nvPr>
        </p:nvSpPr>
        <p:spPr>
          <a:xfrm>
            <a:off x="457200" y="274638"/>
            <a:ext cx="6850063" cy="1630362"/>
          </a:xfrm>
        </p:spPr>
        <p:txBody>
          <a:bodyPr/>
          <a:lstStyle/>
          <a:p>
            <a:r>
              <a:rPr lang="en-US" altLang="en-US"/>
              <a:t>Make A Difference </a:t>
            </a:r>
            <a:br>
              <a:rPr lang="en-US" altLang="en-US"/>
            </a:br>
            <a:r>
              <a:rPr lang="en-US" altLang="en-US"/>
              <a:t>In Someone’s Life</a:t>
            </a:r>
          </a:p>
        </p:txBody>
      </p:sp>
      <p:sp>
        <p:nvSpPr>
          <p:cNvPr id="49155" name="Rectangle 3">
            <a:extLst>
              <a:ext uri="{FF2B5EF4-FFF2-40B4-BE49-F238E27FC236}">
                <a16:creationId xmlns:a16="http://schemas.microsoft.com/office/drawing/2014/main" id="{9DA6F38A-B59A-40F1-B88B-79F9A389B23E}"/>
              </a:ext>
            </a:extLst>
          </p:cNvPr>
          <p:cNvSpPr>
            <a:spLocks noGrp="1" noChangeArrowheads="1"/>
          </p:cNvSpPr>
          <p:nvPr>
            <p:ph type="body" idx="1"/>
          </p:nvPr>
        </p:nvSpPr>
        <p:spPr>
          <a:xfrm>
            <a:off x="533400" y="1976438"/>
            <a:ext cx="8077200" cy="4652962"/>
          </a:xfrm>
        </p:spPr>
        <p:txBody>
          <a:bodyPr/>
          <a:lstStyle/>
          <a:p>
            <a:pPr algn="ctr">
              <a:buFont typeface="Wingdings" panose="05000000000000000000" pitchFamily="2" charset="2"/>
              <a:buNone/>
            </a:pPr>
            <a:r>
              <a:rPr lang="en-US" altLang="en-US"/>
              <a:t>If you have benefited from</a:t>
            </a:r>
          </a:p>
          <a:p>
            <a:pPr algn="ctr">
              <a:buFont typeface="Wingdings" panose="05000000000000000000" pitchFamily="2" charset="2"/>
              <a:buNone/>
            </a:pPr>
            <a:r>
              <a:rPr lang="en-US" altLang="en-US" sz="2800" b="1">
                <a:cs typeface="Arial" panose="020B0604020202020204" pitchFamily="34" charset="0"/>
              </a:rPr>
              <a:t>BETTERINVESTING,</a:t>
            </a:r>
            <a:endParaRPr lang="en-US" altLang="en-US" sz="2800" b="1"/>
          </a:p>
          <a:p>
            <a:pPr algn="ctr">
              <a:buFont typeface="Wingdings" panose="05000000000000000000" pitchFamily="2" charset="2"/>
              <a:buNone/>
            </a:pPr>
            <a:r>
              <a:rPr lang="en-US" altLang="en-US"/>
              <a:t>please pick up some</a:t>
            </a:r>
          </a:p>
          <a:p>
            <a:pPr algn="ctr">
              <a:buFont typeface="Wingdings" panose="05000000000000000000" pitchFamily="2" charset="2"/>
              <a:buNone/>
            </a:pPr>
            <a:r>
              <a:rPr lang="en-US" altLang="en-US" sz="2800" b="1">
                <a:cs typeface="Arial" panose="020B0604020202020204" pitchFamily="34" charset="0"/>
              </a:rPr>
              <a:t>BETTERINVESTING</a:t>
            </a:r>
            <a:endParaRPr lang="en-US" altLang="en-US" sz="2800"/>
          </a:p>
          <a:p>
            <a:pPr algn="ctr">
              <a:buFont typeface="Wingdings" panose="05000000000000000000" pitchFamily="2" charset="2"/>
              <a:buNone/>
            </a:pPr>
            <a:r>
              <a:rPr lang="en-US" altLang="en-US"/>
              <a:t>materials</a:t>
            </a:r>
          </a:p>
          <a:p>
            <a:pPr algn="ctr">
              <a:buFont typeface="Wingdings" panose="05000000000000000000" pitchFamily="2" charset="2"/>
              <a:buNone/>
            </a:pPr>
            <a:r>
              <a:rPr lang="en-US" altLang="en-US" b="1"/>
              <a:t>and introduce others to this opportunity.</a:t>
            </a:r>
          </a:p>
          <a:p>
            <a:pPr algn="ctr">
              <a:buFont typeface="Wingdings" panose="05000000000000000000" pitchFamily="2" charset="2"/>
              <a:buNone/>
            </a:pPr>
            <a:endParaRPr lang="en-US" altLang="en-US" b="1"/>
          </a:p>
          <a:p>
            <a:pPr algn="ctr">
              <a:buFont typeface="Wingdings" panose="05000000000000000000" pitchFamily="2" charset="2"/>
              <a:buNone/>
            </a:pPr>
            <a:endParaRPr lang="en-US" altLang="en-US" b="1"/>
          </a:p>
          <a:p>
            <a:pPr>
              <a:buFont typeface="Wingdings" panose="05000000000000000000" pitchFamily="2" charset="2"/>
              <a:buNone/>
            </a:pPr>
            <a:r>
              <a:rPr lang="en-US" altLang="en-US" sz="2400" b="1">
                <a:solidFill>
                  <a:schemeClr val="accent2"/>
                </a:solidFill>
              </a:rPr>
              <a:t>www.betterinvesting.org/investbetter</a:t>
            </a:r>
          </a:p>
        </p:txBody>
      </p:sp>
      <p:pic>
        <p:nvPicPr>
          <p:cNvPr id="49156" name="Picture 4" descr="j0088928">
            <a:extLst>
              <a:ext uri="{FF2B5EF4-FFF2-40B4-BE49-F238E27FC236}">
                <a16:creationId xmlns:a16="http://schemas.microsoft.com/office/drawing/2014/main" id="{D24281A1-F28A-4D53-9AE1-1174B09CC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1747838"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j0301326">
            <a:extLst>
              <a:ext uri="{FF2B5EF4-FFF2-40B4-BE49-F238E27FC236}">
                <a16:creationId xmlns:a16="http://schemas.microsoft.com/office/drawing/2014/main" id="{F67949C3-817E-43AE-88D6-E3956B6AF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188" y="4953000"/>
            <a:ext cx="181451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Line 6">
            <a:extLst>
              <a:ext uri="{FF2B5EF4-FFF2-40B4-BE49-F238E27FC236}">
                <a16:creationId xmlns:a16="http://schemas.microsoft.com/office/drawing/2014/main" id="{1346F19A-2CF5-4589-8799-84CC829CE263}"/>
              </a:ext>
            </a:extLst>
          </p:cNvPr>
          <p:cNvSpPr>
            <a:spLocks noChangeShapeType="1"/>
          </p:cNvSpPr>
          <p:nvPr/>
        </p:nvSpPr>
        <p:spPr bwMode="auto">
          <a:xfrm>
            <a:off x="457200" y="17526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Slide Number Placeholder 1">
            <a:extLst>
              <a:ext uri="{FF2B5EF4-FFF2-40B4-BE49-F238E27FC236}">
                <a16:creationId xmlns:a16="http://schemas.microsoft.com/office/drawing/2014/main" id="{6F47A8B0-0981-4C5F-99F6-C7E6BDC271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CE6D1FD-17AC-4A22-8A1F-8BAEA2AE2B15}" type="slidenum">
              <a:rPr lang="en-US" altLang="en-US">
                <a:solidFill>
                  <a:schemeClr val="accent1"/>
                </a:solidFill>
              </a:rPr>
              <a:pPr fontAlgn="base">
                <a:spcBef>
                  <a:spcPct val="0"/>
                </a:spcBef>
                <a:spcAft>
                  <a:spcPct val="0"/>
                </a:spcAft>
              </a:pPr>
              <a:t>30</a:t>
            </a:fld>
            <a:endParaRPr lang="en-US" altLang="en-US">
              <a:solidFill>
                <a:schemeClr val="accent1"/>
              </a:solidFill>
            </a:endParaRPr>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F481B5C-898D-4E58-9B49-8EF0970379DD}"/>
              </a:ext>
            </a:extLst>
          </p:cNvPr>
          <p:cNvSpPr>
            <a:spLocks noGrp="1" noChangeArrowheads="1"/>
          </p:cNvSpPr>
          <p:nvPr>
            <p:ph type="title"/>
          </p:nvPr>
        </p:nvSpPr>
        <p:spPr>
          <a:xfrm>
            <a:off x="457200" y="838200"/>
            <a:ext cx="8229600" cy="1325563"/>
          </a:xfrm>
        </p:spPr>
        <p:txBody>
          <a:bodyPr/>
          <a:lstStyle/>
          <a:p>
            <a:r>
              <a:rPr lang="en-US" altLang="en-US" b="1"/>
              <a:t>Questions?</a:t>
            </a:r>
          </a:p>
        </p:txBody>
      </p:sp>
      <p:sp>
        <p:nvSpPr>
          <p:cNvPr id="51203" name="Rectangle 3">
            <a:extLst>
              <a:ext uri="{FF2B5EF4-FFF2-40B4-BE49-F238E27FC236}">
                <a16:creationId xmlns:a16="http://schemas.microsoft.com/office/drawing/2014/main" id="{717F518D-69AA-452E-816A-7F2ADF93026D}"/>
              </a:ext>
            </a:extLst>
          </p:cNvPr>
          <p:cNvSpPr>
            <a:spLocks noGrp="1" noChangeArrowheads="1"/>
          </p:cNvSpPr>
          <p:nvPr>
            <p:ph type="body" idx="1"/>
          </p:nvPr>
        </p:nvSpPr>
        <p:spPr>
          <a:xfrm>
            <a:off x="341313" y="2046288"/>
            <a:ext cx="7696200" cy="3465512"/>
          </a:xfrm>
        </p:spPr>
        <p:txBody>
          <a:bodyPr/>
          <a:lstStyle/>
          <a:p>
            <a:endParaRPr lang="en-US" altLang="en-US"/>
          </a:p>
        </p:txBody>
      </p:sp>
      <p:sp>
        <p:nvSpPr>
          <p:cNvPr id="51204" name="Slide Number Placeholder 1">
            <a:extLst>
              <a:ext uri="{FF2B5EF4-FFF2-40B4-BE49-F238E27FC236}">
                <a16:creationId xmlns:a16="http://schemas.microsoft.com/office/drawing/2014/main" id="{6653E6E2-4396-4883-B659-2C794F3DB8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EF1D97A-9A64-4547-80F2-640E798993F0}" type="slidenum">
              <a:rPr lang="en-US" altLang="en-US">
                <a:solidFill>
                  <a:schemeClr val="accent1"/>
                </a:solidFill>
              </a:rPr>
              <a:pPr fontAlgn="base">
                <a:spcBef>
                  <a:spcPct val="0"/>
                </a:spcBef>
                <a:spcAft>
                  <a:spcPct val="0"/>
                </a:spcAft>
              </a:pPr>
              <a:t>31</a:t>
            </a:fld>
            <a:endParaRPr lang="en-US" altLang="en-US">
              <a:solidFill>
                <a:schemeClr val="accent1"/>
              </a:solidFill>
            </a:endParaRPr>
          </a:p>
        </p:txBody>
      </p:sp>
      <p:pic>
        <p:nvPicPr>
          <p:cNvPr id="51205" name="Picture 2">
            <a:extLst>
              <a:ext uri="{FF2B5EF4-FFF2-40B4-BE49-F238E27FC236}">
                <a16:creationId xmlns:a16="http://schemas.microsoft.com/office/drawing/2014/main" id="{1F648200-5A71-4991-8AA7-785789669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458913"/>
            <a:ext cx="6764338"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D5EAFF-8936-4642-A269-5D7992FD7FD0}"/>
              </a:ext>
            </a:extLst>
          </p:cNvPr>
          <p:cNvSpPr>
            <a:spLocks noGrp="1"/>
          </p:cNvSpPr>
          <p:nvPr>
            <p:ph type="title"/>
          </p:nvPr>
        </p:nvSpPr>
        <p:spPr/>
        <p:txBody>
          <a:bodyPr/>
          <a:lstStyle/>
          <a:p>
            <a:r>
              <a:rPr lang="en-US" altLang="en-US"/>
              <a:t>1.  You need the money.</a:t>
            </a:r>
          </a:p>
        </p:txBody>
      </p:sp>
      <p:sp>
        <p:nvSpPr>
          <p:cNvPr id="3" name="Content Placeholder 2">
            <a:extLst>
              <a:ext uri="{FF2B5EF4-FFF2-40B4-BE49-F238E27FC236}">
                <a16:creationId xmlns:a16="http://schemas.microsoft.com/office/drawing/2014/main" id="{287DDC91-BD94-42D6-BB85-1863958318C7}"/>
              </a:ext>
            </a:extLst>
          </p:cNvPr>
          <p:cNvSpPr>
            <a:spLocks noGrp="1"/>
          </p:cNvSpPr>
          <p:nvPr>
            <p:ph idx="1"/>
          </p:nvPr>
        </p:nvSpPr>
        <p:spPr/>
        <p:txBody>
          <a:bodyPr rtlCol="0">
            <a:normAutofit lnSpcReduction="10000"/>
          </a:bodyPr>
          <a:lstStyle/>
          <a:p>
            <a:pPr fontAlgn="auto">
              <a:spcAft>
                <a:spcPts val="0"/>
              </a:spcAft>
              <a:buFont typeface="Wingdings 3" charset="2"/>
              <a:buChar char=""/>
              <a:defRPr/>
            </a:pPr>
            <a:r>
              <a:rPr lang="en-US" sz="2800" i="1" dirty="0">
                <a:solidFill>
                  <a:schemeClr val="tx1">
                    <a:lumMod val="75000"/>
                    <a:lumOff val="25000"/>
                  </a:schemeClr>
                </a:solidFill>
              </a:rPr>
              <a:t>Personal: </a:t>
            </a:r>
            <a:r>
              <a:rPr lang="en-US" sz="2800" dirty="0">
                <a:solidFill>
                  <a:schemeClr val="tx1">
                    <a:lumMod val="75000"/>
                    <a:lumOff val="25000"/>
                  </a:schemeClr>
                </a:solidFill>
              </a:rPr>
              <a:t>College, Home, Land, World Cruise, Boat, Computer, Living Expenses </a:t>
            </a:r>
          </a:p>
          <a:p>
            <a:pPr fontAlgn="auto">
              <a:spcAft>
                <a:spcPts val="0"/>
              </a:spcAft>
              <a:buFont typeface="Wingdings 3" charset="2"/>
              <a:buChar char=""/>
              <a:defRPr/>
            </a:pPr>
            <a:r>
              <a:rPr lang="en-US" sz="2800" i="1" dirty="0">
                <a:solidFill>
                  <a:schemeClr val="tx1">
                    <a:lumMod val="75000"/>
                    <a:lumOff val="25000"/>
                  </a:schemeClr>
                </a:solidFill>
              </a:rPr>
              <a:t>Club: </a:t>
            </a:r>
            <a:r>
              <a:rPr lang="en-US" sz="2800" dirty="0">
                <a:solidFill>
                  <a:schemeClr val="tx1">
                    <a:lumMod val="75000"/>
                    <a:lumOff val="25000"/>
                  </a:schemeClr>
                </a:solidFill>
              </a:rPr>
              <a:t>A Member Withdrawal</a:t>
            </a:r>
          </a:p>
          <a:p>
            <a:pPr fontAlgn="auto">
              <a:spcAft>
                <a:spcPts val="0"/>
              </a:spcAft>
              <a:buFont typeface="Wingdings 3" charset="2"/>
              <a:buChar char=""/>
              <a:defRPr/>
            </a:pPr>
            <a:endParaRPr lang="en-US" sz="2800" dirty="0">
              <a:solidFill>
                <a:schemeClr val="tx1">
                  <a:lumMod val="75000"/>
                  <a:lumOff val="25000"/>
                </a:schemeClr>
              </a:solidFill>
            </a:endParaRPr>
          </a:p>
          <a:p>
            <a:pPr marL="0" indent="0" algn="ctr" fontAlgn="auto">
              <a:spcAft>
                <a:spcPts val="0"/>
              </a:spcAft>
              <a:buFont typeface="Wingdings 3" charset="2"/>
              <a:buNone/>
              <a:defRPr/>
            </a:pPr>
            <a:r>
              <a:rPr lang="en-US" sz="2800" dirty="0">
                <a:solidFill>
                  <a:schemeClr val="tx1">
                    <a:lumMod val="75000"/>
                    <a:lumOff val="25000"/>
                  </a:schemeClr>
                </a:solidFill>
              </a:rPr>
              <a:t>The tougher decision might be….</a:t>
            </a:r>
          </a:p>
          <a:p>
            <a:pPr marL="0" indent="0" fontAlgn="auto">
              <a:spcAft>
                <a:spcPts val="0"/>
              </a:spcAft>
              <a:buFont typeface="Wingdings 3" charset="2"/>
              <a:buNone/>
              <a:defRPr/>
            </a:pPr>
            <a:endParaRPr lang="en-US" sz="2800" dirty="0">
              <a:solidFill>
                <a:schemeClr val="tx1">
                  <a:lumMod val="75000"/>
                  <a:lumOff val="25000"/>
                </a:schemeClr>
              </a:solidFill>
            </a:endParaRPr>
          </a:p>
          <a:p>
            <a:pPr marL="0" indent="0" algn="ctr" fontAlgn="auto">
              <a:spcAft>
                <a:spcPts val="0"/>
              </a:spcAft>
              <a:buFont typeface="Wingdings 3" charset="2"/>
              <a:buNone/>
              <a:defRPr/>
            </a:pPr>
            <a:r>
              <a:rPr lang="en-US" sz="2800" dirty="0">
                <a:solidFill>
                  <a:schemeClr val="tx1">
                    <a:lumMod val="75000"/>
                    <a:lumOff val="25000"/>
                  </a:schemeClr>
                </a:solidFill>
              </a:rPr>
              <a:t>WHAT to sell</a:t>
            </a:r>
          </a:p>
          <a:p>
            <a:pPr fontAlgn="auto">
              <a:spcAft>
                <a:spcPts val="0"/>
              </a:spcAft>
              <a:buFont typeface="Wingdings 3" charset="2"/>
              <a:buChar char=""/>
              <a:defRPr/>
            </a:pPr>
            <a:endParaRPr lang="en-US" dirty="0">
              <a:solidFill>
                <a:schemeClr val="tx1">
                  <a:lumMod val="75000"/>
                  <a:lumOff val="25000"/>
                </a:schemeClr>
              </a:solidFill>
            </a:endParaRPr>
          </a:p>
        </p:txBody>
      </p:sp>
      <p:sp>
        <p:nvSpPr>
          <p:cNvPr id="13316" name="Slide Number Placeholder 3">
            <a:extLst>
              <a:ext uri="{FF2B5EF4-FFF2-40B4-BE49-F238E27FC236}">
                <a16:creationId xmlns:a16="http://schemas.microsoft.com/office/drawing/2014/main" id="{1C45D6E1-28BD-4229-981F-9E3B08CF15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3AA6C22-B143-42BA-8D74-34D6364DAC76}" type="slidenum">
              <a:rPr lang="en-US" altLang="en-US">
                <a:solidFill>
                  <a:schemeClr val="accent1"/>
                </a:solidFill>
              </a:rPr>
              <a:pPr fontAlgn="base">
                <a:spcBef>
                  <a:spcPct val="0"/>
                </a:spcBef>
                <a:spcAft>
                  <a:spcPct val="0"/>
                </a:spcAft>
              </a:pPr>
              <a:t>4</a:t>
            </a:fld>
            <a:endParaRPr lang="en-US" altLang="en-US">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EE6735F-959B-409E-877D-7F8A9BC0B8A8}"/>
              </a:ext>
            </a:extLst>
          </p:cNvPr>
          <p:cNvSpPr>
            <a:spLocks noGrp="1"/>
          </p:cNvSpPr>
          <p:nvPr>
            <p:ph type="title"/>
          </p:nvPr>
        </p:nvSpPr>
        <p:spPr>
          <a:xfrm>
            <a:off x="609600" y="609600"/>
            <a:ext cx="6800850" cy="1320800"/>
          </a:xfrm>
        </p:spPr>
        <p:txBody>
          <a:bodyPr/>
          <a:lstStyle/>
          <a:p>
            <a:r>
              <a:rPr lang="en-US" altLang="en-US"/>
              <a:t>2.  Diversification / Rebalance</a:t>
            </a:r>
          </a:p>
        </p:txBody>
      </p:sp>
      <p:sp>
        <p:nvSpPr>
          <p:cNvPr id="14339" name="Content Placeholder 2">
            <a:extLst>
              <a:ext uri="{FF2B5EF4-FFF2-40B4-BE49-F238E27FC236}">
                <a16:creationId xmlns:a16="http://schemas.microsoft.com/office/drawing/2014/main" id="{E0A608E8-B2C8-481E-93AD-32F2F635C1BD}"/>
              </a:ext>
            </a:extLst>
          </p:cNvPr>
          <p:cNvSpPr>
            <a:spLocks noGrp="1"/>
          </p:cNvSpPr>
          <p:nvPr>
            <p:ph idx="1"/>
          </p:nvPr>
        </p:nvSpPr>
        <p:spPr/>
        <p:txBody>
          <a:bodyPr/>
          <a:lstStyle/>
          <a:p>
            <a:r>
              <a:rPr lang="en-US" altLang="en-US" sz="3200"/>
              <a:t>Stock as % of Portfolio</a:t>
            </a:r>
          </a:p>
          <a:p>
            <a:r>
              <a:rPr lang="en-US" altLang="en-US" sz="3200"/>
              <a:t>Sector</a:t>
            </a:r>
          </a:p>
          <a:p>
            <a:r>
              <a:rPr lang="en-US" altLang="en-US" sz="3200"/>
              <a:t>Company Size</a:t>
            </a:r>
          </a:p>
          <a:p>
            <a:r>
              <a:rPr lang="en-US" altLang="en-US" sz="3200"/>
              <a:t>Growth Rate</a:t>
            </a:r>
          </a:p>
          <a:p>
            <a:endParaRPr lang="en-US" altLang="en-US"/>
          </a:p>
          <a:p>
            <a:endParaRPr lang="en-US" altLang="en-US"/>
          </a:p>
        </p:txBody>
      </p:sp>
      <p:sp>
        <p:nvSpPr>
          <p:cNvPr id="14340" name="Slide Number Placeholder 3">
            <a:extLst>
              <a:ext uri="{FF2B5EF4-FFF2-40B4-BE49-F238E27FC236}">
                <a16:creationId xmlns:a16="http://schemas.microsoft.com/office/drawing/2014/main" id="{AFF6EBCB-5246-4E79-9D72-E091AD667C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111C616-771A-422C-B617-C9662110DEA5}" type="slidenum">
              <a:rPr lang="en-US" altLang="en-US">
                <a:solidFill>
                  <a:schemeClr val="accent1"/>
                </a:solidFill>
              </a:rPr>
              <a:pPr fontAlgn="base">
                <a:spcBef>
                  <a:spcPct val="0"/>
                </a:spcBef>
                <a:spcAft>
                  <a:spcPct val="0"/>
                </a:spcAft>
              </a:pPr>
              <a:t>5</a:t>
            </a:fld>
            <a:endParaRPr lang="en-US" altLang="en-US">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a:extLst>
              <a:ext uri="{FF2B5EF4-FFF2-40B4-BE49-F238E27FC236}">
                <a16:creationId xmlns:a16="http://schemas.microsoft.com/office/drawing/2014/main" id="{5E8EA94D-116F-4183-84A5-44A1F78864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815975"/>
            <a:ext cx="8702675"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a:extLst>
              <a:ext uri="{FF2B5EF4-FFF2-40B4-BE49-F238E27FC236}">
                <a16:creationId xmlns:a16="http://schemas.microsoft.com/office/drawing/2014/main" id="{1B541676-89AF-453B-A713-36073BE990C8}"/>
              </a:ext>
            </a:extLst>
          </p:cNvPr>
          <p:cNvSpPr txBox="1">
            <a:spLocks noChangeArrowheads="1"/>
          </p:cNvSpPr>
          <p:nvPr/>
        </p:nvSpPr>
        <p:spPr bwMode="auto">
          <a:xfrm>
            <a:off x="3279775" y="6488113"/>
            <a:ext cx="563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i="1"/>
              <a:t>Source: </a:t>
            </a:r>
            <a:r>
              <a:rPr lang="en-US" altLang="en-US"/>
              <a:t>SSGPlus Portfolio Summary Report</a:t>
            </a:r>
          </a:p>
        </p:txBody>
      </p:sp>
      <p:sp>
        <p:nvSpPr>
          <p:cNvPr id="2" name="Rounded Rectangle 1">
            <a:extLst>
              <a:ext uri="{FF2B5EF4-FFF2-40B4-BE49-F238E27FC236}">
                <a16:creationId xmlns:a16="http://schemas.microsoft.com/office/drawing/2014/main" id="{2D3A5C07-60FE-4F64-B0A1-DE4218AC9D00}"/>
              </a:ext>
            </a:extLst>
          </p:cNvPr>
          <p:cNvSpPr/>
          <p:nvPr/>
        </p:nvSpPr>
        <p:spPr>
          <a:xfrm>
            <a:off x="4176713" y="1189038"/>
            <a:ext cx="404812" cy="5260975"/>
          </a:xfrm>
          <a:prstGeom prst="round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65" name="Slide Number Placeholder 4">
            <a:extLst>
              <a:ext uri="{FF2B5EF4-FFF2-40B4-BE49-F238E27FC236}">
                <a16:creationId xmlns:a16="http://schemas.microsoft.com/office/drawing/2014/main" id="{E4296295-6369-4387-B43E-AF873514CC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05F76BD-FA7C-4981-95D9-8756BEC886F0}" type="slidenum">
              <a:rPr lang="en-US" altLang="en-US">
                <a:solidFill>
                  <a:schemeClr val="accent1"/>
                </a:solidFill>
              </a:rPr>
              <a:pPr fontAlgn="base">
                <a:spcBef>
                  <a:spcPct val="0"/>
                </a:spcBef>
                <a:spcAft>
                  <a:spcPct val="0"/>
                </a:spcAft>
              </a:pPr>
              <a:t>6</a:t>
            </a:fld>
            <a:endParaRPr lang="en-US" altLang="en-US">
              <a:solidFill>
                <a:schemeClr val="accent1"/>
              </a:solidFill>
            </a:endParaRPr>
          </a:p>
        </p:txBody>
      </p:sp>
      <p:sp>
        <p:nvSpPr>
          <p:cNvPr id="15366" name="TextBox 8">
            <a:extLst>
              <a:ext uri="{FF2B5EF4-FFF2-40B4-BE49-F238E27FC236}">
                <a16:creationId xmlns:a16="http://schemas.microsoft.com/office/drawing/2014/main" id="{450B1C3F-2B93-48D4-A90A-CF6BD226D52D}"/>
              </a:ext>
            </a:extLst>
          </p:cNvPr>
          <p:cNvSpPr txBox="1">
            <a:spLocks noChangeArrowheads="1"/>
          </p:cNvSpPr>
          <p:nvPr/>
        </p:nvSpPr>
        <p:spPr bwMode="auto">
          <a:xfrm>
            <a:off x="496888" y="130175"/>
            <a:ext cx="6327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3600">
                <a:solidFill>
                  <a:srgbClr val="92D050"/>
                </a:solidFill>
              </a:rPr>
              <a:t>2. Diversification / Rebalance</a:t>
            </a:r>
          </a:p>
        </p:txBody>
      </p:sp>
      <p:sp>
        <p:nvSpPr>
          <p:cNvPr id="7" name="Rounded Rectangle 6">
            <a:extLst>
              <a:ext uri="{FF2B5EF4-FFF2-40B4-BE49-F238E27FC236}">
                <a16:creationId xmlns:a16="http://schemas.microsoft.com/office/drawing/2014/main" id="{883B2BFF-32B9-4AAF-BCC8-A20F72190F72}"/>
              </a:ext>
            </a:extLst>
          </p:cNvPr>
          <p:cNvSpPr/>
          <p:nvPr/>
        </p:nvSpPr>
        <p:spPr>
          <a:xfrm>
            <a:off x="4319588" y="901700"/>
            <a:ext cx="261937" cy="249238"/>
          </a:xfrm>
          <a:prstGeom prst="round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5F57-4F65-4FE2-A95E-2BEBFD2CCC19}"/>
              </a:ext>
            </a:extLst>
          </p:cNvPr>
          <p:cNvSpPr>
            <a:spLocks noGrp="1"/>
          </p:cNvSpPr>
          <p:nvPr>
            <p:ph type="title"/>
          </p:nvPr>
        </p:nvSpPr>
        <p:spPr>
          <a:xfrm>
            <a:off x="609600" y="261938"/>
            <a:ext cx="6348413" cy="1668462"/>
          </a:xfrm>
        </p:spPr>
        <p:txBody>
          <a:bodyPr rtlCol="0">
            <a:normAutofit fontScale="90000"/>
          </a:bodyPr>
          <a:lstStyle/>
          <a:p>
            <a:pPr fontAlgn="auto">
              <a:spcAft>
                <a:spcPts val="0"/>
              </a:spcAft>
              <a:defRPr/>
            </a:pPr>
            <a:r>
              <a:rPr lang="en-US" dirty="0"/>
              <a:t>2. Diversification &amp; Rebalance</a:t>
            </a:r>
            <a:br>
              <a:rPr lang="en-US" dirty="0"/>
            </a:br>
            <a:r>
              <a:rPr lang="en-US" dirty="0"/>
              <a:t>    Stock as % of Portfolio</a:t>
            </a:r>
          </a:p>
        </p:txBody>
      </p:sp>
      <p:sp>
        <p:nvSpPr>
          <p:cNvPr id="3" name="Content Placeholder 2">
            <a:extLst>
              <a:ext uri="{FF2B5EF4-FFF2-40B4-BE49-F238E27FC236}">
                <a16:creationId xmlns:a16="http://schemas.microsoft.com/office/drawing/2014/main" id="{994FAD46-BCFE-4695-8C80-8C3F1563756D}"/>
              </a:ext>
            </a:extLst>
          </p:cNvPr>
          <p:cNvSpPr>
            <a:spLocks noGrp="1"/>
          </p:cNvSpPr>
          <p:nvPr>
            <p:ph idx="1"/>
          </p:nvPr>
        </p:nvSpPr>
        <p:spPr>
          <a:xfrm>
            <a:off x="125413" y="1524000"/>
            <a:ext cx="7681912" cy="4968875"/>
          </a:xfrm>
        </p:spPr>
        <p:txBody>
          <a:bodyPr rtlCol="0">
            <a:normAutofit fontScale="92500" lnSpcReduction="20000"/>
          </a:bodyPr>
          <a:lstStyle/>
          <a:p>
            <a:pPr fontAlgn="auto">
              <a:spcAft>
                <a:spcPts val="0"/>
              </a:spcAft>
              <a:buFont typeface="Wingdings 3" charset="2"/>
              <a:buChar char=""/>
              <a:defRPr/>
            </a:pPr>
            <a:r>
              <a:rPr lang="en-US" sz="2400" dirty="0">
                <a:solidFill>
                  <a:schemeClr val="tx1">
                    <a:lumMod val="75000"/>
                    <a:lumOff val="25000"/>
                  </a:schemeClr>
                </a:solidFill>
              </a:rPr>
              <a:t>The ideal is equal weight.   (100 divided by # of stocks)</a:t>
            </a:r>
          </a:p>
          <a:p>
            <a:pPr marL="742950" lvl="2" indent="-342900" fontAlgn="auto">
              <a:spcAft>
                <a:spcPts val="0"/>
              </a:spcAft>
              <a:buFont typeface="Wingdings" panose="05000000000000000000" pitchFamily="2" charset="2"/>
              <a:buChar char="Ø"/>
              <a:defRPr/>
            </a:pPr>
            <a:r>
              <a:rPr lang="en-US" sz="2400" dirty="0">
                <a:solidFill>
                  <a:schemeClr val="tx1">
                    <a:lumMod val="75000"/>
                    <a:lumOff val="25000"/>
                  </a:schemeClr>
                </a:solidFill>
              </a:rPr>
              <a:t>100 ÷ 19 = </a:t>
            </a:r>
            <a:r>
              <a:rPr lang="en-US" sz="2400" b="1" dirty="0">
                <a:solidFill>
                  <a:schemeClr val="accent2"/>
                </a:solidFill>
              </a:rPr>
              <a:t>5.3%</a:t>
            </a:r>
            <a:br>
              <a:rPr lang="en-US" sz="2400" dirty="0">
                <a:solidFill>
                  <a:schemeClr val="tx1">
                    <a:lumMod val="75000"/>
                    <a:lumOff val="25000"/>
                  </a:schemeClr>
                </a:solidFill>
              </a:rPr>
            </a:br>
            <a:endParaRPr lang="en-US" sz="2400" dirty="0">
              <a:solidFill>
                <a:schemeClr val="tx1">
                  <a:lumMod val="75000"/>
                  <a:lumOff val="25000"/>
                </a:schemeClr>
              </a:solidFill>
            </a:endParaRPr>
          </a:p>
          <a:p>
            <a:pPr fontAlgn="auto">
              <a:spcAft>
                <a:spcPts val="0"/>
              </a:spcAft>
              <a:buFont typeface="Wingdings 3" charset="2"/>
              <a:buChar char=""/>
              <a:defRPr/>
            </a:pPr>
            <a:r>
              <a:rPr lang="en-US" sz="2400" dirty="0">
                <a:solidFill>
                  <a:schemeClr val="tx1">
                    <a:lumMod val="75000"/>
                    <a:lumOff val="25000"/>
                  </a:schemeClr>
                </a:solidFill>
              </a:rPr>
              <a:t>A Reasonable range is for each stock is .5 to 1.5 times equal weight</a:t>
            </a:r>
          </a:p>
          <a:p>
            <a:pPr lvl="1" fontAlgn="auto">
              <a:spcAft>
                <a:spcPts val="0"/>
              </a:spcAft>
              <a:buFont typeface="Wingdings" panose="05000000000000000000" pitchFamily="2" charset="2"/>
              <a:buChar char="Ø"/>
              <a:defRPr/>
            </a:pPr>
            <a:r>
              <a:rPr lang="en-US" sz="2400" dirty="0">
                <a:solidFill>
                  <a:schemeClr val="tx1">
                    <a:lumMod val="75000"/>
                    <a:lumOff val="25000"/>
                  </a:schemeClr>
                </a:solidFill>
              </a:rPr>
              <a:t>Smallest Holding Threshold = .5 x </a:t>
            </a:r>
            <a:r>
              <a:rPr lang="en-US" sz="2400" b="1" dirty="0">
                <a:solidFill>
                  <a:schemeClr val="accent2"/>
                </a:solidFill>
              </a:rPr>
              <a:t>5.3%</a:t>
            </a:r>
            <a:r>
              <a:rPr lang="en-US" sz="2400" dirty="0">
                <a:solidFill>
                  <a:schemeClr val="tx1">
                    <a:lumMod val="75000"/>
                    <a:lumOff val="25000"/>
                  </a:schemeClr>
                </a:solidFill>
              </a:rPr>
              <a:t> = 2.63% </a:t>
            </a:r>
          </a:p>
          <a:p>
            <a:pPr lvl="1" fontAlgn="auto">
              <a:spcAft>
                <a:spcPts val="0"/>
              </a:spcAft>
              <a:buFont typeface="Wingdings" panose="05000000000000000000" pitchFamily="2" charset="2"/>
              <a:buChar char="Ø"/>
              <a:defRPr/>
            </a:pPr>
            <a:r>
              <a:rPr lang="en-US" sz="2400" dirty="0">
                <a:solidFill>
                  <a:schemeClr val="tx1">
                    <a:lumMod val="75000"/>
                    <a:lumOff val="25000"/>
                  </a:schemeClr>
                </a:solidFill>
              </a:rPr>
              <a:t>Largest Holding Threshold = 1.5 x </a:t>
            </a:r>
            <a:r>
              <a:rPr lang="en-US" sz="2400" b="1" dirty="0">
                <a:solidFill>
                  <a:schemeClr val="accent2"/>
                </a:solidFill>
              </a:rPr>
              <a:t>5.5%</a:t>
            </a:r>
            <a:r>
              <a:rPr lang="en-US" sz="2400" dirty="0">
                <a:solidFill>
                  <a:schemeClr val="tx1">
                    <a:lumMod val="75000"/>
                    <a:lumOff val="25000"/>
                  </a:schemeClr>
                </a:solidFill>
              </a:rPr>
              <a:t> = 7.89%</a:t>
            </a:r>
          </a:p>
          <a:p>
            <a:pPr fontAlgn="auto">
              <a:spcAft>
                <a:spcPts val="0"/>
              </a:spcAft>
              <a:buFont typeface="Wingdings 3" charset="2"/>
              <a:buChar char=""/>
              <a:defRPr/>
            </a:pPr>
            <a:endParaRPr lang="en-US" sz="2400" dirty="0">
              <a:solidFill>
                <a:schemeClr val="tx1">
                  <a:lumMod val="75000"/>
                  <a:lumOff val="25000"/>
                </a:schemeClr>
              </a:solidFill>
            </a:endParaRPr>
          </a:p>
          <a:p>
            <a:pPr fontAlgn="auto">
              <a:spcAft>
                <a:spcPts val="0"/>
              </a:spcAft>
              <a:buFont typeface="Wingdings 3" charset="2"/>
              <a:buChar char=""/>
              <a:defRPr/>
            </a:pPr>
            <a:r>
              <a:rPr lang="en-US" sz="2400" dirty="0">
                <a:solidFill>
                  <a:schemeClr val="tx1">
                    <a:lumMod val="75000"/>
                    <a:lumOff val="25000"/>
                  </a:schemeClr>
                </a:solidFill>
              </a:rPr>
              <a:t>12 members; Reasonable Range  2.5 – 8%</a:t>
            </a:r>
          </a:p>
          <a:p>
            <a:pPr lvl="1" fontAlgn="auto">
              <a:spcAft>
                <a:spcPts val="0"/>
              </a:spcAft>
              <a:buFont typeface="Wingdings" panose="05000000000000000000" pitchFamily="2" charset="2"/>
              <a:buChar char="Ø"/>
              <a:defRPr/>
            </a:pPr>
            <a:r>
              <a:rPr lang="en-US" sz="2400" dirty="0">
                <a:solidFill>
                  <a:schemeClr val="tx1">
                    <a:lumMod val="75000"/>
                    <a:lumOff val="25000"/>
                  </a:schemeClr>
                </a:solidFill>
              </a:rPr>
              <a:t>Largest Holdings: JNJ (9.8%), </a:t>
            </a:r>
            <a:br>
              <a:rPr lang="en-US" sz="2400" dirty="0">
                <a:solidFill>
                  <a:schemeClr val="tx1">
                    <a:lumMod val="75000"/>
                    <a:lumOff val="25000"/>
                  </a:schemeClr>
                </a:solidFill>
              </a:rPr>
            </a:br>
            <a:r>
              <a:rPr lang="en-US" sz="2400" dirty="0">
                <a:solidFill>
                  <a:schemeClr val="tx1">
                    <a:lumMod val="75000"/>
                    <a:lumOff val="25000"/>
                  </a:schemeClr>
                </a:solidFill>
              </a:rPr>
              <a:t>SBUX (9.1%),  TGT (8.4%)</a:t>
            </a:r>
            <a:endParaRPr lang="en-US" sz="1700" dirty="0">
              <a:solidFill>
                <a:schemeClr val="tx1">
                  <a:lumMod val="75000"/>
                  <a:lumOff val="25000"/>
                </a:schemeClr>
              </a:solidFill>
            </a:endParaRPr>
          </a:p>
          <a:p>
            <a:pPr lvl="1" fontAlgn="auto">
              <a:spcAft>
                <a:spcPts val="0"/>
              </a:spcAft>
              <a:buFont typeface="Wingdings" panose="05000000000000000000" pitchFamily="2" charset="2"/>
              <a:buChar char="Ø"/>
              <a:defRPr/>
            </a:pPr>
            <a:r>
              <a:rPr lang="en-US" sz="2400" dirty="0">
                <a:solidFill>
                  <a:schemeClr val="tx1">
                    <a:lumMod val="75000"/>
                    <a:lumOff val="25000"/>
                  </a:schemeClr>
                </a:solidFill>
              </a:rPr>
              <a:t>Smallest Holdings:  HGR (.8%), F (1.1%), </a:t>
            </a:r>
            <a:br>
              <a:rPr lang="en-US" sz="2400" dirty="0">
                <a:solidFill>
                  <a:schemeClr val="tx1">
                    <a:lumMod val="75000"/>
                    <a:lumOff val="25000"/>
                  </a:schemeClr>
                </a:solidFill>
              </a:rPr>
            </a:br>
            <a:r>
              <a:rPr lang="en-US" sz="2400" dirty="0">
                <a:solidFill>
                  <a:schemeClr val="tx1">
                    <a:lumMod val="75000"/>
                    <a:lumOff val="25000"/>
                  </a:schemeClr>
                </a:solidFill>
              </a:rPr>
              <a:t>STO (1.5%), CTSH (1.9%)</a:t>
            </a:r>
          </a:p>
          <a:p>
            <a:pPr fontAlgn="auto">
              <a:spcAft>
                <a:spcPts val="0"/>
              </a:spcAft>
              <a:buFont typeface="Wingdings 3" charset="2"/>
              <a:buChar char=""/>
              <a:defRPr/>
            </a:pPr>
            <a:endParaRPr lang="en-US" sz="2400" dirty="0">
              <a:solidFill>
                <a:schemeClr val="tx1">
                  <a:lumMod val="75000"/>
                  <a:lumOff val="25000"/>
                </a:schemeClr>
              </a:solidFill>
            </a:endParaRPr>
          </a:p>
          <a:p>
            <a:pPr marL="0" indent="0" fontAlgn="auto">
              <a:spcAft>
                <a:spcPts val="0"/>
              </a:spcAft>
              <a:buFont typeface="Wingdings 3" charset="2"/>
              <a:buNone/>
              <a:defRPr/>
            </a:pPr>
            <a:endParaRPr lang="en-US" dirty="0">
              <a:solidFill>
                <a:schemeClr val="tx1">
                  <a:lumMod val="75000"/>
                  <a:lumOff val="25000"/>
                </a:schemeClr>
              </a:solidFill>
            </a:endParaRPr>
          </a:p>
        </p:txBody>
      </p:sp>
      <p:sp>
        <p:nvSpPr>
          <p:cNvPr id="16388" name="Slide Number Placeholder 3">
            <a:extLst>
              <a:ext uri="{FF2B5EF4-FFF2-40B4-BE49-F238E27FC236}">
                <a16:creationId xmlns:a16="http://schemas.microsoft.com/office/drawing/2014/main" id="{0A1CB43E-37BA-4023-A4C2-3A44BEBC8A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63DD9D2-814D-4B2C-9154-D0A042FAB894}" type="slidenum">
              <a:rPr lang="en-US" altLang="en-US">
                <a:solidFill>
                  <a:schemeClr val="accent1"/>
                </a:solidFill>
              </a:rPr>
              <a:pPr fontAlgn="base">
                <a:spcBef>
                  <a:spcPct val="0"/>
                </a:spcBef>
                <a:spcAft>
                  <a:spcPct val="0"/>
                </a:spcAft>
              </a:pPr>
              <a:t>7</a:t>
            </a:fld>
            <a:endParaRPr lang="en-US" altLang="en-US">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19E6506-A85E-4E5B-A6C7-9D3C577BBF3E}"/>
              </a:ext>
            </a:extLst>
          </p:cNvPr>
          <p:cNvSpPr>
            <a:spLocks noGrp="1"/>
          </p:cNvSpPr>
          <p:nvPr>
            <p:ph type="title"/>
          </p:nvPr>
        </p:nvSpPr>
        <p:spPr/>
        <p:txBody>
          <a:bodyPr/>
          <a:lstStyle/>
          <a:p>
            <a:r>
              <a:rPr lang="en-US" altLang="en-US"/>
              <a:t>What to do about Imbalance</a:t>
            </a:r>
          </a:p>
        </p:txBody>
      </p:sp>
      <p:sp>
        <p:nvSpPr>
          <p:cNvPr id="3" name="Content Placeholder 2">
            <a:extLst>
              <a:ext uri="{FF2B5EF4-FFF2-40B4-BE49-F238E27FC236}">
                <a16:creationId xmlns:a16="http://schemas.microsoft.com/office/drawing/2014/main" id="{9307FD5C-E837-46F9-8400-C2D103775D1D}"/>
              </a:ext>
            </a:extLst>
          </p:cNvPr>
          <p:cNvSpPr>
            <a:spLocks noGrp="1"/>
          </p:cNvSpPr>
          <p:nvPr>
            <p:ph idx="1"/>
          </p:nvPr>
        </p:nvSpPr>
        <p:spPr>
          <a:xfrm>
            <a:off x="609600" y="1604963"/>
            <a:ext cx="6783388" cy="4756150"/>
          </a:xfrm>
        </p:spPr>
        <p:txBody>
          <a:bodyPr rtlCol="0">
            <a:normAutofit fontScale="92500" lnSpcReduction="10000"/>
          </a:bodyPr>
          <a:lstStyle/>
          <a:p>
            <a:pPr fontAlgn="auto">
              <a:spcAft>
                <a:spcPts val="0"/>
              </a:spcAft>
              <a:buFont typeface="Wingdings 3" charset="2"/>
              <a:buChar char=""/>
              <a:defRPr/>
            </a:pPr>
            <a:r>
              <a:rPr lang="en-US" sz="2600" dirty="0">
                <a:solidFill>
                  <a:schemeClr val="tx1">
                    <a:lumMod val="75000"/>
                    <a:lumOff val="25000"/>
                  </a:schemeClr>
                </a:solidFill>
              </a:rPr>
              <a:t>Large Holdings</a:t>
            </a:r>
          </a:p>
          <a:p>
            <a:pPr lvl="1" fontAlgn="auto">
              <a:spcAft>
                <a:spcPts val="0"/>
              </a:spcAft>
              <a:buFont typeface="Wingdings 3" charset="2"/>
              <a:buChar char=""/>
              <a:defRPr/>
            </a:pPr>
            <a:r>
              <a:rPr lang="en-US" sz="2200" dirty="0">
                <a:solidFill>
                  <a:schemeClr val="tx1">
                    <a:lumMod val="75000"/>
                    <a:lumOff val="25000"/>
                  </a:schemeClr>
                </a:solidFill>
              </a:rPr>
              <a:t>Sell ALL if significantly overvalued – PROFIT is not a dirty word.</a:t>
            </a:r>
          </a:p>
          <a:p>
            <a:pPr lvl="1" fontAlgn="auto">
              <a:spcAft>
                <a:spcPts val="0"/>
              </a:spcAft>
              <a:buFont typeface="Wingdings 3" charset="2"/>
              <a:buChar char=""/>
              <a:defRPr/>
            </a:pPr>
            <a:r>
              <a:rPr lang="en-US" sz="2200" dirty="0">
                <a:solidFill>
                  <a:schemeClr val="tx1">
                    <a:lumMod val="75000"/>
                    <a:lumOff val="25000"/>
                  </a:schemeClr>
                </a:solidFill>
              </a:rPr>
              <a:t>Sell a portion if not significantly overvalued.</a:t>
            </a:r>
          </a:p>
          <a:p>
            <a:pPr lvl="1" fontAlgn="auto">
              <a:spcAft>
                <a:spcPts val="0"/>
              </a:spcAft>
              <a:buFont typeface="Wingdings 3" charset="2"/>
              <a:buChar char=""/>
              <a:defRPr/>
            </a:pPr>
            <a:r>
              <a:rPr lang="en-US" sz="2200" dirty="0">
                <a:solidFill>
                  <a:schemeClr val="tx1">
                    <a:lumMod val="75000"/>
                    <a:lumOff val="25000"/>
                  </a:schemeClr>
                </a:solidFill>
              </a:rPr>
              <a:t>Don’t add to that position</a:t>
            </a:r>
          </a:p>
          <a:p>
            <a:pPr lvl="1" fontAlgn="auto">
              <a:spcAft>
                <a:spcPts val="0"/>
              </a:spcAft>
              <a:buFont typeface="Wingdings 3" charset="2"/>
              <a:buChar char=""/>
              <a:defRPr/>
            </a:pPr>
            <a:endParaRPr lang="en-US" sz="2200" dirty="0">
              <a:solidFill>
                <a:schemeClr val="tx1">
                  <a:lumMod val="75000"/>
                  <a:lumOff val="25000"/>
                </a:schemeClr>
              </a:solidFill>
            </a:endParaRPr>
          </a:p>
          <a:p>
            <a:pPr fontAlgn="auto">
              <a:spcAft>
                <a:spcPts val="0"/>
              </a:spcAft>
              <a:buFont typeface="Wingdings 3" charset="2"/>
              <a:buChar char=""/>
              <a:defRPr/>
            </a:pPr>
            <a:r>
              <a:rPr lang="en-US" sz="2600" dirty="0">
                <a:solidFill>
                  <a:schemeClr val="tx1">
                    <a:lumMod val="75000"/>
                    <a:lumOff val="25000"/>
                  </a:schemeClr>
                </a:solidFill>
              </a:rPr>
              <a:t>Small Holdings</a:t>
            </a:r>
          </a:p>
          <a:p>
            <a:pPr lvl="1" fontAlgn="auto">
              <a:spcAft>
                <a:spcPts val="0"/>
              </a:spcAft>
              <a:buFont typeface="Wingdings 3" charset="2"/>
              <a:buChar char=""/>
              <a:defRPr/>
            </a:pPr>
            <a:r>
              <a:rPr lang="en-US" sz="2200" dirty="0">
                <a:solidFill>
                  <a:schemeClr val="tx1">
                    <a:lumMod val="75000"/>
                    <a:lumOff val="25000"/>
                  </a:schemeClr>
                </a:solidFill>
              </a:rPr>
              <a:t>Understand why a small holding – spinoff, building position, significant stock price decline (quality issues?)</a:t>
            </a:r>
          </a:p>
          <a:p>
            <a:pPr lvl="1" fontAlgn="auto">
              <a:spcAft>
                <a:spcPts val="0"/>
              </a:spcAft>
              <a:buFont typeface="Wingdings 3" charset="2"/>
              <a:buChar char=""/>
              <a:defRPr/>
            </a:pPr>
            <a:r>
              <a:rPr lang="en-US" sz="2200" dirty="0">
                <a:solidFill>
                  <a:schemeClr val="tx1">
                    <a:lumMod val="75000"/>
                    <a:lumOff val="25000"/>
                  </a:schemeClr>
                </a:solidFill>
              </a:rPr>
              <a:t>Sell ALL if not a quality stock.</a:t>
            </a:r>
          </a:p>
          <a:p>
            <a:pPr lvl="1" fontAlgn="auto">
              <a:spcAft>
                <a:spcPts val="0"/>
              </a:spcAft>
              <a:buFont typeface="Wingdings 3" charset="2"/>
              <a:buChar char=""/>
              <a:defRPr/>
            </a:pPr>
            <a:r>
              <a:rPr lang="en-US" sz="2200" dirty="0">
                <a:solidFill>
                  <a:schemeClr val="tx1">
                    <a:lumMod val="75000"/>
                    <a:lumOff val="25000"/>
                  </a:schemeClr>
                </a:solidFill>
              </a:rPr>
              <a:t>Add to the position if a quality stock.</a:t>
            </a:r>
          </a:p>
          <a:p>
            <a:pPr lvl="1" fontAlgn="auto">
              <a:spcAft>
                <a:spcPts val="0"/>
              </a:spcAft>
              <a:buFont typeface="Wingdings 3" charset="2"/>
              <a:buChar char=""/>
              <a:defRPr/>
            </a:pPr>
            <a:endParaRPr lang="en-US" dirty="0">
              <a:solidFill>
                <a:schemeClr val="tx1">
                  <a:lumMod val="75000"/>
                  <a:lumOff val="25000"/>
                </a:schemeClr>
              </a:solidFill>
            </a:endParaRPr>
          </a:p>
        </p:txBody>
      </p:sp>
      <p:sp>
        <p:nvSpPr>
          <p:cNvPr id="18436" name="Slide Number Placeholder 3">
            <a:extLst>
              <a:ext uri="{FF2B5EF4-FFF2-40B4-BE49-F238E27FC236}">
                <a16:creationId xmlns:a16="http://schemas.microsoft.com/office/drawing/2014/main" id="{3B88DE92-9FA6-4D3F-B822-FEB7DB42ED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6D883CC-9C9E-461F-8A43-FE9469090013}" type="slidenum">
              <a:rPr lang="en-US" altLang="en-US">
                <a:solidFill>
                  <a:schemeClr val="accent1"/>
                </a:solidFill>
              </a:rPr>
              <a:pPr fontAlgn="base">
                <a:spcBef>
                  <a:spcPct val="0"/>
                </a:spcBef>
                <a:spcAft>
                  <a:spcPct val="0"/>
                </a:spcAft>
              </a:pPr>
              <a:t>8</a:t>
            </a:fld>
            <a:endParaRPr lang="en-US" altLang="en-US">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3B0BECED-870C-486F-B6A8-81C79715D1E6}"/>
              </a:ext>
            </a:extLst>
          </p:cNvPr>
          <p:cNvSpPr txBox="1">
            <a:spLocks noChangeArrowheads="1"/>
          </p:cNvSpPr>
          <p:nvPr/>
        </p:nvSpPr>
        <p:spPr bwMode="auto">
          <a:xfrm>
            <a:off x="5878513" y="6488113"/>
            <a:ext cx="3038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i="1"/>
              <a:t>Source: </a:t>
            </a:r>
            <a:r>
              <a:rPr lang="en-US" altLang="en-US"/>
              <a:t>Excel Spreadsheet</a:t>
            </a:r>
          </a:p>
        </p:txBody>
      </p:sp>
      <p:sp>
        <p:nvSpPr>
          <p:cNvPr id="19459" name="Slide Number Placeholder 2">
            <a:extLst>
              <a:ext uri="{FF2B5EF4-FFF2-40B4-BE49-F238E27FC236}">
                <a16:creationId xmlns:a16="http://schemas.microsoft.com/office/drawing/2014/main" id="{1C35CC7D-250B-4617-8F39-30B55C7EA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C8FB822-C53B-4361-B7DA-95209885712C}" type="slidenum">
              <a:rPr lang="en-US" altLang="en-US">
                <a:solidFill>
                  <a:schemeClr val="accent1"/>
                </a:solidFill>
              </a:rPr>
              <a:pPr fontAlgn="base">
                <a:spcBef>
                  <a:spcPct val="0"/>
                </a:spcBef>
                <a:spcAft>
                  <a:spcPct val="0"/>
                </a:spcAft>
              </a:pPr>
              <a:t>9</a:t>
            </a:fld>
            <a:endParaRPr lang="en-US" altLang="en-US">
              <a:solidFill>
                <a:schemeClr val="accent1"/>
              </a:solidFill>
            </a:endParaRPr>
          </a:p>
        </p:txBody>
      </p:sp>
      <p:sp>
        <p:nvSpPr>
          <p:cNvPr id="19460" name="TextBox 4">
            <a:extLst>
              <a:ext uri="{FF2B5EF4-FFF2-40B4-BE49-F238E27FC236}">
                <a16:creationId xmlns:a16="http://schemas.microsoft.com/office/drawing/2014/main" id="{74623CE8-6B0E-4847-9342-0B6896480FD4}"/>
              </a:ext>
            </a:extLst>
          </p:cNvPr>
          <p:cNvSpPr txBox="1">
            <a:spLocks noChangeArrowheads="1"/>
          </p:cNvSpPr>
          <p:nvPr/>
        </p:nvSpPr>
        <p:spPr bwMode="auto">
          <a:xfrm>
            <a:off x="446088" y="50800"/>
            <a:ext cx="6673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3600">
                <a:solidFill>
                  <a:srgbClr val="92D050"/>
                </a:solidFill>
              </a:rPr>
              <a:t>2.  Diversification &amp; Rebalance</a:t>
            </a:r>
          </a:p>
        </p:txBody>
      </p:sp>
      <p:graphicFrame>
        <p:nvGraphicFramePr>
          <p:cNvPr id="6" name="Chart 5">
            <a:extLst>
              <a:ext uri="{FF2B5EF4-FFF2-40B4-BE49-F238E27FC236}">
                <a16:creationId xmlns:a16="http://schemas.microsoft.com/office/drawing/2014/main" id="{5C37335B-9368-4350-8CFF-8413B146AE85}"/>
              </a:ext>
            </a:extLst>
          </p:cNvPr>
          <p:cNvGraphicFramePr>
            <a:graphicFrameLocks/>
          </p:cNvGraphicFramePr>
          <p:nvPr/>
        </p:nvGraphicFramePr>
        <p:xfrm>
          <a:off x="68852" y="974847"/>
          <a:ext cx="8848725" cy="6315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8C26CF6E8064589FA72D62348C515" ma:contentTypeVersion="0" ma:contentTypeDescription="Create a new document." ma:contentTypeScope="" ma:versionID="88ca68d60b3413ec719f07acd5b0852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FB602-49BA-4394-A061-98A0A6204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37E738C-307B-40BE-AF3D-500125A40EEF}">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10791</TotalTime>
  <Words>1449</Words>
  <Application>Microsoft Office PowerPoint</Application>
  <PresentationFormat>On-screen Show (4:3)</PresentationFormat>
  <Paragraphs>214</Paragraphs>
  <Slides>31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Trebuchet MS</vt:lpstr>
      <vt:lpstr>Wingdings</vt:lpstr>
      <vt:lpstr>Wingdings 3</vt:lpstr>
      <vt:lpstr>Facet</vt:lpstr>
      <vt:lpstr>Toughest Investment Decision- </vt:lpstr>
      <vt:lpstr>Disclaimer</vt:lpstr>
      <vt:lpstr>When to Sell</vt:lpstr>
      <vt:lpstr>1.  You need the money.</vt:lpstr>
      <vt:lpstr>2.  Diversification / Rebalance</vt:lpstr>
      <vt:lpstr>PowerPoint Presentation</vt:lpstr>
      <vt:lpstr>2. Diversification &amp; Rebalance     Stock as % of Portfolio</vt:lpstr>
      <vt:lpstr>What to do about Imbalance</vt:lpstr>
      <vt:lpstr>PowerPoint Presentation</vt:lpstr>
      <vt:lpstr>2. Diversification &amp; Rebalance  Same Industry  SELL ONE? --  Keep the BEST! </vt:lpstr>
      <vt:lpstr>2. Diversification &amp; Rebalance     Size Diversification by Revenue</vt:lpstr>
      <vt:lpstr>2. Diversification &amp; Rebalance     Growth Diversification</vt:lpstr>
      <vt:lpstr>3.  Declining Fundamentals/       Not Meeting Your Expectations </vt:lpstr>
      <vt:lpstr>The Stock Selection Guide is a key tool to evaluate fundamentals and valuation </vt:lpstr>
      <vt:lpstr>3. Declining Fundamentals on SSG      </vt:lpstr>
      <vt:lpstr>3. Declining Fundamentals         Meeting Expectations?</vt:lpstr>
      <vt:lpstr>3. Declining Fundamentals      Quarterly Growth Trend      (aka PERT-A) </vt:lpstr>
      <vt:lpstr>PERT Report</vt:lpstr>
      <vt:lpstr>4. Significant Long-term      Bad News</vt:lpstr>
      <vt:lpstr>5. Overpriced</vt:lpstr>
      <vt:lpstr>PowerPoint Presentation</vt:lpstr>
      <vt:lpstr>Overpriced?</vt:lpstr>
      <vt:lpstr>Overpriced?</vt:lpstr>
      <vt:lpstr>6. Improve Portfolio Potential     Future Return</vt:lpstr>
      <vt:lpstr>PowerPoint Presentation</vt:lpstr>
      <vt:lpstr>PowerPoint Presentation</vt:lpstr>
      <vt:lpstr>SSGPlus Portfolio Reports</vt:lpstr>
      <vt:lpstr>Bad Reasons for Not Selling</vt:lpstr>
      <vt:lpstr>When to Sell</vt:lpstr>
      <vt:lpstr>Make A Difference  In Someone’s Life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Ladies</dc:title>
  <dc:creator>Carol Theine</dc:creator>
  <cp:lastModifiedBy>Howard Johnson</cp:lastModifiedBy>
  <cp:revision>93</cp:revision>
  <dcterms:created xsi:type="dcterms:W3CDTF">2013-05-26T17:23:51Z</dcterms:created>
  <dcterms:modified xsi:type="dcterms:W3CDTF">2023-05-17T21:14:31Z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0x0101006AC8C26CF6E8064589FA72D62348C515</vt:lpwstr>
  </property>
</Properties>
</file>