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88" r:id="rId1"/>
    <p:sldMasterId id="2147484201" r:id="rId2"/>
  </p:sldMasterIdLst>
  <p:notesMasterIdLst>
    <p:notesMasterId r:id="rId47"/>
  </p:notesMasterIdLst>
  <p:handoutMasterIdLst>
    <p:handoutMasterId r:id="rId48"/>
  </p:handoutMasterIdLst>
  <p:sldIdLst>
    <p:sldId id="366" r:id="rId3"/>
    <p:sldId id="333" r:id="rId4"/>
    <p:sldId id="280" r:id="rId5"/>
    <p:sldId id="385" r:id="rId6"/>
    <p:sldId id="296" r:id="rId7"/>
    <p:sldId id="386" r:id="rId8"/>
    <p:sldId id="362" r:id="rId9"/>
    <p:sldId id="389" r:id="rId10"/>
    <p:sldId id="480" r:id="rId11"/>
    <p:sldId id="702" r:id="rId12"/>
    <p:sldId id="699" r:id="rId13"/>
    <p:sldId id="666" r:id="rId14"/>
    <p:sldId id="698" r:id="rId15"/>
    <p:sldId id="711" r:id="rId16"/>
    <p:sldId id="712" r:id="rId17"/>
    <p:sldId id="644" r:id="rId18"/>
    <p:sldId id="700" r:id="rId19"/>
    <p:sldId id="655" r:id="rId20"/>
    <p:sldId id="684" r:id="rId21"/>
    <p:sldId id="701" r:id="rId22"/>
    <p:sldId id="664" r:id="rId23"/>
    <p:sldId id="703" r:id="rId24"/>
    <p:sldId id="704" r:id="rId25"/>
    <p:sldId id="705" r:id="rId26"/>
    <p:sldId id="706" r:id="rId27"/>
    <p:sldId id="709" r:id="rId28"/>
    <p:sldId id="714" r:id="rId29"/>
    <p:sldId id="713" r:id="rId30"/>
    <p:sldId id="708" r:id="rId31"/>
    <p:sldId id="707" r:id="rId32"/>
    <p:sldId id="657" r:id="rId33"/>
    <p:sldId id="710" r:id="rId34"/>
    <p:sldId id="682" r:id="rId35"/>
    <p:sldId id="620" r:id="rId36"/>
    <p:sldId id="372" r:id="rId37"/>
    <p:sldId id="387" r:id="rId38"/>
    <p:sldId id="375" r:id="rId39"/>
    <p:sldId id="388" r:id="rId40"/>
    <p:sldId id="381" r:id="rId41"/>
    <p:sldId id="302" r:id="rId42"/>
    <p:sldId id="358" r:id="rId43"/>
    <p:sldId id="384" r:id="rId44"/>
    <p:sldId id="312" r:id="rId45"/>
    <p:sldId id="315" r:id="rId4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8"/>
    <a:srgbClr val="212763"/>
    <a:srgbClr val="006C00"/>
    <a:srgbClr val="00458A"/>
    <a:srgbClr val="EDF1F9"/>
    <a:srgbClr val="8FACE1"/>
    <a:srgbClr val="004E8E"/>
    <a:srgbClr val="00579E"/>
    <a:srgbClr val="005D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88133" autoAdjust="0"/>
  </p:normalViewPr>
  <p:slideViewPr>
    <p:cSldViewPr>
      <p:cViewPr varScale="1">
        <p:scale>
          <a:sx n="72" d="100"/>
          <a:sy n="72" d="100"/>
        </p:scale>
        <p:origin x="176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104" d="100"/>
          <a:sy n="104" d="100"/>
        </p:scale>
        <p:origin x="1509" y="6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2" Type="http://schemas.openxmlformats.org/officeDocument/2006/relationships/hyperlink" Target="mailto:contact@sanfran.betterinvesting.net" TargetMode="Externa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2"/>
          <p:cNvSpPr>
            <a:spLocks noGrp="1" noChangeArrowheads="1"/>
          </p:cNvSpPr>
          <p:nvPr>
            <p:ph type="hdr" sz="quarter"/>
          </p:nvPr>
        </p:nvSpPr>
        <p:spPr bwMode="auto">
          <a:xfrm>
            <a:off x="3" y="4"/>
            <a:ext cx="7102475" cy="74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454" tIns="49229" rIns="98454" bIns="49229" numCol="1" anchor="t" anchorCtr="0" compatLnSpc="1">
            <a:prstTxWarp prst="textNoShape">
              <a:avLst/>
            </a:prstTxWarp>
          </a:bodyPr>
          <a:lstStyle>
            <a:lvl1pPr algn="ctr">
              <a:defRPr sz="1400"/>
            </a:lvl1pPr>
          </a:lstStyle>
          <a:p>
            <a:r>
              <a:rPr lang="en-US" sz="1100" dirty="0"/>
              <a:t>2022 SF Bay Area Chapter Annual Meeting</a:t>
            </a:r>
          </a:p>
        </p:txBody>
      </p:sp>
      <p:sp>
        <p:nvSpPr>
          <p:cNvPr id="7" name="Rectangle 4"/>
          <p:cNvSpPr>
            <a:spLocks noGrp="1" noChangeArrowheads="1"/>
          </p:cNvSpPr>
          <p:nvPr>
            <p:ph type="ftr" sz="quarter" idx="2"/>
          </p:nvPr>
        </p:nvSpPr>
        <p:spPr bwMode="auto">
          <a:xfrm>
            <a:off x="3" y="8893534"/>
            <a:ext cx="7102473" cy="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454" tIns="49229" rIns="98454" bIns="49229" numCol="1" anchor="b" anchorCtr="0" compatLnSpc="1">
            <a:prstTxWarp prst="textNoShape">
              <a:avLst/>
            </a:prstTxWarp>
          </a:bodyPr>
          <a:lstStyle>
            <a:lvl1pPr algn="ctr">
              <a:defRPr sz="1100"/>
            </a:lvl1pPr>
          </a:lstStyle>
          <a:p>
            <a:r>
              <a:rPr lang="en-US" b="1" i="0" u="sng" dirty="0">
                <a:effectLst/>
                <a:latin typeface="Lato" panose="020F0502020204030203" pitchFamily="34" charset="0"/>
                <a:hlinkClick r:id="rId2">
                  <a:extLst>
                    <a:ext uri="{A12FA001-AC4F-418D-AE19-62706E023703}">
                      <ahyp:hlinkClr xmlns:ahyp="http://schemas.microsoft.com/office/drawing/2018/hyperlinkcolor" val="tx"/>
                    </a:ext>
                  </a:extLst>
                </a:hlinkClick>
              </a:rPr>
              <a:t>contact@sanfran.betterinvesting.net</a:t>
            </a:r>
            <a:endParaRPr lang="en-US" dirty="0"/>
          </a:p>
        </p:txBody>
      </p:sp>
      <p:sp>
        <p:nvSpPr>
          <p:cNvPr id="8" name="Rectangle 5"/>
          <p:cNvSpPr>
            <a:spLocks noGrp="1" noChangeArrowheads="1"/>
          </p:cNvSpPr>
          <p:nvPr>
            <p:ph type="sldNum" sz="quarter" idx="3"/>
          </p:nvPr>
        </p:nvSpPr>
        <p:spPr bwMode="auto">
          <a:xfrm>
            <a:off x="6118042" y="8894393"/>
            <a:ext cx="984434" cy="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8454" tIns="49229" rIns="98454" bIns="49229" numCol="1" anchor="b" anchorCtr="0" compatLnSpc="1">
            <a:prstTxWarp prst="textNoShape">
              <a:avLst/>
            </a:prstTxWarp>
          </a:bodyPr>
          <a:lstStyle>
            <a:lvl1pPr algn="r">
              <a:defRPr sz="1100"/>
            </a:lvl1pPr>
          </a:lstStyle>
          <a:p>
            <a:fld id="{1F26158E-86DB-44E2-B37B-5B5EE9106911}" type="slidenum">
              <a:rPr lang="en-US"/>
              <a:pPr/>
              <a:t>‹#›</a:t>
            </a:fld>
            <a:endParaRPr lang="en-US" dirty="0"/>
          </a:p>
        </p:txBody>
      </p:sp>
    </p:spTree>
    <p:extLst>
      <p:ext uri="{BB962C8B-B14F-4D97-AF65-F5344CB8AC3E}">
        <p14:creationId xmlns:p14="http://schemas.microsoft.com/office/powerpoint/2010/main" val="369658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40" cy="469424"/>
          </a:xfrm>
          <a:prstGeom prst="rect">
            <a:avLst/>
          </a:prstGeom>
        </p:spPr>
        <p:txBody>
          <a:bodyPr vert="horz" lIns="94202" tIns="47101" rIns="94202" bIns="47101" rtlCol="0"/>
          <a:lstStyle>
            <a:lvl1pPr algn="l">
              <a:defRPr sz="1300"/>
            </a:lvl1pPr>
          </a:lstStyle>
          <a:p>
            <a:endParaRPr lang="en-US" dirty="0"/>
          </a:p>
        </p:txBody>
      </p:sp>
      <p:sp>
        <p:nvSpPr>
          <p:cNvPr id="3" name="Date Placeholder 2"/>
          <p:cNvSpPr>
            <a:spLocks noGrp="1"/>
          </p:cNvSpPr>
          <p:nvPr>
            <p:ph type="dt" idx="1"/>
          </p:nvPr>
        </p:nvSpPr>
        <p:spPr>
          <a:xfrm>
            <a:off x="4023093" y="0"/>
            <a:ext cx="3077740" cy="469424"/>
          </a:xfrm>
          <a:prstGeom prst="rect">
            <a:avLst/>
          </a:prstGeom>
        </p:spPr>
        <p:txBody>
          <a:bodyPr vert="horz" lIns="94202" tIns="47101" rIns="94202" bIns="47101" rtlCol="0"/>
          <a:lstStyle>
            <a:lvl1pPr algn="r">
              <a:defRPr sz="1300"/>
            </a:lvl1pPr>
          </a:lstStyle>
          <a:p>
            <a:fld id="{E52113C5-E00A-4258-B6C8-79E2386AC8A6}" type="datetimeFigureOut">
              <a:rPr lang="en-US" smtClean="0"/>
              <a:t>7/31/2024</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02" tIns="47101" rIns="94202" bIns="47101"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02" tIns="47101" rIns="94202" bIns="471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422"/>
            <a:ext cx="3077740" cy="469424"/>
          </a:xfrm>
          <a:prstGeom prst="rect">
            <a:avLst/>
          </a:prstGeom>
        </p:spPr>
        <p:txBody>
          <a:bodyPr vert="horz" lIns="94202" tIns="47101" rIns="94202" bIns="4710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023093" y="8917422"/>
            <a:ext cx="3077740" cy="469424"/>
          </a:xfrm>
          <a:prstGeom prst="rect">
            <a:avLst/>
          </a:prstGeom>
        </p:spPr>
        <p:txBody>
          <a:bodyPr vert="horz" lIns="94202" tIns="47101" rIns="94202" bIns="47101" rtlCol="0" anchor="b"/>
          <a:lstStyle>
            <a:lvl1pPr algn="r">
              <a:defRPr sz="1300"/>
            </a:lvl1pPr>
          </a:lstStyle>
          <a:p>
            <a:fld id="{4D607DF2-17BE-4C2C-AFE5-F620D71543FC}" type="slidenum">
              <a:rPr lang="en-US" smtClean="0"/>
              <a:t>‹#›</a:t>
            </a:fld>
            <a:endParaRPr lang="en-US" dirty="0"/>
          </a:p>
        </p:txBody>
      </p:sp>
    </p:spTree>
    <p:extLst>
      <p:ext uri="{BB962C8B-B14F-4D97-AF65-F5344CB8AC3E}">
        <p14:creationId xmlns:p14="http://schemas.microsoft.com/office/powerpoint/2010/main" val="1790668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1</a:t>
            </a:fld>
            <a:endParaRPr lang="en-US" dirty="0"/>
          </a:p>
        </p:txBody>
      </p:sp>
    </p:spTree>
    <p:extLst>
      <p:ext uri="{BB962C8B-B14F-4D97-AF65-F5344CB8AC3E}">
        <p14:creationId xmlns:p14="http://schemas.microsoft.com/office/powerpoint/2010/main" val="164925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But by and large, buying a stock after a split has led to some great returns for investors.</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16</a:t>
            </a:fld>
            <a:endParaRPr lang="en-US" dirty="0"/>
          </a:p>
        </p:txBody>
      </p:sp>
    </p:spTree>
    <p:extLst>
      <p:ext uri="{BB962C8B-B14F-4D97-AF65-F5344CB8AC3E}">
        <p14:creationId xmlns:p14="http://schemas.microsoft.com/office/powerpoint/2010/main" val="533125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dirty="0"/>
              <a:t>Let’s see that data</a:t>
            </a:r>
          </a:p>
        </p:txBody>
      </p:sp>
      <p:sp>
        <p:nvSpPr>
          <p:cNvPr id="4" name="Slide Number Placeholder 3"/>
          <p:cNvSpPr>
            <a:spLocks noGrp="1"/>
          </p:cNvSpPr>
          <p:nvPr>
            <p:ph type="sldNum" sz="quarter" idx="10"/>
          </p:nvPr>
        </p:nvSpPr>
        <p:spPr/>
        <p:txBody>
          <a:bodyPr/>
          <a:lstStyle/>
          <a:p>
            <a:fld id="{4D607DF2-17BE-4C2C-AFE5-F620D71543FC}" type="slidenum">
              <a:rPr lang="en-US" smtClean="0"/>
              <a:t>17</a:t>
            </a:fld>
            <a:endParaRPr lang="en-US" dirty="0"/>
          </a:p>
        </p:txBody>
      </p:sp>
    </p:spTree>
    <p:extLst>
      <p:ext uri="{BB962C8B-B14F-4D97-AF65-F5344CB8AC3E}">
        <p14:creationId xmlns:p14="http://schemas.microsoft.com/office/powerpoint/2010/main" val="2921917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Go into Moats and castles and that moats are competitive advantages that helps protect them from competition.  and every company is a castle and how big is their moat?  A company is like a castle with a moat.</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18</a:t>
            </a:fld>
            <a:endParaRPr lang="en-US" dirty="0"/>
          </a:p>
        </p:txBody>
      </p:sp>
    </p:spTree>
    <p:extLst>
      <p:ext uri="{BB962C8B-B14F-4D97-AF65-F5344CB8AC3E}">
        <p14:creationId xmlns:p14="http://schemas.microsoft.com/office/powerpoint/2010/main" val="133415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ChangeArrowheads="1" noTextEdit="1"/>
          </p:cNvSpPr>
          <p:nvPr>
            <p:ph type="sldImg"/>
          </p:nvPr>
        </p:nvSpPr>
        <p:spPr>
          <a:xfrm>
            <a:off x="-749300" y="965200"/>
            <a:ext cx="6472238" cy="4854575"/>
          </a:xfrm>
          <a:ln/>
        </p:spPr>
      </p:sp>
      <p:sp>
        <p:nvSpPr>
          <p:cNvPr id="29699" name="Notes Placeholder 2"/>
          <p:cNvSpPr>
            <a:spLocks noGrp="1" noChangeArrowheads="1"/>
          </p:cNvSpPr>
          <p:nvPr>
            <p:ph type="body" idx="1"/>
          </p:nvPr>
        </p:nvSpPr>
        <p:spPr>
          <a:noFill/>
        </p:spPr>
        <p:txBody>
          <a:bodyPr/>
          <a:lstStyle/>
          <a:p>
            <a:endParaRPr lang="en-US" altLang="en-US"/>
          </a:p>
        </p:txBody>
      </p:sp>
      <p:sp>
        <p:nvSpPr>
          <p:cNvPr id="29700" name="Slide Number Placeholder 3"/>
          <p:cNvSpPr>
            <a:spLocks noGrp="1"/>
          </p:cNvSpPr>
          <p:nvPr>
            <p:ph type="sldNum" sz="quarter" idx="5"/>
          </p:nvPr>
        </p:nvSpPr>
        <p:spPr>
          <a:noFill/>
        </p:spPr>
        <p:txBody>
          <a:bodyPr/>
          <a:lstStyle>
            <a:lvl1pPr defTabSz="984220">
              <a:defRPr sz="2400" baseline="-25000">
                <a:solidFill>
                  <a:schemeClr val="tx1"/>
                </a:solidFill>
                <a:latin typeface="Arial" charset="0"/>
                <a:ea typeface="ヒラギノ角ゴ Pro W3" pitchFamily="16" charset="-128"/>
              </a:defRPr>
            </a:lvl1pPr>
            <a:lvl2pPr marL="791727" indent="-304639" defTabSz="984220">
              <a:defRPr sz="2400" baseline="-25000">
                <a:solidFill>
                  <a:schemeClr val="tx1"/>
                </a:solidFill>
                <a:latin typeface="Arial" charset="0"/>
                <a:ea typeface="ヒラギノ角ゴ Pro W3" pitchFamily="16" charset="-128"/>
              </a:defRPr>
            </a:lvl2pPr>
            <a:lvl3pPr marL="1218556" indent="-242708" defTabSz="984220">
              <a:defRPr sz="2400" baseline="-25000">
                <a:solidFill>
                  <a:schemeClr val="tx1"/>
                </a:solidFill>
                <a:latin typeface="Arial" charset="0"/>
                <a:ea typeface="ヒラギノ角ゴ Pro W3" pitchFamily="16" charset="-128"/>
              </a:defRPr>
            </a:lvl3pPr>
            <a:lvl4pPr marL="1705645" indent="-242708" defTabSz="984220">
              <a:defRPr sz="2400" baseline="-25000">
                <a:solidFill>
                  <a:schemeClr val="tx1"/>
                </a:solidFill>
                <a:latin typeface="Arial" charset="0"/>
                <a:ea typeface="ヒラギノ角ゴ Pro W3" pitchFamily="16" charset="-128"/>
              </a:defRPr>
            </a:lvl4pPr>
            <a:lvl5pPr marL="2194406" indent="-242708" defTabSz="984220">
              <a:defRPr sz="2400" baseline="-25000">
                <a:solidFill>
                  <a:schemeClr val="tx1"/>
                </a:solidFill>
                <a:latin typeface="Arial" charset="0"/>
                <a:ea typeface="ヒラギノ角ゴ Pro W3" pitchFamily="16" charset="-128"/>
              </a:defRPr>
            </a:lvl5pPr>
            <a:lvl6pPr marL="2676472" indent="-242708" defTabSz="984220" eaLnBrk="0" fontAlgn="base" hangingPunct="0">
              <a:spcBef>
                <a:spcPct val="0"/>
              </a:spcBef>
              <a:spcAft>
                <a:spcPct val="0"/>
              </a:spcAft>
              <a:defRPr sz="2400" baseline="-25000">
                <a:solidFill>
                  <a:schemeClr val="tx1"/>
                </a:solidFill>
                <a:latin typeface="Arial" charset="0"/>
                <a:ea typeface="ヒラギノ角ゴ Pro W3" pitchFamily="16" charset="-128"/>
              </a:defRPr>
            </a:lvl6pPr>
            <a:lvl7pPr marL="3158539" indent="-242708" defTabSz="984220" eaLnBrk="0" fontAlgn="base" hangingPunct="0">
              <a:spcBef>
                <a:spcPct val="0"/>
              </a:spcBef>
              <a:spcAft>
                <a:spcPct val="0"/>
              </a:spcAft>
              <a:defRPr sz="2400" baseline="-25000">
                <a:solidFill>
                  <a:schemeClr val="tx1"/>
                </a:solidFill>
                <a:latin typeface="Arial" charset="0"/>
                <a:ea typeface="ヒラギノ角ゴ Pro W3" pitchFamily="16" charset="-128"/>
              </a:defRPr>
            </a:lvl7pPr>
            <a:lvl8pPr marL="3640606" indent="-242708" defTabSz="984220" eaLnBrk="0" fontAlgn="base" hangingPunct="0">
              <a:spcBef>
                <a:spcPct val="0"/>
              </a:spcBef>
              <a:spcAft>
                <a:spcPct val="0"/>
              </a:spcAft>
              <a:defRPr sz="2400" baseline="-25000">
                <a:solidFill>
                  <a:schemeClr val="tx1"/>
                </a:solidFill>
                <a:latin typeface="Arial" charset="0"/>
                <a:ea typeface="ヒラギノ角ゴ Pro W3" pitchFamily="16" charset="-128"/>
              </a:defRPr>
            </a:lvl8pPr>
            <a:lvl9pPr marL="4122671" indent="-242708" defTabSz="984220" eaLnBrk="0" fontAlgn="base" hangingPunct="0">
              <a:spcBef>
                <a:spcPct val="0"/>
              </a:spcBef>
              <a:spcAft>
                <a:spcPct val="0"/>
              </a:spcAft>
              <a:defRPr sz="2400" baseline="-25000">
                <a:solidFill>
                  <a:schemeClr val="tx1"/>
                </a:solidFill>
                <a:latin typeface="Arial" charset="0"/>
                <a:ea typeface="ヒラギノ角ゴ Pro W3" pitchFamily="16" charset="-128"/>
              </a:defRPr>
            </a:lvl9pPr>
          </a:lstStyle>
          <a:p>
            <a:fld id="{1ACAFFFA-B43D-4577-89B7-B14541DF0E89}" type="slidenum">
              <a:rPr lang="en-US" altLang="en-US" sz="1300" baseline="0"/>
              <a:pPr/>
              <a:t>19</a:t>
            </a:fld>
            <a:endParaRPr lang="en-US" altLang="en-US" sz="1300" baseline="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20</a:t>
            </a:fld>
            <a:endParaRPr lang="en-US" dirty="0"/>
          </a:p>
        </p:txBody>
      </p:sp>
    </p:spTree>
    <p:extLst>
      <p:ext uri="{BB962C8B-B14F-4D97-AF65-F5344CB8AC3E}">
        <p14:creationId xmlns:p14="http://schemas.microsoft.com/office/powerpoint/2010/main" val="1790292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21</a:t>
            </a:fld>
            <a:endParaRPr lang="en-US" dirty="0"/>
          </a:p>
        </p:txBody>
      </p:sp>
    </p:spTree>
    <p:extLst>
      <p:ext uri="{BB962C8B-B14F-4D97-AF65-F5344CB8AC3E}">
        <p14:creationId xmlns:p14="http://schemas.microsoft.com/office/powerpoint/2010/main" val="533125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22</a:t>
            </a:fld>
            <a:endParaRPr lang="en-US" dirty="0"/>
          </a:p>
        </p:txBody>
      </p:sp>
    </p:spTree>
    <p:extLst>
      <p:ext uri="{BB962C8B-B14F-4D97-AF65-F5344CB8AC3E}">
        <p14:creationId xmlns:p14="http://schemas.microsoft.com/office/powerpoint/2010/main" val="1838714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23</a:t>
            </a:fld>
            <a:endParaRPr lang="en-US" dirty="0"/>
          </a:p>
        </p:txBody>
      </p:sp>
    </p:spTree>
    <p:extLst>
      <p:ext uri="{BB962C8B-B14F-4D97-AF65-F5344CB8AC3E}">
        <p14:creationId xmlns:p14="http://schemas.microsoft.com/office/powerpoint/2010/main" val="710460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24</a:t>
            </a:fld>
            <a:endParaRPr lang="en-US" dirty="0"/>
          </a:p>
        </p:txBody>
      </p:sp>
    </p:spTree>
    <p:extLst>
      <p:ext uri="{BB962C8B-B14F-4D97-AF65-F5344CB8AC3E}">
        <p14:creationId xmlns:p14="http://schemas.microsoft.com/office/powerpoint/2010/main" val="1328705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25</a:t>
            </a:fld>
            <a:endParaRPr lang="en-US" dirty="0"/>
          </a:p>
        </p:txBody>
      </p:sp>
    </p:spTree>
    <p:extLst>
      <p:ext uri="{BB962C8B-B14F-4D97-AF65-F5344CB8AC3E}">
        <p14:creationId xmlns:p14="http://schemas.microsoft.com/office/powerpoint/2010/main" val="154534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7C490-ABA9-49D0-B6FF-641E28120704}" type="slidenum">
              <a:rPr lang="en-US" smtClean="0"/>
              <a:pPr/>
              <a:t>2</a:t>
            </a:fld>
            <a:endParaRPr lang="en-US" dirty="0"/>
          </a:p>
        </p:txBody>
      </p:sp>
    </p:spTree>
    <p:extLst>
      <p:ext uri="{BB962C8B-B14F-4D97-AF65-F5344CB8AC3E}">
        <p14:creationId xmlns:p14="http://schemas.microsoft.com/office/powerpoint/2010/main" val="319336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26</a:t>
            </a:fld>
            <a:endParaRPr lang="en-US" dirty="0"/>
          </a:p>
        </p:txBody>
      </p:sp>
    </p:spTree>
    <p:extLst>
      <p:ext uri="{BB962C8B-B14F-4D97-AF65-F5344CB8AC3E}">
        <p14:creationId xmlns:p14="http://schemas.microsoft.com/office/powerpoint/2010/main" val="213346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27</a:t>
            </a:fld>
            <a:endParaRPr lang="en-US" dirty="0"/>
          </a:p>
        </p:txBody>
      </p:sp>
    </p:spTree>
    <p:extLst>
      <p:ext uri="{BB962C8B-B14F-4D97-AF65-F5344CB8AC3E}">
        <p14:creationId xmlns:p14="http://schemas.microsoft.com/office/powerpoint/2010/main" val="1096123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28</a:t>
            </a:fld>
            <a:endParaRPr lang="en-US" dirty="0"/>
          </a:p>
        </p:txBody>
      </p:sp>
    </p:spTree>
    <p:extLst>
      <p:ext uri="{BB962C8B-B14F-4D97-AF65-F5344CB8AC3E}">
        <p14:creationId xmlns:p14="http://schemas.microsoft.com/office/powerpoint/2010/main" val="416449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29</a:t>
            </a:fld>
            <a:endParaRPr lang="en-US" dirty="0"/>
          </a:p>
        </p:txBody>
      </p:sp>
    </p:spTree>
    <p:extLst>
      <p:ext uri="{BB962C8B-B14F-4D97-AF65-F5344CB8AC3E}">
        <p14:creationId xmlns:p14="http://schemas.microsoft.com/office/powerpoint/2010/main" val="735836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30</a:t>
            </a:fld>
            <a:endParaRPr lang="en-US" dirty="0"/>
          </a:p>
        </p:txBody>
      </p:sp>
    </p:spTree>
    <p:extLst>
      <p:ext uri="{BB962C8B-B14F-4D97-AF65-F5344CB8AC3E}">
        <p14:creationId xmlns:p14="http://schemas.microsoft.com/office/powerpoint/2010/main" val="2718604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Many years ago, AMZN was not the predictable or profitable. However, if you thought they were going the right direction and wanted to own them for the growth. It made sense.</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31</a:t>
            </a:fld>
            <a:endParaRPr lang="en-US" dirty="0"/>
          </a:p>
        </p:txBody>
      </p:sp>
    </p:spTree>
    <p:extLst>
      <p:ext uri="{BB962C8B-B14F-4D97-AF65-F5344CB8AC3E}">
        <p14:creationId xmlns:p14="http://schemas.microsoft.com/office/powerpoint/2010/main" val="533125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We showed you 3 stocks – V, ISRG, VRTX that fit the Core category in my mind.</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32</a:t>
            </a:fld>
            <a:endParaRPr lang="en-US" dirty="0"/>
          </a:p>
        </p:txBody>
      </p:sp>
    </p:spTree>
    <p:extLst>
      <p:ext uri="{BB962C8B-B14F-4D97-AF65-F5344CB8AC3E}">
        <p14:creationId xmlns:p14="http://schemas.microsoft.com/office/powerpoint/2010/main" val="1452420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2403475" y="1282700"/>
            <a:ext cx="8580438" cy="6437313"/>
          </a:xfrm>
          <a:ln/>
        </p:spPr>
      </p:sp>
      <p:sp>
        <p:nvSpPr>
          <p:cNvPr id="34819" name="Notes Placeholder 2"/>
          <p:cNvSpPr>
            <a:spLocks noGrp="1" noChangeArrowheads="1"/>
          </p:cNvSpPr>
          <p:nvPr>
            <p:ph type="body" idx="1"/>
          </p:nvPr>
        </p:nvSpPr>
        <p:spPr>
          <a:noFill/>
        </p:spPr>
        <p:txBody>
          <a:bodyPr/>
          <a:lstStyle/>
          <a:p>
            <a:endParaRPr lang="en-US" altLang="en-US" dirty="0"/>
          </a:p>
        </p:txBody>
      </p:sp>
      <p:sp>
        <p:nvSpPr>
          <p:cNvPr id="34820" name="Slide Number Placeholder 3"/>
          <p:cNvSpPr>
            <a:spLocks noGrp="1"/>
          </p:cNvSpPr>
          <p:nvPr>
            <p:ph type="sldNum" sz="quarter" idx="5"/>
          </p:nvPr>
        </p:nvSpPr>
        <p:spPr>
          <a:noFill/>
        </p:spPr>
        <p:txBody>
          <a:bodyPr/>
          <a:lstStyle>
            <a:lvl1pPr defTabSz="987173">
              <a:defRPr sz="2400" baseline="-25000">
                <a:solidFill>
                  <a:schemeClr val="tx1"/>
                </a:solidFill>
                <a:latin typeface="Arial" charset="0"/>
                <a:ea typeface="ヒラギノ角ゴ Pro W3" pitchFamily="16" charset="-128"/>
              </a:defRPr>
            </a:lvl1pPr>
            <a:lvl2pPr marL="794102" indent="-305553" defTabSz="987173">
              <a:defRPr sz="2400" baseline="-25000">
                <a:solidFill>
                  <a:schemeClr val="tx1"/>
                </a:solidFill>
                <a:latin typeface="Arial" charset="0"/>
                <a:ea typeface="ヒラギノ角ゴ Pro W3" pitchFamily="16" charset="-128"/>
              </a:defRPr>
            </a:lvl2pPr>
            <a:lvl3pPr marL="1222212" indent="-243436" defTabSz="987173">
              <a:defRPr sz="2400" baseline="-25000">
                <a:solidFill>
                  <a:schemeClr val="tx1"/>
                </a:solidFill>
                <a:latin typeface="Arial" charset="0"/>
                <a:ea typeface="ヒラギノ角ゴ Pro W3" pitchFamily="16" charset="-128"/>
              </a:defRPr>
            </a:lvl3pPr>
            <a:lvl4pPr marL="1710762" indent="-243436" defTabSz="987173">
              <a:defRPr sz="2400" baseline="-25000">
                <a:solidFill>
                  <a:schemeClr val="tx1"/>
                </a:solidFill>
                <a:latin typeface="Arial" charset="0"/>
                <a:ea typeface="ヒラギノ角ゴ Pro W3" pitchFamily="16" charset="-128"/>
              </a:defRPr>
            </a:lvl4pPr>
            <a:lvl5pPr marL="2200989" indent="-243436" defTabSz="987173">
              <a:defRPr sz="2400" baseline="-25000">
                <a:solidFill>
                  <a:schemeClr val="tx1"/>
                </a:solidFill>
                <a:latin typeface="Arial" charset="0"/>
                <a:ea typeface="ヒラギノ角ゴ Pro W3" pitchFamily="16" charset="-128"/>
              </a:defRPr>
            </a:lvl5pPr>
            <a:lvl6pPr marL="2684501" indent="-243436" defTabSz="987173" eaLnBrk="0" fontAlgn="base" hangingPunct="0">
              <a:spcBef>
                <a:spcPct val="0"/>
              </a:spcBef>
              <a:spcAft>
                <a:spcPct val="0"/>
              </a:spcAft>
              <a:defRPr sz="2400" baseline="-25000">
                <a:solidFill>
                  <a:schemeClr val="tx1"/>
                </a:solidFill>
                <a:latin typeface="Arial" charset="0"/>
                <a:ea typeface="ヒラギノ角ゴ Pro W3" pitchFamily="16" charset="-128"/>
              </a:defRPr>
            </a:lvl6pPr>
            <a:lvl7pPr marL="3168015" indent="-243436" defTabSz="987173" eaLnBrk="0" fontAlgn="base" hangingPunct="0">
              <a:spcBef>
                <a:spcPct val="0"/>
              </a:spcBef>
              <a:spcAft>
                <a:spcPct val="0"/>
              </a:spcAft>
              <a:defRPr sz="2400" baseline="-25000">
                <a:solidFill>
                  <a:schemeClr val="tx1"/>
                </a:solidFill>
                <a:latin typeface="Arial" charset="0"/>
                <a:ea typeface="ヒラギノ角ゴ Pro W3" pitchFamily="16" charset="-128"/>
              </a:defRPr>
            </a:lvl7pPr>
            <a:lvl8pPr marL="3651528" indent="-243436" defTabSz="987173" eaLnBrk="0" fontAlgn="base" hangingPunct="0">
              <a:spcBef>
                <a:spcPct val="0"/>
              </a:spcBef>
              <a:spcAft>
                <a:spcPct val="0"/>
              </a:spcAft>
              <a:defRPr sz="2400" baseline="-25000">
                <a:solidFill>
                  <a:schemeClr val="tx1"/>
                </a:solidFill>
                <a:latin typeface="Arial" charset="0"/>
                <a:ea typeface="ヒラギノ角ゴ Pro W3" pitchFamily="16" charset="-128"/>
              </a:defRPr>
            </a:lvl8pPr>
            <a:lvl9pPr marL="4135039" indent="-243436" defTabSz="987173" eaLnBrk="0" fontAlgn="base" hangingPunct="0">
              <a:spcBef>
                <a:spcPct val="0"/>
              </a:spcBef>
              <a:spcAft>
                <a:spcPct val="0"/>
              </a:spcAft>
              <a:defRPr sz="2400" baseline="-25000">
                <a:solidFill>
                  <a:schemeClr val="tx1"/>
                </a:solidFill>
                <a:latin typeface="Arial" charset="0"/>
                <a:ea typeface="ヒラギノ角ゴ Pro W3" pitchFamily="16" charset="-128"/>
              </a:defRPr>
            </a:lvl9pPr>
          </a:lstStyle>
          <a:p>
            <a:fld id="{C0E1D6F8-0E14-4E63-AFA9-49B15C8079B3}" type="slidenum">
              <a:rPr lang="en-US" altLang="en-US" sz="1300" baseline="0"/>
              <a:pPr/>
              <a:t>33</a:t>
            </a:fld>
            <a:endParaRPr lang="en-US" altLang="en-US" sz="1300" baseline="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defTabSz="874391" fontAlgn="base">
              <a:spcBef>
                <a:spcPct val="0"/>
              </a:spcBef>
              <a:spcAft>
                <a:spcPct val="0"/>
              </a:spcAft>
              <a:defRPr/>
            </a:pPr>
            <a:fld id="{50D779D4-D950-43B2-8B58-23DD307520E0}" type="slidenum">
              <a:rPr lang="en-US">
                <a:solidFill>
                  <a:srgbClr val="000000"/>
                </a:solidFill>
                <a:latin typeface="Arial" pitchFamily="34" charset="0"/>
              </a:rPr>
              <a:pPr defTabSz="874391" fontAlgn="base">
                <a:spcBef>
                  <a:spcPct val="0"/>
                </a:spcBef>
                <a:spcAft>
                  <a:spcPct val="0"/>
                </a:spcAft>
                <a:defRPr/>
              </a:pPr>
              <a:t>34</a:t>
            </a:fld>
            <a:endParaRPr lang="en-US" dirty="0">
              <a:solidFill>
                <a:srgbClr val="000000"/>
              </a:solidFill>
              <a:latin typeface="Arial" pitchFamily="34"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r>
              <a:rPr lang="en-US" dirty="0"/>
              <a:t>Thank you for your attention.  Are there any questions or comments?</a:t>
            </a:r>
          </a:p>
          <a:p>
            <a:endParaRPr lang="en-US" sz="1300" dirty="0"/>
          </a:p>
          <a:p>
            <a:endParaRPr lang="en-US" sz="1300" dirty="0"/>
          </a:p>
          <a:p>
            <a:endParaRPr lang="en-US" dirty="0"/>
          </a:p>
        </p:txBody>
      </p:sp>
    </p:spTree>
    <p:extLst>
      <p:ext uri="{BB962C8B-B14F-4D97-AF65-F5344CB8AC3E}">
        <p14:creationId xmlns:p14="http://schemas.microsoft.com/office/powerpoint/2010/main" val="2343690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37</a:t>
            </a:fld>
            <a:endParaRPr lang="en-US" dirty="0"/>
          </a:p>
        </p:txBody>
      </p:sp>
    </p:spTree>
    <p:extLst>
      <p:ext uri="{BB962C8B-B14F-4D97-AF65-F5344CB8AC3E}">
        <p14:creationId xmlns:p14="http://schemas.microsoft.com/office/powerpoint/2010/main" val="36775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Before the event, remember to preview the PowerPoint deck and read the narrative note provided under each slide.</a:t>
            </a:r>
          </a:p>
          <a:p>
            <a:endParaRPr lang="en-US" dirty="0"/>
          </a:p>
          <a:p>
            <a:r>
              <a:rPr lang="en-US" b="1" dirty="0">
                <a:solidFill>
                  <a:srgbClr val="FF0000"/>
                </a:solidFill>
              </a:rPr>
              <a:t>Also, there are several slides which need your input.  Complete this before the event.  Just highlight and start typing:</a:t>
            </a:r>
          </a:p>
          <a:p>
            <a:endParaRPr lang="en-US" dirty="0"/>
          </a:p>
          <a:p>
            <a:pPr marL="334230" indent="-334230">
              <a:buAutoNum type="arabicPeriod"/>
            </a:pPr>
            <a:r>
              <a:rPr lang="en-US" dirty="0"/>
              <a:t>Title Slide 1:  Enter your name, position, and chapter affiliation</a:t>
            </a:r>
          </a:p>
          <a:p>
            <a:pPr marL="334230" indent="-334230">
              <a:buAutoNum type="arabicPeriod"/>
            </a:pPr>
            <a:endParaRPr lang="en-US" dirty="0"/>
          </a:p>
          <a:p>
            <a:pPr marL="334230" indent="-334230">
              <a:buAutoNum type="arabicPeriod"/>
            </a:pPr>
            <a:r>
              <a:rPr lang="en-US" dirty="0"/>
              <a:t>Slide 45:  If you have a model investment club, enter the date and time of your meetings along with contact information</a:t>
            </a:r>
          </a:p>
          <a:p>
            <a:pPr marL="334230" indent="-334230">
              <a:buAutoNum type="arabicPeriod"/>
            </a:pPr>
            <a:endParaRPr lang="en-US" dirty="0"/>
          </a:p>
          <a:p>
            <a:pPr marL="334230" indent="-334230">
              <a:buAutoNum type="arabicPeriod"/>
            </a:pPr>
            <a:r>
              <a:rPr lang="en-US" dirty="0"/>
              <a:t>Finally, some notes mention “Key Takeaways” or other information. These bits of information can be used to enhance the program to start a discussion, or have interaction with the attendees.  (For instance, Slide numbers 8, 9, 15 and 24 have examples of this in the notes.)  These have not been included in the voice recording.</a:t>
            </a:r>
          </a:p>
          <a:p>
            <a:pPr marL="334230" indent="-334230">
              <a:buAutoNum type="arabicPeriod"/>
            </a:pPr>
            <a:endParaRPr lang="en-US" b="1" dirty="0"/>
          </a:p>
          <a:p>
            <a:pPr marL="334230" indent="-334230" defTabSz="891280">
              <a:buFontTx/>
              <a:buAutoNum type="arabicPeriod"/>
              <a:defRPr/>
            </a:pPr>
            <a:r>
              <a:rPr lang="en-US" dirty="0"/>
              <a:t>At the event, introduce yourself and other BI volunteers that may be attending.  Share a personal investing story about how BI has helped you, and how you want to give back.  Ask that they sign the Event Attendance sheet, which is usually a requirement for MSW programs.</a:t>
            </a:r>
          </a:p>
          <a:p>
            <a:pPr marL="334230" indent="-334230">
              <a:buAutoNum type="arabicPeriod"/>
            </a:pPr>
            <a:endParaRPr lang="en-US" b="1" dirty="0"/>
          </a:p>
          <a:p>
            <a:pPr marL="334230" indent="-334230">
              <a:buAutoNum type="arabicPeriod"/>
            </a:pPr>
            <a:r>
              <a:rPr lang="en-US" b="0" dirty="0"/>
              <a:t>Don’t forget to order BI marketing materials, magazines, and the 90-Day Digital SSG Offer for them to freely pick up from an information table.</a:t>
            </a:r>
          </a:p>
          <a:p>
            <a:pPr marL="334230" indent="-334230">
              <a:buAutoNum type="arabicPeriod"/>
            </a:pPr>
            <a:endParaRPr lang="en-US" b="0" dirty="0"/>
          </a:p>
          <a:p>
            <a:pPr marL="334230" indent="-334230">
              <a:buAutoNum type="arabicPeriod"/>
            </a:pPr>
            <a:r>
              <a:rPr lang="en-US" b="0" dirty="0"/>
              <a:t>“Make It Yours” – Have fun and best wishes for a good event. </a:t>
            </a:r>
          </a:p>
          <a:p>
            <a:pPr marL="334230" indent="-334230">
              <a:buAutoNum type="arabicPeriod"/>
            </a:pPr>
            <a:endParaRPr lang="en-US" b="1" dirty="0"/>
          </a:p>
          <a:p>
            <a:pPr marL="334230" indent="-334230">
              <a:buAutoNum type="arabicPeriod"/>
            </a:pPr>
            <a:r>
              <a:rPr lang="en-US" b="1" dirty="0"/>
              <a:t>NOTE -  there will be a 5-second lag between these opening instructions and the beginning of Slide 1 narrative to allow you to set the PPT program to this opening slide. </a:t>
            </a:r>
          </a:p>
          <a:p>
            <a:pPr marL="334230" indent="-334230">
              <a:buAutoNum type="arabicPeriod"/>
            </a:pPr>
            <a:endParaRPr lang="en-US" b="1" dirty="0"/>
          </a:p>
          <a:p>
            <a:endParaRPr lang="en-US" b="1" dirty="0"/>
          </a:p>
          <a:p>
            <a:pPr marL="334230" indent="-334230">
              <a:buAutoNum type="arabicPeriod"/>
            </a:pPr>
            <a:endParaRPr lang="en-US" b="1" dirty="0"/>
          </a:p>
          <a:p>
            <a:r>
              <a:rPr lang="en-US" b="1" dirty="0"/>
              <a:t>The narrative starts here:</a:t>
            </a:r>
          </a:p>
          <a:p>
            <a:pPr marL="334230" indent="-334230">
              <a:buAutoNum type="arabicPeriod"/>
            </a:pPr>
            <a:endParaRPr lang="en-US" b="1" dirty="0"/>
          </a:p>
          <a:p>
            <a:r>
              <a:rPr lang="en-US" b="0" dirty="0"/>
              <a:t>Welcome Everyone to this BetterInvesting PowerPoint presentation of “Why Invest in Stocks.”  At the end of the program, please help yourself to materials that are on the Information Table.</a:t>
            </a:r>
          </a:p>
          <a:p>
            <a:pPr marL="334230" indent="-334230">
              <a:buAutoNum type="arabicPeriod"/>
            </a:pPr>
            <a:endParaRPr lang="en-US" b="1" dirty="0"/>
          </a:p>
          <a:p>
            <a:pPr algn="ctr"/>
            <a:endParaRPr lang="en-US" b="1" dirty="0"/>
          </a:p>
        </p:txBody>
      </p:sp>
      <p:sp>
        <p:nvSpPr>
          <p:cNvPr id="4" name="Slide Number Placeholder 3"/>
          <p:cNvSpPr>
            <a:spLocks noGrp="1"/>
          </p:cNvSpPr>
          <p:nvPr>
            <p:ph type="sldNum" sz="quarter" idx="5"/>
          </p:nvPr>
        </p:nvSpPr>
        <p:spPr/>
        <p:txBody>
          <a:bodyPr/>
          <a:lstStyle/>
          <a:p>
            <a:fld id="{4D607DF2-17BE-4C2C-AFE5-F620D71543FC}" type="slidenum">
              <a:rPr lang="en-US" smtClean="0"/>
              <a:t>7</a:t>
            </a:fld>
            <a:endParaRPr lang="en-US" dirty="0"/>
          </a:p>
        </p:txBody>
      </p:sp>
    </p:spTree>
    <p:extLst>
      <p:ext uri="{BB962C8B-B14F-4D97-AF65-F5344CB8AC3E}">
        <p14:creationId xmlns:p14="http://schemas.microsoft.com/office/powerpoint/2010/main" val="3137750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38</a:t>
            </a:fld>
            <a:endParaRPr lang="en-US" dirty="0"/>
          </a:p>
        </p:txBody>
      </p:sp>
    </p:spTree>
    <p:extLst>
      <p:ext uri="{BB962C8B-B14F-4D97-AF65-F5344CB8AC3E}">
        <p14:creationId xmlns:p14="http://schemas.microsoft.com/office/powerpoint/2010/main" val="1799515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34245">
              <a:defRPr/>
            </a:pPr>
            <a:endParaRPr lang="en-US" b="1" u="sng" dirty="0"/>
          </a:p>
        </p:txBody>
      </p:sp>
      <p:sp>
        <p:nvSpPr>
          <p:cNvPr id="4" name="Slide Number Placeholder 3"/>
          <p:cNvSpPr>
            <a:spLocks noGrp="1"/>
          </p:cNvSpPr>
          <p:nvPr>
            <p:ph type="sldNum" sz="quarter" idx="5"/>
          </p:nvPr>
        </p:nvSpPr>
        <p:spPr>
          <a:xfrm>
            <a:off x="4194865" y="9420559"/>
            <a:ext cx="3208422" cy="496615"/>
          </a:xfrm>
          <a:prstGeom prst="rect">
            <a:avLst/>
          </a:prstGeom>
        </p:spPr>
        <p:txBody>
          <a:bodyPr/>
          <a:lstStyle/>
          <a:p>
            <a:pPr>
              <a:defRPr/>
            </a:pPr>
            <a:fld id="{27B96C45-77AD-483A-8DA2-C0F23169D0C4}" type="slidenum">
              <a:rPr lang="en-US" smtClean="0"/>
              <a:pPr>
                <a:defRPr/>
              </a:pPr>
              <a:t>40</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C7C490-ABA9-49D0-B6FF-641E28120704}" type="slidenum">
              <a:rPr lang="en-US" smtClean="0"/>
              <a:pPr/>
              <a:t>8</a:t>
            </a:fld>
            <a:endParaRPr lang="en-US" dirty="0"/>
          </a:p>
        </p:txBody>
      </p:sp>
    </p:spTree>
    <p:extLst>
      <p:ext uri="{BB962C8B-B14F-4D97-AF65-F5344CB8AC3E}">
        <p14:creationId xmlns:p14="http://schemas.microsoft.com/office/powerpoint/2010/main" val="3193368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C87B1C-6947-41D1-82D4-E235CB8B8571}" type="slidenum">
              <a:rPr lang="en-US" smtClean="0"/>
              <a:t>10</a:t>
            </a:fld>
            <a:endParaRPr lang="en-US" dirty="0"/>
          </a:p>
        </p:txBody>
      </p:sp>
    </p:spTree>
    <p:extLst>
      <p:ext uri="{BB962C8B-B14F-4D97-AF65-F5344CB8AC3E}">
        <p14:creationId xmlns:p14="http://schemas.microsoft.com/office/powerpoint/2010/main" val="3189149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Go into Moats and castles and that moats are competitive advantages that helps protect them from competition.  and every company is a castle and how big is their moat?  A company is like a castle with a moat.</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11</a:t>
            </a:fld>
            <a:endParaRPr lang="en-US" dirty="0"/>
          </a:p>
        </p:txBody>
      </p:sp>
    </p:spTree>
    <p:extLst>
      <p:ext uri="{BB962C8B-B14F-4D97-AF65-F5344CB8AC3E}">
        <p14:creationId xmlns:p14="http://schemas.microsoft.com/office/powerpoint/2010/main" val="4251044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r>
              <a:rPr lang="en-US" altLang="en-US" dirty="0"/>
              <a:t>Go into Moats and castles and that moats are competitive advantages that helps protect them from competition.  and every company is a castle and how big is their moat?  A company is like a castle with a moat.</a:t>
            </a: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12</a:t>
            </a:fld>
            <a:endParaRPr lang="en-US" dirty="0"/>
          </a:p>
        </p:txBody>
      </p:sp>
    </p:spTree>
    <p:extLst>
      <p:ext uri="{BB962C8B-B14F-4D97-AF65-F5344CB8AC3E}">
        <p14:creationId xmlns:p14="http://schemas.microsoft.com/office/powerpoint/2010/main" val="124907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03475" y="1282700"/>
            <a:ext cx="8580438" cy="6437313"/>
          </a:xfrm>
        </p:spPr>
      </p:sp>
      <p:sp>
        <p:nvSpPr>
          <p:cNvPr id="3" name="Notes Placeholder 2"/>
          <p:cNvSpPr>
            <a:spLocks noGrp="1"/>
          </p:cNvSpPr>
          <p:nvPr>
            <p:ph type="body" idx="1"/>
          </p:nvPr>
        </p:nvSpPr>
        <p:spPr/>
        <p:txBody>
          <a:bodyPr/>
          <a:lstStyle/>
          <a:p>
            <a:pPr defTabSz="967024">
              <a:defRPr/>
            </a:pPr>
            <a:endParaRPr lang="en-US" dirty="0"/>
          </a:p>
        </p:txBody>
      </p:sp>
      <p:sp>
        <p:nvSpPr>
          <p:cNvPr id="4" name="Slide Number Placeholder 3"/>
          <p:cNvSpPr>
            <a:spLocks noGrp="1"/>
          </p:cNvSpPr>
          <p:nvPr>
            <p:ph type="sldNum" sz="quarter" idx="10"/>
          </p:nvPr>
        </p:nvSpPr>
        <p:spPr/>
        <p:txBody>
          <a:bodyPr/>
          <a:lstStyle/>
          <a:p>
            <a:fld id="{4D607DF2-17BE-4C2C-AFE5-F620D71543FC}" type="slidenum">
              <a:rPr lang="en-US" smtClean="0"/>
              <a:t>13</a:t>
            </a:fld>
            <a:endParaRPr lang="en-US" dirty="0"/>
          </a:p>
        </p:txBody>
      </p:sp>
    </p:spTree>
    <p:extLst>
      <p:ext uri="{BB962C8B-B14F-4D97-AF65-F5344CB8AC3E}">
        <p14:creationId xmlns:p14="http://schemas.microsoft.com/office/powerpoint/2010/main" val="216942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607DF2-17BE-4C2C-AFE5-F620D71543FC}" type="slidenum">
              <a:rPr lang="en-US" smtClean="0"/>
              <a:t>15</a:t>
            </a:fld>
            <a:endParaRPr lang="en-US" dirty="0"/>
          </a:p>
        </p:txBody>
      </p:sp>
    </p:spTree>
    <p:extLst>
      <p:ext uri="{BB962C8B-B14F-4D97-AF65-F5344CB8AC3E}">
        <p14:creationId xmlns:p14="http://schemas.microsoft.com/office/powerpoint/2010/main" val="13227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848600" cy="1927225"/>
          </a:xfrm>
        </p:spPr>
        <p:txBody>
          <a:bodyPr anchor="b">
            <a:noAutofit/>
          </a:bodyPr>
          <a:lstStyle>
            <a:lvl1pPr>
              <a:defRPr sz="5400" cap="all" baseline="0"/>
            </a:lvl1pPr>
          </a:lstStyle>
          <a:p>
            <a:r>
              <a:rPr lang="en-US" dirty="0"/>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D30B291-DE49-40C5-B13E-3517BAD6A3B3}" type="datetime1">
              <a:rPr lang="en-US" smtClean="0"/>
              <a:t>7/31/2024</a:t>
            </a:fld>
            <a:endParaRPr lang="en-US" dirty="0"/>
          </a:p>
        </p:txBody>
      </p:sp>
      <p:sp>
        <p:nvSpPr>
          <p:cNvPr id="5" name="Footer Placeholder 4"/>
          <p:cNvSpPr>
            <a:spLocks noGrp="1"/>
          </p:cNvSpPr>
          <p:nvPr>
            <p:ph type="ftr" sz="quarter" idx="11"/>
          </p:nvPr>
        </p:nvSpPr>
        <p:spPr/>
        <p:txBody>
          <a:bodyPr/>
          <a:lstStyle/>
          <a:p>
            <a:r>
              <a:rPr lang="fr-FR"/>
              <a:t>WWW.BETTERINVESTING.ORG</a:t>
            </a:r>
            <a:endParaRPr lang="en-US" dirty="0"/>
          </a:p>
        </p:txBody>
      </p:sp>
      <p:sp>
        <p:nvSpPr>
          <p:cNvPr id="6" name="Slide Number Placeholder 5"/>
          <p:cNvSpPr>
            <a:spLocks noGrp="1"/>
          </p:cNvSpPr>
          <p:nvPr>
            <p:ph type="sldNum" sz="quarter" idx="12"/>
          </p:nvPr>
        </p:nvSpPr>
        <p:spPr/>
        <p:txBody>
          <a:bodyPr/>
          <a:lstStyle/>
          <a:p>
            <a:fld id="{B7C7DEAE-B1FF-4F0D-9790-23B38FF51CAA}" type="slidenum">
              <a:rPr lang="en-US" smtClean="0"/>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52400" y="1431607"/>
            <a:ext cx="793433" cy="3902393"/>
          </a:xfrm>
          <a:prstGeom prst="rect">
            <a:avLst/>
          </a:prstGeom>
        </p:spPr>
      </p:pic>
      <p:sp>
        <p:nvSpPr>
          <p:cNvPr id="7" name="Title Placeholder 1"/>
          <p:cNvSpPr>
            <a:spLocks noGrp="1"/>
          </p:cNvSpPr>
          <p:nvPr>
            <p:ph type="title"/>
          </p:nvPr>
        </p:nvSpPr>
        <p:spPr>
          <a:xfrm>
            <a:off x="1143000" y="76200"/>
            <a:ext cx="8001000" cy="1371600"/>
          </a:xfrm>
          <a:prstGeom prst="rect">
            <a:avLst/>
          </a:prstGeom>
        </p:spPr>
        <p:txBody>
          <a:bodyPr vert="horz" lIns="91440" tIns="45720" rIns="91440" bIns="45720" rtlCol="0" anchor="ctr">
            <a:normAutofit/>
          </a:bodyPr>
          <a:lstStyle/>
          <a:p>
            <a:r>
              <a:rPr lang="en-US" dirty="0"/>
              <a:t>Click to edit Master title style</a:t>
            </a:r>
          </a:p>
        </p:txBody>
      </p:sp>
      <p:sp>
        <p:nvSpPr>
          <p:cNvPr id="8"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9"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14"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8C007F9A-B129-4DF2-801F-59A013D2FAE5}" type="datetime1">
              <a:rPr lang="en-US" smtClean="0"/>
              <a:t>7/31/2024</a:t>
            </a:fld>
            <a:endParaRPr lang="en-US" dirty="0"/>
          </a:p>
        </p:txBody>
      </p:sp>
      <p:sp>
        <p:nvSpPr>
          <p:cNvPr id="15" name="Subtitle 2"/>
          <p:cNvSpPr>
            <a:spLocks noGrp="1"/>
          </p:cNvSpPr>
          <p:nvPr>
            <p:ph type="subTitle" idx="1" hasCustomPrompt="1"/>
          </p:nvPr>
        </p:nvSpPr>
        <p:spPr>
          <a:xfrm>
            <a:off x="1146139" y="2004703"/>
            <a:ext cx="7839364" cy="3308942"/>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Text</a:t>
            </a:r>
          </a:p>
          <a:p>
            <a:r>
              <a:rPr lang="en-US" dirty="0"/>
              <a:t>Instructor</a:t>
            </a:r>
          </a:p>
          <a:p>
            <a:r>
              <a:rPr lang="en-US" dirty="0"/>
              <a:t>Date</a:t>
            </a:r>
          </a:p>
        </p:txBody>
      </p:sp>
      <p:cxnSp>
        <p:nvCxnSpPr>
          <p:cNvPr id="11" name="Straight Connector 10"/>
          <p:cNvCxnSpPr/>
          <p:nvPr userDrawn="1"/>
        </p:nvCxnSpPr>
        <p:spPr>
          <a:xfrm>
            <a:off x="1143000" y="1725457"/>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78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143000" y="1431607"/>
            <a:ext cx="8001000" cy="5426393"/>
          </a:xfrm>
        </p:spPr>
        <p:txBody>
          <a:bodyPr/>
          <a:lstStyle>
            <a:lvl1pPr>
              <a:defRPr b="0" i="0" baseline="0">
                <a:solidFill>
                  <a:schemeClr val="tx1"/>
                </a:solidFill>
                <a:latin typeface="+mn-lt"/>
              </a:defRPr>
            </a:lvl1pPr>
            <a:lvl4pPr>
              <a:defRPr/>
            </a:lvl4p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52400" y="1431607"/>
            <a:ext cx="793433" cy="3902393"/>
          </a:xfrm>
          <a:prstGeom prst="rect">
            <a:avLst/>
          </a:prstGeom>
        </p:spPr>
      </p:pic>
      <p:sp>
        <p:nvSpPr>
          <p:cNvPr id="8" name="Title Placeholder 1"/>
          <p:cNvSpPr>
            <a:spLocks noGrp="1"/>
          </p:cNvSpPr>
          <p:nvPr>
            <p:ph type="title"/>
          </p:nvPr>
        </p:nvSpPr>
        <p:spPr>
          <a:xfrm>
            <a:off x="1143000" y="76200"/>
            <a:ext cx="8001000" cy="1371600"/>
          </a:xfrm>
          <a:prstGeom prst="rect">
            <a:avLst/>
          </a:prstGeom>
        </p:spPr>
        <p:txBody>
          <a:bodyPr vert="horz" lIns="91440" tIns="45720" rIns="91440" bIns="45720" rtlCol="0" anchor="ctr">
            <a:normAutofit/>
          </a:bodyPr>
          <a:lstStyle/>
          <a:p>
            <a:r>
              <a:rPr lang="en-US" dirty="0"/>
              <a:t>Click to edit Master title style</a:t>
            </a:r>
          </a:p>
        </p:txBody>
      </p:sp>
      <p:sp>
        <p:nvSpPr>
          <p:cNvPr id="9"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10"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11"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2D47EDB-890A-42DD-8ABB-F2BC222109C0}" type="datetime1">
              <a:rPr lang="en-US" smtClean="0"/>
              <a:t>7/31/2024</a:t>
            </a:fld>
            <a:endParaRPr lang="en-US" dirty="0"/>
          </a:p>
        </p:txBody>
      </p:sp>
    </p:spTree>
    <p:extLst>
      <p:ext uri="{BB962C8B-B14F-4D97-AF65-F5344CB8AC3E}">
        <p14:creationId xmlns:p14="http://schemas.microsoft.com/office/powerpoint/2010/main" val="4287924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1143000" y="1508760"/>
            <a:ext cx="3962400" cy="5349240"/>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52400" y="1431607"/>
            <a:ext cx="793433" cy="3902393"/>
          </a:xfrm>
          <a:prstGeom prst="rect">
            <a:avLst/>
          </a:prstGeom>
        </p:spPr>
      </p:pic>
      <p:sp>
        <p:nvSpPr>
          <p:cNvPr id="14" name="Content Placeholder 2"/>
          <p:cNvSpPr>
            <a:spLocks noGrp="1"/>
          </p:cNvSpPr>
          <p:nvPr>
            <p:ph sz="half" idx="13" hasCustomPrompt="1"/>
          </p:nvPr>
        </p:nvSpPr>
        <p:spPr>
          <a:xfrm>
            <a:off x="5105400" y="1508760"/>
            <a:ext cx="4038600" cy="5349240"/>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9" name="Title Placeholder 1"/>
          <p:cNvSpPr>
            <a:spLocks noGrp="1"/>
          </p:cNvSpPr>
          <p:nvPr>
            <p:ph type="title"/>
          </p:nvPr>
        </p:nvSpPr>
        <p:spPr>
          <a:xfrm>
            <a:off x="1143000" y="76200"/>
            <a:ext cx="8001000" cy="1371600"/>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12"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13"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20C93E9C-7341-4DE7-AA30-2A718A720F2D}" type="datetime1">
              <a:rPr lang="en-US" smtClean="0"/>
              <a:t>7/31/2024</a:t>
            </a:fld>
            <a:endParaRPr lang="en-US" dirty="0"/>
          </a:p>
        </p:txBody>
      </p:sp>
    </p:spTree>
    <p:extLst>
      <p:ext uri="{BB962C8B-B14F-4D97-AF65-F5344CB8AC3E}">
        <p14:creationId xmlns:p14="http://schemas.microsoft.com/office/powerpoint/2010/main" val="262761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with side treatm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52400" y="1431607"/>
            <a:ext cx="793433" cy="3902393"/>
          </a:xfrm>
          <a:prstGeom prst="rect">
            <a:avLst/>
          </a:prstGeom>
        </p:spPr>
      </p:pic>
      <p:sp>
        <p:nvSpPr>
          <p:cNvPr id="8" name="Title Placeholder 1"/>
          <p:cNvSpPr>
            <a:spLocks noGrp="1"/>
          </p:cNvSpPr>
          <p:nvPr>
            <p:ph type="title"/>
          </p:nvPr>
        </p:nvSpPr>
        <p:spPr>
          <a:xfrm>
            <a:off x="1143000" y="76200"/>
            <a:ext cx="8001000" cy="1371600"/>
          </a:xfrm>
          <a:prstGeom prst="rect">
            <a:avLst/>
          </a:prstGeom>
        </p:spPr>
        <p:txBody>
          <a:bodyPr vert="horz" lIns="91440" tIns="45720" rIns="91440" bIns="45720" rtlCol="0" anchor="ctr">
            <a:normAutofit/>
          </a:bodyPr>
          <a:lstStyle/>
          <a:p>
            <a:r>
              <a:rPr lang="en-US" dirty="0"/>
              <a:t>Click to edit Master title style</a:t>
            </a:r>
          </a:p>
        </p:txBody>
      </p:sp>
      <p:sp>
        <p:nvSpPr>
          <p:cNvPr id="10"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11"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12"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6D5E42A2-AB7F-4B52-A5F4-CBF2BDB52198}" type="datetime1">
              <a:rPr lang="en-US" smtClean="0"/>
              <a:t>7/31/2024</a:t>
            </a:fld>
            <a:endParaRPr lang="en-US" dirty="0"/>
          </a:p>
        </p:txBody>
      </p:sp>
    </p:spTree>
    <p:extLst>
      <p:ext uri="{BB962C8B-B14F-4D97-AF65-F5344CB8AC3E}">
        <p14:creationId xmlns:p14="http://schemas.microsoft.com/office/powerpoint/2010/main" val="2919077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52400" y="1431607"/>
            <a:ext cx="793433" cy="3902393"/>
          </a:xfrm>
          <a:prstGeom prst="rect">
            <a:avLst/>
          </a:prstGeom>
        </p:spPr>
      </p:pic>
      <p:sp>
        <p:nvSpPr>
          <p:cNvPr id="6"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10"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11"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FB01ABB7-47F6-4743-863A-C6D90F793688}" type="datetime1">
              <a:rPr lang="en-US" smtClean="0"/>
              <a:t>7/31/2024</a:t>
            </a:fld>
            <a:endParaRPr lang="en-US" dirty="0"/>
          </a:p>
        </p:txBody>
      </p:sp>
    </p:spTree>
    <p:extLst>
      <p:ext uri="{BB962C8B-B14F-4D97-AF65-F5344CB8AC3E}">
        <p14:creationId xmlns:p14="http://schemas.microsoft.com/office/powerpoint/2010/main" val="405401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ith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228600" y="76200"/>
            <a:ext cx="8763000" cy="1371600"/>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4" name="Slide Number Placeholder 5"/>
          <p:cNvSpPr>
            <a:spLocks noGrp="1"/>
          </p:cNvSpPr>
          <p:nvPr>
            <p:ph type="sldNum" sz="quarter" idx="4"/>
          </p:nvPr>
        </p:nvSpPr>
        <p:spPr>
          <a:xfrm>
            <a:off x="6924" y="6423600"/>
            <a:ext cx="9137075" cy="365125"/>
          </a:xfrm>
          <a:prstGeom prst="rect">
            <a:avLst/>
          </a:prstGeom>
        </p:spPr>
        <p:txBody>
          <a:bodyPr/>
          <a:lstStyle>
            <a:lvl1pPr algn="ctr">
              <a:defRPr b="1">
                <a:solidFill>
                  <a:srgbClr val="00458A"/>
                </a:solidFill>
              </a:defRPr>
            </a:lvl1pPr>
          </a:lstStyle>
          <a:p>
            <a:fld id="{D22C6722-3C2F-4848-B4F2-F0D2030C0D10}" type="slidenum">
              <a:rPr lang="en-US" smtClean="0"/>
              <a:pPr/>
              <a:t>‹#›</a:t>
            </a:fld>
            <a:endParaRPr lang="en-US" dirty="0"/>
          </a:p>
        </p:txBody>
      </p:sp>
    </p:spTree>
    <p:extLst>
      <p:ext uri="{BB962C8B-B14F-4D97-AF65-F5344CB8AC3E}">
        <p14:creationId xmlns:p14="http://schemas.microsoft.com/office/powerpoint/2010/main" val="713144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with Bottom">
    <p:bg>
      <p:bgPr>
        <a:solidFill>
          <a:schemeClr val="bg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28600" y="76200"/>
            <a:ext cx="8763000" cy="1371600"/>
          </a:xfrm>
          <a:prstGeom prst="rect">
            <a:avLst/>
          </a:prstGeom>
        </p:spPr>
        <p:txBody>
          <a:bodyPr vert="horz" lIns="91440" tIns="45720" rIns="91440" bIns="45720" rtlCol="0" anchor="ctr">
            <a:normAutofit/>
          </a:bodyPr>
          <a:lstStyle>
            <a:lvl1pPr algn="l">
              <a:defRPr/>
            </a:lvl1pPr>
          </a:lstStyle>
          <a:p>
            <a:r>
              <a:rPr lang="en-US" dirty="0"/>
              <a:t>Click to edit Master title style</a:t>
            </a:r>
          </a:p>
        </p:txBody>
      </p:sp>
      <p:sp>
        <p:nvSpPr>
          <p:cNvPr id="7"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rgbClr val="00458A"/>
                </a:solidFill>
              </a:defRPr>
            </a:lvl1pPr>
          </a:lstStyle>
          <a:p>
            <a:fld id="{D22C6722-3C2F-4848-B4F2-F0D2030C0D10}" type="slidenum">
              <a:rPr lang="en-US" smtClean="0"/>
              <a:pPr/>
              <a:t>‹#›</a:t>
            </a:fld>
            <a:endParaRPr lang="en-US" dirty="0"/>
          </a:p>
        </p:txBody>
      </p:sp>
      <p:sp>
        <p:nvSpPr>
          <p:cNvPr id="8"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9"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0B76E9A5-24A5-4787-AF20-C2B2D44C5F51}" type="datetime1">
              <a:rPr lang="en-US" smtClean="0"/>
              <a:t>7/31/2024</a:t>
            </a:fld>
            <a:endParaRPr lang="en-US" dirty="0"/>
          </a:p>
        </p:txBody>
      </p:sp>
    </p:spTree>
    <p:extLst>
      <p:ext uri="{BB962C8B-B14F-4D97-AF65-F5344CB8AC3E}">
        <p14:creationId xmlns:p14="http://schemas.microsoft.com/office/powerpoint/2010/main" val="1540353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with center page number">
    <p:bg>
      <p:bgPr>
        <a:solidFill>
          <a:schemeClr val="bg1"/>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6924" y="6423600"/>
            <a:ext cx="9137075" cy="365125"/>
          </a:xfrm>
          <a:prstGeom prst="rect">
            <a:avLst/>
          </a:prstGeom>
        </p:spPr>
        <p:txBody>
          <a:bodyPr/>
          <a:lstStyle>
            <a:lvl1pPr algn="ctr">
              <a:defRPr b="1">
                <a:solidFill>
                  <a:srgbClr val="00458A"/>
                </a:solidFill>
              </a:defRPr>
            </a:lvl1pPr>
          </a:lstStyle>
          <a:p>
            <a:fld id="{D22C6722-3C2F-4848-B4F2-F0D2030C0D10}" type="slidenum">
              <a:rPr lang="en-US" smtClean="0"/>
              <a:pPr/>
              <a:t>‹#›</a:t>
            </a:fld>
            <a:endParaRPr lang="en-US" dirty="0"/>
          </a:p>
        </p:txBody>
      </p:sp>
    </p:spTree>
    <p:extLst>
      <p:ext uri="{BB962C8B-B14F-4D97-AF65-F5344CB8AC3E}">
        <p14:creationId xmlns:p14="http://schemas.microsoft.com/office/powerpoint/2010/main" val="2725833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hasCustomPrompt="1"/>
          </p:nvPr>
        </p:nvSpPr>
        <p:spPr/>
        <p:txBody>
          <a:bodyPr/>
          <a:lstStyle>
            <a:lvl1pPr>
              <a:buClrTx/>
              <a:defRPr sz="2800"/>
            </a:lvl1pPr>
            <a:lvl2pPr>
              <a:buClrTx/>
              <a:defRPr sz="2400"/>
            </a:lvl2pPr>
            <a:lvl3pPr>
              <a:buClrTx/>
              <a:defRPr sz="2400"/>
            </a:lvl3pPr>
            <a:lvl4pPr>
              <a:buClrTx/>
              <a:defRPr sz="1800"/>
            </a:lvl4pPr>
            <a:lvl5pPr>
              <a:buClrTx/>
              <a:defRPr sz="1600"/>
            </a:lvl5p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a:xfrm>
            <a:off x="457200" y="18288"/>
            <a:ext cx="1463040" cy="329184"/>
          </a:xfrm>
        </p:spPr>
        <p:txBody>
          <a:bodyPr/>
          <a:lstStyle/>
          <a:p>
            <a:fld id="{2B40D29E-7F9D-46BE-9EF0-022EC9AFE6BF}" type="datetime1">
              <a:rPr lang="en-US" smtClean="0"/>
              <a:t>7/31/2024</a:t>
            </a:fld>
            <a:endParaRPr lang="en-US" dirty="0"/>
          </a:p>
        </p:txBody>
      </p:sp>
      <p:sp>
        <p:nvSpPr>
          <p:cNvPr id="6" name="Slide Number Placeholder 5"/>
          <p:cNvSpPr>
            <a:spLocks noGrp="1"/>
          </p:cNvSpPr>
          <p:nvPr>
            <p:ph type="sldNum" sz="quarter" idx="12"/>
          </p:nvPr>
        </p:nvSpPr>
        <p:spPr/>
        <p:txBody>
          <a:bodyPr/>
          <a:lstStyle/>
          <a:p>
            <a:fld id="{B7C7DEAE-B1FF-4F0D-9790-23B38FF51CAA}" type="slidenum">
              <a:rPr lang="en-US" smtClean="0"/>
              <a:t>‹#›</a:t>
            </a:fld>
            <a:endParaRPr lang="en-US" dirty="0"/>
          </a:p>
        </p:txBody>
      </p:sp>
      <p:sp>
        <p:nvSpPr>
          <p:cNvPr id="8" name="Footer Placeholder 4"/>
          <p:cNvSpPr>
            <a:spLocks noGrp="1"/>
          </p:cNvSpPr>
          <p:nvPr>
            <p:ph type="ftr" sz="quarter" idx="3"/>
          </p:nvPr>
        </p:nvSpPr>
        <p:spPr>
          <a:xfrm>
            <a:off x="1600200" y="18288"/>
            <a:ext cx="6096000" cy="329184"/>
          </a:xfrm>
          <a:prstGeom prst="rect">
            <a:avLst/>
          </a:prstGeom>
        </p:spPr>
        <p:txBody>
          <a:bodyPr vert="horz" lIns="91440" tIns="45720" rIns="91440" bIns="45720" rtlCol="0" anchor="ctr"/>
          <a:lstStyle>
            <a:lvl1pPr algn="ctr">
              <a:defRPr sz="1200" b="1">
                <a:solidFill>
                  <a:srgbClr val="FFFFFF"/>
                </a:solidFill>
              </a:defRPr>
            </a:lvl1pPr>
          </a:lstStyle>
          <a:p>
            <a:r>
              <a:rPr lang="fr-FR" dirty="0"/>
              <a:t>WWW.BETTERINVESTING.ORG</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45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1"/>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5"/>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FE24B-B1F6-42D7-B3C3-7C895C6D30EE}" type="datetime1">
              <a:rPr lang="en-US" smtClean="0"/>
              <a:t>7/31/2024</a:t>
            </a:fld>
            <a:endParaRPr lang="en-US" dirty="0"/>
          </a:p>
        </p:txBody>
      </p:sp>
      <p:sp>
        <p:nvSpPr>
          <p:cNvPr id="5" name="Footer Placeholder 4"/>
          <p:cNvSpPr>
            <a:spLocks noGrp="1"/>
          </p:cNvSpPr>
          <p:nvPr>
            <p:ph type="ftr" sz="quarter" idx="11"/>
          </p:nvPr>
        </p:nvSpPr>
        <p:spPr/>
        <p:txBody>
          <a:bodyPr/>
          <a:lstStyle/>
          <a:p>
            <a:r>
              <a:rPr lang="fr-FR"/>
              <a:t>WWW.BETTERINVESTING.ORG</a:t>
            </a:r>
            <a:endParaRPr lang="en-US" dirty="0"/>
          </a:p>
        </p:txBody>
      </p:sp>
      <p:sp>
        <p:nvSpPr>
          <p:cNvPr id="6" name="Slide Number Placeholder 5"/>
          <p:cNvSpPr>
            <a:spLocks noGrp="1"/>
          </p:cNvSpPr>
          <p:nvPr>
            <p:ph type="sldNum" sz="quarter" idx="12"/>
          </p:nvPr>
        </p:nvSpPr>
        <p:spPr/>
        <p:txBody>
          <a:bodyPr/>
          <a:lstStyle/>
          <a:p>
            <a:fld id="{B7C7DEAE-B1FF-4F0D-9790-23B38FF51CAA}" type="slidenum">
              <a:rPr lang="en-US" smtClean="0"/>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57200" y="1460500"/>
            <a:ext cx="4038600" cy="5168900"/>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648200" y="1460500"/>
            <a:ext cx="4038600" cy="5168900"/>
          </a:xfrm>
        </p:spPr>
        <p:txBody>
          <a:bodyPr/>
          <a:lstStyle>
            <a:lvl1pPr>
              <a:defRPr sz="28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Date Placeholder 4"/>
          <p:cNvSpPr>
            <a:spLocks noGrp="1"/>
          </p:cNvSpPr>
          <p:nvPr>
            <p:ph type="dt" sz="half" idx="10"/>
          </p:nvPr>
        </p:nvSpPr>
        <p:spPr/>
        <p:txBody>
          <a:bodyPr/>
          <a:lstStyle/>
          <a:p>
            <a:fld id="{0CA84382-D5B3-429D-8DA1-C597FA8337D4}" type="datetime1">
              <a:rPr lang="en-US" smtClean="0"/>
              <a:t>7/31/2024</a:t>
            </a:fld>
            <a:endParaRPr lang="en-US" dirty="0"/>
          </a:p>
        </p:txBody>
      </p:sp>
      <p:sp>
        <p:nvSpPr>
          <p:cNvPr id="6" name="Footer Placeholder 5"/>
          <p:cNvSpPr>
            <a:spLocks noGrp="1"/>
          </p:cNvSpPr>
          <p:nvPr>
            <p:ph type="ftr" sz="quarter" idx="11"/>
          </p:nvPr>
        </p:nvSpPr>
        <p:spPr/>
        <p:txBody>
          <a:bodyPr/>
          <a:lstStyle/>
          <a:p>
            <a:r>
              <a:rPr lang="fr-FR"/>
              <a:t>WWW.BETTERINVESTING.ORG</a:t>
            </a:r>
            <a:endParaRPr lang="en-US" dirty="0"/>
          </a:p>
        </p:txBody>
      </p:sp>
      <p:sp>
        <p:nvSpPr>
          <p:cNvPr id="7" name="Slide Number Placeholder 6"/>
          <p:cNvSpPr>
            <a:spLocks noGrp="1"/>
          </p:cNvSpPr>
          <p:nvPr>
            <p:ph type="sldNum" sz="quarter" idx="12"/>
          </p:nvPr>
        </p:nvSpPr>
        <p:spPr/>
        <p:txBody>
          <a:bodyPr/>
          <a:lstStyle/>
          <a:p>
            <a:fld id="{B7C7DEAE-B1FF-4F0D-9790-23B38FF51CA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460499"/>
            <a:ext cx="3931920" cy="713531"/>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hasCustomPrompt="1"/>
          </p:nvPr>
        </p:nvSpPr>
        <p:spPr>
          <a:xfrm>
            <a:off x="457200" y="2222500"/>
            <a:ext cx="3931920" cy="4406900"/>
          </a:xfrm>
        </p:spPr>
        <p:txBody>
          <a:bodyPr/>
          <a:lstStyle>
            <a:lvl1pPr>
              <a:defRPr sz="2800"/>
            </a:lvl1pPr>
            <a:lvl2pPr>
              <a:defRPr sz="2400"/>
            </a:lvl2pPr>
            <a:lvl3pPr>
              <a:defRPr sz="24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3"/>
          </p:nvPr>
        </p:nvSpPr>
        <p:spPr>
          <a:xfrm>
            <a:off x="4754880" y="1460499"/>
            <a:ext cx="3931920" cy="713531"/>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754880" y="2222500"/>
            <a:ext cx="3931920" cy="4406900"/>
          </a:xfrm>
        </p:spPr>
        <p:txBody>
          <a:bodyPr/>
          <a:lstStyle>
            <a:lvl1pPr>
              <a:defRPr sz="2800"/>
            </a:lvl1pPr>
            <a:lvl2pPr>
              <a:defRPr sz="2400"/>
            </a:lvl2pPr>
            <a:lvl3pPr>
              <a:defRPr sz="24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7" name="Date Placeholder 6"/>
          <p:cNvSpPr>
            <a:spLocks noGrp="1"/>
          </p:cNvSpPr>
          <p:nvPr>
            <p:ph type="dt" sz="half" idx="10"/>
          </p:nvPr>
        </p:nvSpPr>
        <p:spPr/>
        <p:txBody>
          <a:bodyPr/>
          <a:lstStyle/>
          <a:p>
            <a:fld id="{A86E1E7B-37B2-4612-8478-2A8975A3F498}" type="datetime1">
              <a:rPr lang="en-US" smtClean="0"/>
              <a:t>7/31/2024</a:t>
            </a:fld>
            <a:endParaRPr lang="en-US" dirty="0"/>
          </a:p>
        </p:txBody>
      </p:sp>
      <p:sp>
        <p:nvSpPr>
          <p:cNvPr id="8" name="Footer Placeholder 7"/>
          <p:cNvSpPr>
            <a:spLocks noGrp="1"/>
          </p:cNvSpPr>
          <p:nvPr>
            <p:ph type="ftr" sz="quarter" idx="11"/>
          </p:nvPr>
        </p:nvSpPr>
        <p:spPr/>
        <p:txBody>
          <a:bodyPr/>
          <a:lstStyle/>
          <a:p>
            <a:r>
              <a:rPr lang="fr-FR"/>
              <a:t>WWW.BETTERINVESTING.ORG</a:t>
            </a:r>
            <a:endParaRPr lang="en-US" dirty="0"/>
          </a:p>
        </p:txBody>
      </p:sp>
      <p:sp>
        <p:nvSpPr>
          <p:cNvPr id="9" name="Slide Number Placeholder 8"/>
          <p:cNvSpPr>
            <a:spLocks noGrp="1"/>
          </p:cNvSpPr>
          <p:nvPr>
            <p:ph type="sldNum" sz="quarter" idx="12"/>
          </p:nvPr>
        </p:nvSpPr>
        <p:spPr/>
        <p:txBody>
          <a:bodyPr/>
          <a:lstStyle/>
          <a:p>
            <a:fld id="{B7C7DEAE-B1FF-4F0D-9790-23B38FF51CAA}" type="slidenum">
              <a:rPr lang="en-US" smtClean="0"/>
              <a:t>‹#›</a:t>
            </a:fld>
            <a:endParaRPr lang="en-US" dirty="0"/>
          </a:p>
        </p:txBody>
      </p:sp>
      <p:cxnSp>
        <p:nvCxnSpPr>
          <p:cNvPr id="11" name="Straight Connector 10"/>
          <p:cNvCxnSpPr/>
          <p:nvPr/>
        </p:nvCxnSpPr>
        <p:spPr>
          <a:xfrm flipH="1">
            <a:off x="4572000" y="1475741"/>
            <a:ext cx="796" cy="51536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F5F66-3896-49A4-97B6-DFD49744F172}" type="datetime1">
              <a:rPr lang="en-US" smtClean="0"/>
              <a:t>7/31/2024</a:t>
            </a:fld>
            <a:endParaRPr lang="en-US" dirty="0"/>
          </a:p>
        </p:txBody>
      </p:sp>
      <p:sp>
        <p:nvSpPr>
          <p:cNvPr id="4" name="Footer Placeholder 3"/>
          <p:cNvSpPr>
            <a:spLocks noGrp="1"/>
          </p:cNvSpPr>
          <p:nvPr>
            <p:ph type="ftr" sz="quarter" idx="11"/>
          </p:nvPr>
        </p:nvSpPr>
        <p:spPr/>
        <p:txBody>
          <a:bodyPr/>
          <a:lstStyle/>
          <a:p>
            <a:r>
              <a:rPr lang="fr-FR"/>
              <a:t>WWW.BETTERINVESTING.ORG</a:t>
            </a:r>
            <a:endParaRPr lang="en-US" dirty="0"/>
          </a:p>
        </p:txBody>
      </p:sp>
      <p:sp>
        <p:nvSpPr>
          <p:cNvPr id="5" name="Slide Number Placeholder 4"/>
          <p:cNvSpPr>
            <a:spLocks noGrp="1"/>
          </p:cNvSpPr>
          <p:nvPr>
            <p:ph type="sldNum" sz="quarter" idx="12"/>
          </p:nvPr>
        </p:nvSpPr>
        <p:spPr/>
        <p:txBody>
          <a:bodyPr/>
          <a:lstStyle/>
          <a:p>
            <a:fld id="{B7C7DEAE-B1FF-4F0D-9790-23B38FF51CA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C8B75C-F4CB-4483-8A34-791263DA670D}" type="datetime1">
              <a:rPr lang="en-US" smtClean="0"/>
              <a:t>7/31/2024</a:t>
            </a:fld>
            <a:endParaRPr lang="en-US" dirty="0"/>
          </a:p>
        </p:txBody>
      </p:sp>
      <p:sp>
        <p:nvSpPr>
          <p:cNvPr id="3" name="Footer Placeholder 2"/>
          <p:cNvSpPr>
            <a:spLocks noGrp="1"/>
          </p:cNvSpPr>
          <p:nvPr>
            <p:ph type="ftr" sz="quarter" idx="11"/>
          </p:nvPr>
        </p:nvSpPr>
        <p:spPr/>
        <p:txBody>
          <a:bodyPr/>
          <a:lstStyle/>
          <a:p>
            <a:r>
              <a:rPr lang="fr-FR"/>
              <a:t>WWW.BETTERINVESTING.ORG</a:t>
            </a:r>
            <a:endParaRPr lang="en-US" dirty="0"/>
          </a:p>
        </p:txBody>
      </p:sp>
      <p:sp>
        <p:nvSpPr>
          <p:cNvPr id="4" name="Slide Number Placeholder 3"/>
          <p:cNvSpPr>
            <a:spLocks noGrp="1"/>
          </p:cNvSpPr>
          <p:nvPr>
            <p:ph type="sldNum" sz="quarter" idx="12"/>
          </p:nvPr>
        </p:nvSpPr>
        <p:spPr/>
        <p:txBody>
          <a:bodyPr/>
          <a:lstStyle/>
          <a:p>
            <a:fld id="{B7C7DEAE-B1FF-4F0D-9790-23B38FF51CAA}"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NoHeader">
    <p:spTree>
      <p:nvGrpSpPr>
        <p:cNvPr id="1" name=""/>
        <p:cNvGrpSpPr/>
        <p:nvPr/>
      </p:nvGrpSpPr>
      <p:grpSpPr>
        <a:xfrm>
          <a:off x="0" y="0"/>
          <a:ext cx="0" cy="0"/>
          <a:chOff x="0" y="0"/>
          <a:chExt cx="0" cy="0"/>
        </a:xfrm>
      </p:grpSpPr>
      <p:sp>
        <p:nvSpPr>
          <p:cNvPr id="5" name="Rectangle 4"/>
          <p:cNvSpPr/>
          <p:nvPr userDrawn="1"/>
        </p:nvSpPr>
        <p:spPr bwMode="white">
          <a:xfrm>
            <a:off x="0" y="0"/>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32848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a:lvl1pPr>
          </a:lstStyle>
          <a:p>
            <a:fld id="{B46013FE-DF58-477E-B4DE-1079CB3C30C4}" type="slidenum">
              <a:rPr lang="en-US"/>
              <a:pPr/>
              <a:t>‹#›</a:t>
            </a:fld>
            <a:endParaRPr lang="en-US" dirty="0"/>
          </a:p>
        </p:txBody>
      </p:sp>
    </p:spTree>
    <p:extLst>
      <p:ext uri="{BB962C8B-B14F-4D97-AF65-F5344CB8AC3E}">
        <p14:creationId xmlns:p14="http://schemas.microsoft.com/office/powerpoint/2010/main" val="880489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black">
          <a:xfrm>
            <a:off x="0" y="0"/>
            <a:ext cx="9144000" cy="365760"/>
          </a:xfrm>
          <a:prstGeom prst="rect">
            <a:avLst/>
          </a:prstGeom>
          <a:solidFill>
            <a:srgbClr val="004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28600" y="380999"/>
            <a:ext cx="8686800" cy="105251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447800"/>
            <a:ext cx="8229600" cy="5181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37" y="41927"/>
            <a:ext cx="215873" cy="281905"/>
          </a:xfrm>
          <a:prstGeom prst="rect">
            <a:avLst/>
          </a:prstGeom>
        </p:spPr>
      </p:pic>
      <p:sp>
        <p:nvSpPr>
          <p:cNvPr id="4" name="Date Placeholder 3"/>
          <p:cNvSpPr>
            <a:spLocks noGrp="1"/>
          </p:cNvSpPr>
          <p:nvPr>
            <p:ph type="dt" sz="half" idx="2"/>
          </p:nvPr>
        </p:nvSpPr>
        <p:spPr bwMode="white">
          <a:xfrm>
            <a:off x="457200" y="18288"/>
            <a:ext cx="1143000" cy="329184"/>
          </a:xfrm>
          <a:prstGeom prst="rect">
            <a:avLst/>
          </a:prstGeom>
        </p:spPr>
        <p:txBody>
          <a:bodyPr vert="horz" lIns="91440" tIns="45720" rIns="91440" bIns="45720" rtlCol="0" anchor="ctr"/>
          <a:lstStyle>
            <a:lvl1pPr algn="l">
              <a:defRPr sz="1200" b="1">
                <a:solidFill>
                  <a:srgbClr val="FFFFFF"/>
                </a:solidFill>
              </a:defRPr>
            </a:lvl1pPr>
          </a:lstStyle>
          <a:p>
            <a:fld id="{CDEBAEAE-3DCB-4308-AF7F-C12EAD6A7399}" type="datetime1">
              <a:rPr lang="en-US" smtClean="0"/>
              <a:t>7/31/2024</a:t>
            </a:fld>
            <a:endParaRPr lang="en-US" dirty="0"/>
          </a:p>
        </p:txBody>
      </p:sp>
      <p:sp>
        <p:nvSpPr>
          <p:cNvPr id="5" name="Footer Placeholder 4"/>
          <p:cNvSpPr>
            <a:spLocks noGrp="1"/>
          </p:cNvSpPr>
          <p:nvPr>
            <p:ph type="ftr" sz="quarter" idx="3"/>
          </p:nvPr>
        </p:nvSpPr>
        <p:spPr bwMode="white">
          <a:xfrm>
            <a:off x="1600200" y="18288"/>
            <a:ext cx="6096000" cy="329184"/>
          </a:xfrm>
          <a:prstGeom prst="rect">
            <a:avLst/>
          </a:prstGeom>
        </p:spPr>
        <p:txBody>
          <a:bodyPr vert="horz" lIns="91440" tIns="45720" rIns="91440" bIns="45720" rtlCol="0" anchor="ctr"/>
          <a:lstStyle>
            <a:lvl1pPr algn="ctr">
              <a:defRPr sz="1200" b="1">
                <a:solidFill>
                  <a:srgbClr val="FFFFFF"/>
                </a:solidFill>
              </a:defRPr>
            </a:lvl1pPr>
          </a:lstStyle>
          <a:p>
            <a:r>
              <a:rPr lang="fr-FR" dirty="0"/>
              <a:t>WWW.BETTERINVESTING.ORG</a:t>
            </a:r>
            <a:endParaRPr lang="en-US" dirty="0"/>
          </a:p>
        </p:txBody>
      </p:sp>
      <p:sp>
        <p:nvSpPr>
          <p:cNvPr id="6" name="Slide Number Placeholder 5"/>
          <p:cNvSpPr>
            <a:spLocks noGrp="1"/>
          </p:cNvSpPr>
          <p:nvPr>
            <p:ph type="sldNum" sz="quarter" idx="4"/>
          </p:nvPr>
        </p:nvSpPr>
        <p:spPr bwMode="white">
          <a:xfrm>
            <a:off x="8077200" y="18288"/>
            <a:ext cx="1066800" cy="329184"/>
          </a:xfrm>
          <a:prstGeom prst="rect">
            <a:avLst/>
          </a:prstGeom>
        </p:spPr>
        <p:txBody>
          <a:bodyPr vert="horz" lIns="91440" tIns="45720" rIns="91440" bIns="45720" rtlCol="0" anchor="ctr"/>
          <a:lstStyle>
            <a:lvl1pPr algn="r">
              <a:defRPr sz="1800" b="1">
                <a:solidFill>
                  <a:srgbClr val="FFFFFF"/>
                </a:solidFill>
              </a:defRPr>
            </a:lvl1pPr>
          </a:lstStyle>
          <a:p>
            <a:fld id="{B7C7DEAE-B1FF-4F0D-9790-23B38FF51CA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200" r:id="rId8"/>
    <p:sldLayoutId id="2147484210" r:id="rId9"/>
  </p:sldLayoutIdLst>
  <p:hf hdr="0" ftr="0" dt="0"/>
  <p:txStyles>
    <p:titleStyle>
      <a:lvl1pPr algn="l" defTabSz="914400" rtl="0" eaLnBrk="1" latinLnBrk="0" hangingPunct="1">
        <a:spcBef>
          <a:spcPct val="0"/>
        </a:spcBef>
        <a:buNone/>
        <a:defRPr sz="4000" b="1" kern="1200" spc="-70" baseline="0">
          <a:solidFill>
            <a:schemeClr val="tx2"/>
          </a:solidFill>
          <a:latin typeface="+mj-lt"/>
          <a:ea typeface="+mj-ea"/>
          <a:cs typeface="+mj-cs"/>
        </a:defRPr>
      </a:lvl1pPr>
    </p:titleStyle>
    <p:bodyStyle>
      <a:lvl1pPr marL="182880" indent="-182880" algn="l" defTabSz="914400" rtl="0" eaLnBrk="1" latinLnBrk="0" hangingPunct="1">
        <a:spcBef>
          <a:spcPts val="800"/>
        </a:spcBef>
        <a:buClrTx/>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ts val="750"/>
        </a:spcBef>
        <a:buClrTx/>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ts val="700"/>
        </a:spcBef>
        <a:buClrTx/>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Tx/>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Tx/>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76200"/>
            <a:ext cx="80010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1508760"/>
            <a:ext cx="8001000" cy="5349240"/>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p:txBody>
      </p:sp>
      <p:sp>
        <p:nvSpPr>
          <p:cNvPr id="4" name="Slide Number Placeholder 5"/>
          <p:cNvSpPr>
            <a:spLocks noGrp="1"/>
          </p:cNvSpPr>
          <p:nvPr>
            <p:ph type="sldNum" sz="quarter" idx="4"/>
          </p:nvPr>
        </p:nvSpPr>
        <p:spPr>
          <a:xfrm>
            <a:off x="6925" y="6423600"/>
            <a:ext cx="1066800" cy="365125"/>
          </a:xfrm>
          <a:prstGeom prst="rect">
            <a:avLst/>
          </a:prstGeom>
        </p:spPr>
        <p:txBody>
          <a:bodyPr/>
          <a:lstStyle>
            <a:lvl1pPr algn="ctr">
              <a:defRPr b="1">
                <a:solidFill>
                  <a:schemeClr val="bg1"/>
                </a:solidFill>
              </a:defRPr>
            </a:lvl1pPr>
          </a:lstStyle>
          <a:p>
            <a:fld id="{D22C6722-3C2F-4848-B4F2-F0D2030C0D10}" type="slidenum">
              <a:rPr lang="en-US" smtClean="0"/>
              <a:pPr/>
              <a:t>‹#›</a:t>
            </a:fld>
            <a:endParaRPr lang="en-US" dirty="0"/>
          </a:p>
        </p:txBody>
      </p:sp>
      <p:sp>
        <p:nvSpPr>
          <p:cNvPr id="5" name="Footer Placeholder 4"/>
          <p:cNvSpPr>
            <a:spLocks noGrp="1"/>
          </p:cNvSpPr>
          <p:nvPr>
            <p:ph type="ftr" sz="quarter" idx="3"/>
          </p:nvPr>
        </p:nvSpPr>
        <p:spPr>
          <a:xfrm>
            <a:off x="1143000" y="6400800"/>
            <a:ext cx="8001000" cy="365125"/>
          </a:xfrm>
          <a:prstGeom prst="rect">
            <a:avLst/>
          </a:prstGeom>
        </p:spPr>
        <p:txBody>
          <a:bodyPr/>
          <a:lstStyle>
            <a:lvl1pPr algn="ctr">
              <a:defRPr sz="1800" b="0">
                <a:solidFill>
                  <a:schemeClr val="tx2"/>
                </a:solidFill>
                <a:latin typeface="+mn-lt"/>
              </a:defRPr>
            </a:lvl1pPr>
          </a:lstStyle>
          <a:p>
            <a:r>
              <a:rPr lang="en-US"/>
              <a:t>WWW.BETTERINVESTING.ORG</a:t>
            </a:r>
            <a:endParaRPr lang="en-US" dirty="0"/>
          </a:p>
        </p:txBody>
      </p:sp>
      <p:sp>
        <p:nvSpPr>
          <p:cNvPr id="6" name="Date Placeholder 5"/>
          <p:cNvSpPr>
            <a:spLocks noGrp="1"/>
          </p:cNvSpPr>
          <p:nvPr>
            <p:ph type="dt" sz="half" idx="2"/>
          </p:nvPr>
        </p:nvSpPr>
        <p:spPr>
          <a:xfrm>
            <a:off x="7924800" y="6414649"/>
            <a:ext cx="1205336"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370553F1-14D6-4D37-9BEA-8B49512DD206}" type="datetime1">
              <a:rPr lang="en-US" smtClean="0"/>
              <a:t>7/31/2024</a:t>
            </a:fld>
            <a:endParaRPr lang="en-US" dirty="0"/>
          </a:p>
        </p:txBody>
      </p:sp>
    </p:spTree>
    <p:extLst>
      <p:ext uri="{BB962C8B-B14F-4D97-AF65-F5344CB8AC3E}">
        <p14:creationId xmlns:p14="http://schemas.microsoft.com/office/powerpoint/2010/main" val="1732839018"/>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Lst>
  <p:hf hdr="0" ftr="0" dt="0"/>
  <p:txStyles>
    <p:titleStyle>
      <a:lvl1pPr algn="l" defTabSz="914400" rtl="0" eaLnBrk="1" latinLnBrk="0" hangingPunct="1">
        <a:spcBef>
          <a:spcPct val="0"/>
        </a:spcBef>
        <a:buNone/>
        <a:defRPr sz="4000" b="1" kern="1200" spc="-70" baseline="0">
          <a:solidFill>
            <a:srgbClr val="00458A"/>
          </a:solidFill>
          <a:latin typeface="+mj-lt"/>
          <a:ea typeface="+mj-ea"/>
          <a:cs typeface="+mj-cs"/>
        </a:defRPr>
      </a:lvl1pPr>
    </p:titleStyle>
    <p:bodyStyle>
      <a:lvl1pPr marL="457200" indent="-457200" algn="l" defTabSz="914400" rtl="0" eaLnBrk="1" latinLnBrk="0" hangingPunct="1">
        <a:spcBef>
          <a:spcPts val="8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spcBef>
          <a:spcPts val="75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spcBef>
          <a:spcPts val="700"/>
        </a:spcBef>
        <a:buFont typeface="Arial" panose="020B0604020202020204" pitchFamily="34" charset="0"/>
        <a:buChar char="•"/>
        <a:defRPr sz="2400" kern="1200">
          <a:solidFill>
            <a:schemeClr val="tx1"/>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betterinvesting.org/" TargetMode="External"/><Relationship Id="rId4" Type="http://schemas.openxmlformats.org/officeDocument/2006/relationships/hyperlink" Target="mailto:Craigbraemer1@gmail.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1.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mailto:contact@sanfran.betterinvesting.net" TargetMode="External"/><Relationship Id="rId2" Type="http://schemas.openxmlformats.org/officeDocument/2006/relationships/hyperlink" Target="mailto:craigbraemer1@gmail.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betterinvesting.org/chapters/san-francisco-bay-area/local-event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DD399F-144B-4A12-8788-70E03D48733B}"/>
              </a:ext>
            </a:extLst>
          </p:cNvPr>
          <p:cNvSpPr>
            <a:spLocks noGrp="1"/>
          </p:cNvSpPr>
          <p:nvPr>
            <p:ph type="title"/>
          </p:nvPr>
        </p:nvSpPr>
        <p:spPr/>
        <p:txBody>
          <a:bodyPr>
            <a:normAutofit fontScale="90000"/>
          </a:bodyPr>
          <a:lstStyle/>
          <a:p>
            <a:pPr algn="ctr"/>
            <a:r>
              <a:rPr lang="en-US" dirty="0"/>
              <a:t>2024 Annual Meeting – 8/3/2024</a:t>
            </a:r>
            <a:br>
              <a:rPr lang="en-US" dirty="0"/>
            </a:br>
            <a:r>
              <a:rPr lang="en-US" dirty="0"/>
              <a:t>Education Segment – Stock Splits and Finding Good Companies</a:t>
            </a:r>
          </a:p>
        </p:txBody>
      </p:sp>
      <p:sp>
        <p:nvSpPr>
          <p:cNvPr id="7" name="Subtitle 6">
            <a:extLst>
              <a:ext uri="{FF2B5EF4-FFF2-40B4-BE49-F238E27FC236}">
                <a16:creationId xmlns:a16="http://schemas.microsoft.com/office/drawing/2014/main" id="{C26F4AC3-CF49-4B60-A3AF-F6014B72D6DB}"/>
              </a:ext>
            </a:extLst>
          </p:cNvPr>
          <p:cNvSpPr>
            <a:spLocks noGrp="1"/>
          </p:cNvSpPr>
          <p:nvPr>
            <p:ph type="subTitle" idx="1"/>
          </p:nvPr>
        </p:nvSpPr>
        <p:spPr>
          <a:xfrm>
            <a:off x="1177636" y="3124200"/>
            <a:ext cx="7839364" cy="1828800"/>
          </a:xfrm>
        </p:spPr>
        <p:txBody>
          <a:bodyPr>
            <a:normAutofit/>
          </a:bodyPr>
          <a:lstStyle/>
          <a:p>
            <a:pPr algn="ctr"/>
            <a:r>
              <a:rPr lang="en-US" dirty="0"/>
              <a:t>Puget Sound Chapter</a:t>
            </a:r>
            <a:br>
              <a:rPr lang="en-US" dirty="0"/>
            </a:br>
            <a:r>
              <a:rPr lang="en-US" dirty="0"/>
              <a:t>Carol Theine, President</a:t>
            </a:r>
          </a:p>
        </p:txBody>
      </p:sp>
      <p:pic>
        <p:nvPicPr>
          <p:cNvPr id="4" name="Picture 3">
            <a:extLst>
              <a:ext uri="{FF2B5EF4-FFF2-40B4-BE49-F238E27FC236}">
                <a16:creationId xmlns:a16="http://schemas.microsoft.com/office/drawing/2014/main" id="{4E198ADD-6762-9F11-8CE5-C178DF408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743200"/>
            <a:ext cx="7858760" cy="1600200"/>
          </a:xfrm>
          <a:prstGeom prst="rect">
            <a:avLst/>
          </a:prstGeom>
        </p:spPr>
      </p:pic>
      <p:sp>
        <p:nvSpPr>
          <p:cNvPr id="3" name="TextBox 2">
            <a:extLst>
              <a:ext uri="{FF2B5EF4-FFF2-40B4-BE49-F238E27FC236}">
                <a16:creationId xmlns:a16="http://schemas.microsoft.com/office/drawing/2014/main" id="{EF6AE456-5D48-D261-4E7A-8C74023C6EE2}"/>
              </a:ext>
            </a:extLst>
          </p:cNvPr>
          <p:cNvSpPr txBox="1"/>
          <p:nvPr/>
        </p:nvSpPr>
        <p:spPr>
          <a:xfrm>
            <a:off x="4038600" y="5581471"/>
            <a:ext cx="4714674" cy="1261884"/>
          </a:xfrm>
          <a:prstGeom prst="rect">
            <a:avLst/>
          </a:prstGeom>
          <a:noFill/>
        </p:spPr>
        <p:txBody>
          <a:bodyPr wrap="square">
            <a:spAutoFit/>
          </a:bodyPr>
          <a:lstStyle/>
          <a:p>
            <a:pPr algn="ctr"/>
            <a:r>
              <a:rPr lang="en-US" altLang="en-US" sz="2000" dirty="0"/>
              <a:t>Jim Willcox, President, Director</a:t>
            </a:r>
          </a:p>
          <a:p>
            <a:pPr algn="ctr"/>
            <a:r>
              <a:rPr lang="en-US" altLang="en-US" sz="2000" dirty="0"/>
              <a:t>Craig Braemer, Vice-President, </a:t>
            </a:r>
            <a:r>
              <a:rPr lang="en-US" sz="2000" dirty="0"/>
              <a:t>Director</a:t>
            </a:r>
          </a:p>
          <a:p>
            <a:pPr algn="ctr"/>
            <a:endParaRPr lang="en-US" dirty="0"/>
          </a:p>
          <a:p>
            <a:pPr algn="ctr"/>
            <a:r>
              <a:rPr lang="en-US" dirty="0"/>
              <a:t>craigbraemer1@gmail.com</a:t>
            </a:r>
          </a:p>
        </p:txBody>
      </p:sp>
    </p:spTree>
    <p:extLst>
      <p:ext uri="{BB962C8B-B14F-4D97-AF65-F5344CB8AC3E}">
        <p14:creationId xmlns:p14="http://schemas.microsoft.com/office/powerpoint/2010/main" val="3966088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a:xfrm>
            <a:off x="685800" y="559530"/>
            <a:ext cx="8153400" cy="628650"/>
          </a:xfrm>
        </p:spPr>
        <p:txBody>
          <a:bodyPr>
            <a:noAutofit/>
          </a:bodyPr>
          <a:lstStyle/>
          <a:p>
            <a:pPr>
              <a:defRPr/>
            </a:pPr>
            <a:r>
              <a:rPr lang="en-US" dirty="0">
                <a:solidFill>
                  <a:srgbClr val="013B6D"/>
                </a:solidFill>
              </a:rPr>
              <a:t>Chipotle Splits it Stock</a:t>
            </a:r>
          </a:p>
        </p:txBody>
      </p:sp>
      <p:sp>
        <p:nvSpPr>
          <p:cNvPr id="9" name="Rectangle 8"/>
          <p:cNvSpPr/>
          <p:nvPr/>
        </p:nvSpPr>
        <p:spPr>
          <a:xfrm>
            <a:off x="5543550" y="6240829"/>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
        <p:nvSpPr>
          <p:cNvPr id="10" name="Rectangle 3"/>
          <p:cNvSpPr txBox="1">
            <a:spLocks noChangeArrowheads="1"/>
          </p:cNvSpPr>
          <p:nvPr/>
        </p:nvSpPr>
        <p:spPr bwMode="auto">
          <a:xfrm>
            <a:off x="342900" y="6240828"/>
            <a:ext cx="2628899" cy="1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1"/>
              </a:buClr>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66CCFF"/>
              </a:buClr>
              <a:buFont typeface="Wingdings" pitchFamily="2" charset="2"/>
              <a:buChar char="§"/>
              <a:defRPr sz="2800">
                <a:solidFill>
                  <a:schemeClr val="tx1"/>
                </a:solidFill>
                <a:latin typeface="+mn-lt"/>
              </a:defRPr>
            </a:lvl2pPr>
            <a:lvl3pPr marL="1085850" indent="-228600" algn="l" rtl="0" fontAlgn="base">
              <a:spcBef>
                <a:spcPct val="20000"/>
              </a:spcBef>
              <a:spcAft>
                <a:spcPct val="0"/>
              </a:spcAft>
              <a:buClr>
                <a:srgbClr val="3C4147"/>
              </a:buClr>
              <a:buFont typeface="Wingdings" pitchFamily="2" charset="2"/>
              <a:buChar char="§"/>
              <a:defRPr sz="2400">
                <a:solidFill>
                  <a:schemeClr val="tx1"/>
                </a:solidFill>
                <a:latin typeface="+mn-lt"/>
              </a:defRPr>
            </a:lvl3pPr>
            <a:lvl4pPr marL="1428750" indent="-228600" algn="l" rtl="0" fontAlgn="base">
              <a:spcBef>
                <a:spcPct val="20000"/>
              </a:spcBef>
              <a:spcAft>
                <a:spcPct val="0"/>
              </a:spcAft>
              <a:buFont typeface="Wingdings" pitchFamily="2" charset="2"/>
              <a:buChar char="§"/>
              <a:defRPr sz="2400">
                <a:solidFill>
                  <a:schemeClr val="tx1"/>
                </a:solidFill>
                <a:latin typeface="+mn-lt"/>
              </a:defRPr>
            </a:lvl4pPr>
            <a:lvl5pPr marL="17716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5pPr>
            <a:lvl6pPr marL="22288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6pPr>
            <a:lvl7pPr marL="26860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7pPr>
            <a:lvl8pPr marL="31432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8pPr>
            <a:lvl9pPr marL="36004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9pPr>
          </a:lstStyle>
          <a:p>
            <a:pPr marL="0" indent="0">
              <a:buNone/>
              <a:defRPr/>
            </a:pPr>
            <a:r>
              <a:rPr lang="en-US" altLang="en-US" sz="619" kern="0" dirty="0"/>
              <a:t>Source: June 26, 2024 /PRNewswire/ -- Chipotle Mexican Grill, Inc..</a:t>
            </a:r>
          </a:p>
          <a:p>
            <a:pPr marL="0" indent="0">
              <a:buNone/>
              <a:defRPr/>
            </a:pPr>
            <a:endParaRPr lang="en-US" altLang="en-US" sz="450" kern="0" dirty="0"/>
          </a:p>
        </p:txBody>
      </p:sp>
      <p:sp>
        <p:nvSpPr>
          <p:cNvPr id="2" name="Slide Number Placeholder 1">
            <a:extLst>
              <a:ext uri="{FF2B5EF4-FFF2-40B4-BE49-F238E27FC236}">
                <a16:creationId xmlns:a16="http://schemas.microsoft.com/office/drawing/2014/main" id="{E8CA764E-9787-46BF-A4F1-1B14AD462B48}"/>
              </a:ext>
            </a:extLst>
          </p:cNvPr>
          <p:cNvSpPr>
            <a:spLocks noGrp="1"/>
          </p:cNvSpPr>
          <p:nvPr>
            <p:ph type="sldNum" sz="quarter" idx="12"/>
          </p:nvPr>
        </p:nvSpPr>
        <p:spPr/>
        <p:txBody>
          <a:bodyPr/>
          <a:lstStyle/>
          <a:p>
            <a:fld id="{B7C7DEAE-B1FF-4F0D-9790-23B38FF51CAA}" type="slidenum">
              <a:rPr lang="en-US" smtClean="0"/>
              <a:t>10</a:t>
            </a:fld>
            <a:endParaRPr lang="en-US" dirty="0"/>
          </a:p>
        </p:txBody>
      </p:sp>
      <p:pic>
        <p:nvPicPr>
          <p:cNvPr id="7" name="Picture 6">
            <a:extLst>
              <a:ext uri="{FF2B5EF4-FFF2-40B4-BE49-F238E27FC236}">
                <a16:creationId xmlns:a16="http://schemas.microsoft.com/office/drawing/2014/main" id="{060EA54C-EE7E-98AE-A3E2-3C6F300F2E19}"/>
              </a:ext>
            </a:extLst>
          </p:cNvPr>
          <p:cNvPicPr>
            <a:picLocks noChangeAspect="1"/>
          </p:cNvPicPr>
          <p:nvPr/>
        </p:nvPicPr>
        <p:blipFill rotWithShape="1">
          <a:blip r:embed="rId3"/>
          <a:srcRect l="12500" t="38192" r="25000" b="12500"/>
          <a:stretch/>
        </p:blipFill>
        <p:spPr>
          <a:xfrm>
            <a:off x="990600" y="2819399"/>
            <a:ext cx="7391400" cy="3297598"/>
          </a:xfrm>
          <a:prstGeom prst="rect">
            <a:avLst/>
          </a:prstGeom>
        </p:spPr>
      </p:pic>
      <p:sp>
        <p:nvSpPr>
          <p:cNvPr id="14" name="Rectangle 13"/>
          <p:cNvSpPr/>
          <p:nvPr/>
        </p:nvSpPr>
        <p:spPr>
          <a:xfrm>
            <a:off x="990600" y="2972854"/>
            <a:ext cx="3276600" cy="1477328"/>
          </a:xfrm>
          <a:prstGeom prst="rect">
            <a:avLst/>
          </a:prstGeom>
        </p:spPr>
        <p:txBody>
          <a:bodyPr wrap="square">
            <a:spAutoFit/>
          </a:bodyPr>
          <a:lstStyle/>
          <a:p>
            <a:pPr marL="257175" indent="-257175">
              <a:buFont typeface="Arial" panose="020B0604020202020204" pitchFamily="34" charset="0"/>
              <a:buChar char="•"/>
            </a:pPr>
            <a:r>
              <a:rPr lang="en-US" sz="2400" dirty="0"/>
              <a:t>CMG has been a good stock for the past 10 years.</a:t>
            </a:r>
          </a:p>
          <a:p>
            <a:pPr marL="257175" indent="-257175">
              <a:buFont typeface="Arial" panose="020B0604020202020204" pitchFamily="34" charset="0"/>
              <a:buChar char="•"/>
            </a:pPr>
            <a:endParaRPr lang="en-US" dirty="0"/>
          </a:p>
        </p:txBody>
      </p:sp>
      <p:sp>
        <p:nvSpPr>
          <p:cNvPr id="15" name="Right Arrow 12">
            <a:extLst>
              <a:ext uri="{FF2B5EF4-FFF2-40B4-BE49-F238E27FC236}">
                <a16:creationId xmlns:a16="http://schemas.microsoft.com/office/drawing/2014/main" id="{C5B1E893-E868-208E-CB80-57D0E39D162F}"/>
              </a:ext>
            </a:extLst>
          </p:cNvPr>
          <p:cNvSpPr/>
          <p:nvPr/>
        </p:nvSpPr>
        <p:spPr>
          <a:xfrm rot="10199620">
            <a:off x="7999220" y="2823960"/>
            <a:ext cx="628650" cy="128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5" name="Picture 4">
            <a:extLst>
              <a:ext uri="{FF2B5EF4-FFF2-40B4-BE49-F238E27FC236}">
                <a16:creationId xmlns:a16="http://schemas.microsoft.com/office/drawing/2014/main" id="{890E5296-98C0-6593-B44D-9BECCEFA3CA5}"/>
              </a:ext>
            </a:extLst>
          </p:cNvPr>
          <p:cNvPicPr>
            <a:picLocks noChangeAspect="1"/>
          </p:cNvPicPr>
          <p:nvPr/>
        </p:nvPicPr>
        <p:blipFill rotWithShape="1">
          <a:blip r:embed="rId4"/>
          <a:srcRect l="10833" t="60284" r="42500" b="30788"/>
          <a:stretch/>
        </p:blipFill>
        <p:spPr>
          <a:xfrm>
            <a:off x="533400" y="1341636"/>
            <a:ext cx="8305800" cy="1459334"/>
          </a:xfrm>
          <a:prstGeom prst="rect">
            <a:avLst/>
          </a:prstGeom>
        </p:spPr>
      </p:pic>
    </p:spTree>
    <p:extLst>
      <p:ext uri="{BB962C8B-B14F-4D97-AF65-F5344CB8AC3E}">
        <p14:creationId xmlns:p14="http://schemas.microsoft.com/office/powerpoint/2010/main" val="20290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What Is A Stock Split?</a:t>
            </a:r>
          </a:p>
        </p:txBody>
      </p:sp>
      <p:sp>
        <p:nvSpPr>
          <p:cNvPr id="11" name="Rectangle 10"/>
          <p:cNvSpPr/>
          <p:nvPr/>
        </p:nvSpPr>
        <p:spPr>
          <a:xfrm>
            <a:off x="3830366" y="6403380"/>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2" name="Slide Number Placeholder 1">
            <a:extLst>
              <a:ext uri="{FF2B5EF4-FFF2-40B4-BE49-F238E27FC236}">
                <a16:creationId xmlns:a16="http://schemas.microsoft.com/office/drawing/2014/main" id="{5FA2F2AF-8939-42CB-9BA8-F78DED5E48CD}"/>
              </a:ext>
            </a:extLst>
          </p:cNvPr>
          <p:cNvSpPr>
            <a:spLocks noGrp="1"/>
          </p:cNvSpPr>
          <p:nvPr>
            <p:ph type="sldNum" sz="quarter" idx="12"/>
          </p:nvPr>
        </p:nvSpPr>
        <p:spPr/>
        <p:txBody>
          <a:bodyPr/>
          <a:lstStyle/>
          <a:p>
            <a:fld id="{B7C7DEAE-B1FF-4F0D-9790-23B38FF51CAA}" type="slidenum">
              <a:rPr lang="en-US" smtClean="0"/>
              <a:t>11</a:t>
            </a:fld>
            <a:endParaRPr lang="en-US" dirty="0"/>
          </a:p>
        </p:txBody>
      </p:sp>
      <p:pic>
        <p:nvPicPr>
          <p:cNvPr id="3" name="Picture 2">
            <a:extLst>
              <a:ext uri="{FF2B5EF4-FFF2-40B4-BE49-F238E27FC236}">
                <a16:creationId xmlns:a16="http://schemas.microsoft.com/office/drawing/2014/main" id="{93226BBE-8782-62DC-FA3D-DF7EB4B28B2F}"/>
              </a:ext>
            </a:extLst>
          </p:cNvPr>
          <p:cNvPicPr>
            <a:picLocks noChangeAspect="1"/>
          </p:cNvPicPr>
          <p:nvPr/>
        </p:nvPicPr>
        <p:blipFill rotWithShape="1">
          <a:blip r:embed="rId3"/>
          <a:srcRect l="9467" t="6800"/>
          <a:stretch/>
        </p:blipFill>
        <p:spPr>
          <a:xfrm>
            <a:off x="1678546" y="1488880"/>
            <a:ext cx="5786907" cy="3181161"/>
          </a:xfrm>
          <a:prstGeom prst="rect">
            <a:avLst/>
          </a:prstGeom>
        </p:spPr>
      </p:pic>
      <p:sp>
        <p:nvSpPr>
          <p:cNvPr id="4" name="Rectangle 3">
            <a:extLst>
              <a:ext uri="{FF2B5EF4-FFF2-40B4-BE49-F238E27FC236}">
                <a16:creationId xmlns:a16="http://schemas.microsoft.com/office/drawing/2014/main" id="{0531C152-A47F-2141-05BA-32DDBBA71DE8}"/>
              </a:ext>
            </a:extLst>
          </p:cNvPr>
          <p:cNvSpPr txBox="1">
            <a:spLocks noChangeArrowheads="1"/>
          </p:cNvSpPr>
          <p:nvPr/>
        </p:nvSpPr>
        <p:spPr bwMode="auto">
          <a:xfrm>
            <a:off x="990600" y="6510172"/>
            <a:ext cx="2628899" cy="1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1"/>
              </a:buClr>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66CCFF"/>
              </a:buClr>
              <a:buFont typeface="Wingdings" pitchFamily="2" charset="2"/>
              <a:buChar char="§"/>
              <a:defRPr sz="2800">
                <a:solidFill>
                  <a:schemeClr val="tx1"/>
                </a:solidFill>
                <a:latin typeface="+mn-lt"/>
              </a:defRPr>
            </a:lvl2pPr>
            <a:lvl3pPr marL="1085850" indent="-228600" algn="l" rtl="0" fontAlgn="base">
              <a:spcBef>
                <a:spcPct val="20000"/>
              </a:spcBef>
              <a:spcAft>
                <a:spcPct val="0"/>
              </a:spcAft>
              <a:buClr>
                <a:srgbClr val="3C4147"/>
              </a:buClr>
              <a:buFont typeface="Wingdings" pitchFamily="2" charset="2"/>
              <a:buChar char="§"/>
              <a:defRPr sz="2400">
                <a:solidFill>
                  <a:schemeClr val="tx1"/>
                </a:solidFill>
                <a:latin typeface="+mn-lt"/>
              </a:defRPr>
            </a:lvl3pPr>
            <a:lvl4pPr marL="1428750" indent="-228600" algn="l" rtl="0" fontAlgn="base">
              <a:spcBef>
                <a:spcPct val="20000"/>
              </a:spcBef>
              <a:spcAft>
                <a:spcPct val="0"/>
              </a:spcAft>
              <a:buFont typeface="Wingdings" pitchFamily="2" charset="2"/>
              <a:buChar char="§"/>
              <a:defRPr sz="2400">
                <a:solidFill>
                  <a:schemeClr val="tx1"/>
                </a:solidFill>
                <a:latin typeface="+mn-lt"/>
              </a:defRPr>
            </a:lvl4pPr>
            <a:lvl5pPr marL="17716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5pPr>
            <a:lvl6pPr marL="22288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6pPr>
            <a:lvl7pPr marL="26860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7pPr>
            <a:lvl8pPr marL="31432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8pPr>
            <a:lvl9pPr marL="36004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9pPr>
          </a:lstStyle>
          <a:p>
            <a:pPr marL="0" indent="0">
              <a:buNone/>
              <a:defRPr/>
            </a:pPr>
            <a:r>
              <a:rPr lang="en-US" altLang="en-US" sz="619" kern="0" dirty="0"/>
              <a:t>Source: Investopedia / Lara </a:t>
            </a:r>
            <a:r>
              <a:rPr lang="en-US" altLang="en-US" sz="619" kern="0" dirty="0" err="1"/>
              <a:t>Antal</a:t>
            </a:r>
            <a:r>
              <a:rPr lang="en-US" altLang="en-US" sz="619" kern="0" dirty="0"/>
              <a:t>. May 30, 2024..</a:t>
            </a:r>
          </a:p>
          <a:p>
            <a:pPr marL="0" indent="0">
              <a:buNone/>
              <a:defRPr/>
            </a:pPr>
            <a:endParaRPr lang="en-US" altLang="en-US" sz="450" kern="0" dirty="0"/>
          </a:p>
        </p:txBody>
      </p:sp>
      <p:sp>
        <p:nvSpPr>
          <p:cNvPr id="6" name="TextBox 5">
            <a:extLst>
              <a:ext uri="{FF2B5EF4-FFF2-40B4-BE49-F238E27FC236}">
                <a16:creationId xmlns:a16="http://schemas.microsoft.com/office/drawing/2014/main" id="{D384C543-C597-5084-A608-E1B76FA2758C}"/>
              </a:ext>
            </a:extLst>
          </p:cNvPr>
          <p:cNvSpPr txBox="1"/>
          <p:nvPr/>
        </p:nvSpPr>
        <p:spPr>
          <a:xfrm>
            <a:off x="515000" y="4861870"/>
            <a:ext cx="8400400" cy="1569660"/>
          </a:xfrm>
          <a:prstGeom prst="rect">
            <a:avLst/>
          </a:prstGeom>
          <a:noFill/>
        </p:spPr>
        <p:txBody>
          <a:bodyPr wrap="square">
            <a:spAutoFit/>
          </a:bodyPr>
          <a:lstStyle/>
          <a:p>
            <a:r>
              <a:rPr lang="en-US" sz="2400" dirty="0"/>
              <a:t>The most common split ratios are 2-for-1 or 3-for-1 (sometimes denoted as 2:1 or 3:1). This means for every share held before the split, each stockholder will have two or three shares, respectively, after the split.</a:t>
            </a:r>
          </a:p>
        </p:txBody>
      </p:sp>
    </p:spTree>
    <p:extLst>
      <p:ext uri="{BB962C8B-B14F-4D97-AF65-F5344CB8AC3E}">
        <p14:creationId xmlns:p14="http://schemas.microsoft.com/office/powerpoint/2010/main" val="278260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Stock Split Mechanics or The Math</a:t>
            </a:r>
          </a:p>
        </p:txBody>
      </p:sp>
      <p:sp>
        <p:nvSpPr>
          <p:cNvPr id="3075" name="Rectangle 3"/>
          <p:cNvSpPr>
            <a:spLocks noGrp="1" noChangeArrowheads="1"/>
          </p:cNvSpPr>
          <p:nvPr>
            <p:ph type="body" idx="4294967295"/>
          </p:nvPr>
        </p:nvSpPr>
        <p:spPr>
          <a:xfrm>
            <a:off x="685800" y="5443478"/>
            <a:ext cx="8105774" cy="1020853"/>
          </a:xfrm>
          <a:prstGeom prst="rect">
            <a:avLst/>
          </a:prstGeom>
        </p:spPr>
        <p:txBody>
          <a:bodyPr>
            <a:normAutofit/>
          </a:bodyPr>
          <a:lstStyle/>
          <a:p>
            <a:pPr marL="0" indent="0">
              <a:buNone/>
            </a:pPr>
            <a:r>
              <a:rPr lang="en-US" altLang="en-US" sz="2600" dirty="0"/>
              <a:t>The process of a stock split is expensive and requires legal oversight. It is approved by the Board.</a:t>
            </a:r>
            <a:endParaRPr lang="en-US" altLang="en-US" sz="1856" dirty="0"/>
          </a:p>
        </p:txBody>
      </p:sp>
      <p:sp>
        <p:nvSpPr>
          <p:cNvPr id="11" name="Rectangle 10"/>
          <p:cNvSpPr/>
          <p:nvPr/>
        </p:nvSpPr>
        <p:spPr>
          <a:xfrm>
            <a:off x="3830366" y="6403380"/>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2" name="Slide Number Placeholder 1">
            <a:extLst>
              <a:ext uri="{FF2B5EF4-FFF2-40B4-BE49-F238E27FC236}">
                <a16:creationId xmlns:a16="http://schemas.microsoft.com/office/drawing/2014/main" id="{5FA2F2AF-8939-42CB-9BA8-F78DED5E48CD}"/>
              </a:ext>
            </a:extLst>
          </p:cNvPr>
          <p:cNvSpPr>
            <a:spLocks noGrp="1"/>
          </p:cNvSpPr>
          <p:nvPr>
            <p:ph type="sldNum" sz="quarter" idx="12"/>
          </p:nvPr>
        </p:nvSpPr>
        <p:spPr/>
        <p:txBody>
          <a:bodyPr/>
          <a:lstStyle/>
          <a:p>
            <a:fld id="{B7C7DEAE-B1FF-4F0D-9790-23B38FF51CAA}" type="slidenum">
              <a:rPr lang="en-US" smtClean="0"/>
              <a:t>12</a:t>
            </a:fld>
            <a:endParaRPr lang="en-US" dirty="0"/>
          </a:p>
        </p:txBody>
      </p:sp>
      <p:pic>
        <p:nvPicPr>
          <p:cNvPr id="14" name="Picture 13">
            <a:extLst>
              <a:ext uri="{FF2B5EF4-FFF2-40B4-BE49-F238E27FC236}">
                <a16:creationId xmlns:a16="http://schemas.microsoft.com/office/drawing/2014/main" id="{948A3622-AFED-9500-DD70-C38C2286B28B}"/>
              </a:ext>
            </a:extLst>
          </p:cNvPr>
          <p:cNvPicPr>
            <a:picLocks noChangeAspect="1"/>
          </p:cNvPicPr>
          <p:nvPr/>
        </p:nvPicPr>
        <p:blipFill rotWithShape="1">
          <a:blip r:embed="rId3"/>
          <a:srcRect t="16421"/>
          <a:stretch/>
        </p:blipFill>
        <p:spPr>
          <a:xfrm>
            <a:off x="1500187" y="1859959"/>
            <a:ext cx="5715000" cy="3229645"/>
          </a:xfrm>
          <a:prstGeom prst="rect">
            <a:avLst/>
          </a:prstGeom>
        </p:spPr>
      </p:pic>
      <p:sp>
        <p:nvSpPr>
          <p:cNvPr id="16" name="Oval 15">
            <a:extLst>
              <a:ext uri="{FF2B5EF4-FFF2-40B4-BE49-F238E27FC236}">
                <a16:creationId xmlns:a16="http://schemas.microsoft.com/office/drawing/2014/main" id="{21977636-F33F-0D19-9EC7-FFB9369452DF}"/>
              </a:ext>
            </a:extLst>
          </p:cNvPr>
          <p:cNvSpPr/>
          <p:nvPr/>
        </p:nvSpPr>
        <p:spPr>
          <a:xfrm>
            <a:off x="1267231" y="4343400"/>
            <a:ext cx="2590800" cy="471655"/>
          </a:xfrm>
          <a:prstGeom prst="ellipse">
            <a:avLst/>
          </a:prstGeom>
          <a:noFill/>
          <a:ln w="57150">
            <a:solidFill>
              <a:srgbClr val="49A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Oval 16"/>
          <p:cNvSpPr/>
          <p:nvPr/>
        </p:nvSpPr>
        <p:spPr>
          <a:xfrm>
            <a:off x="5334000" y="3657600"/>
            <a:ext cx="1676400" cy="471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 name="Oval 17">
            <a:extLst>
              <a:ext uri="{FF2B5EF4-FFF2-40B4-BE49-F238E27FC236}">
                <a16:creationId xmlns:a16="http://schemas.microsoft.com/office/drawing/2014/main" id="{0891E36C-3557-7E88-72F3-214ECEE7AF47}"/>
              </a:ext>
            </a:extLst>
          </p:cNvPr>
          <p:cNvSpPr/>
          <p:nvPr/>
        </p:nvSpPr>
        <p:spPr>
          <a:xfrm>
            <a:off x="5410200" y="4694266"/>
            <a:ext cx="1676400" cy="471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 name="Oval 18">
            <a:extLst>
              <a:ext uri="{FF2B5EF4-FFF2-40B4-BE49-F238E27FC236}">
                <a16:creationId xmlns:a16="http://schemas.microsoft.com/office/drawing/2014/main" id="{BAD02CE6-F05C-1F2F-DFE9-216529E7A70B}"/>
              </a:ext>
            </a:extLst>
          </p:cNvPr>
          <p:cNvSpPr/>
          <p:nvPr/>
        </p:nvSpPr>
        <p:spPr>
          <a:xfrm>
            <a:off x="5410200" y="2576345"/>
            <a:ext cx="1676400" cy="4716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Oval 19">
            <a:extLst>
              <a:ext uri="{FF2B5EF4-FFF2-40B4-BE49-F238E27FC236}">
                <a16:creationId xmlns:a16="http://schemas.microsoft.com/office/drawing/2014/main" id="{E8AB364C-6A1D-757F-738C-D6CE18E1966B}"/>
              </a:ext>
            </a:extLst>
          </p:cNvPr>
          <p:cNvSpPr/>
          <p:nvPr/>
        </p:nvSpPr>
        <p:spPr>
          <a:xfrm>
            <a:off x="1299258" y="3260503"/>
            <a:ext cx="2590800" cy="471655"/>
          </a:xfrm>
          <a:prstGeom prst="ellipse">
            <a:avLst/>
          </a:prstGeom>
          <a:noFill/>
          <a:ln w="57150">
            <a:solidFill>
              <a:srgbClr val="49A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298335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Thoughts About A Stock Split?</a:t>
            </a:r>
          </a:p>
        </p:txBody>
      </p:sp>
      <p:sp>
        <p:nvSpPr>
          <p:cNvPr id="3075" name="Rectangle 3"/>
          <p:cNvSpPr>
            <a:spLocks noGrp="1" noChangeArrowheads="1"/>
          </p:cNvSpPr>
          <p:nvPr>
            <p:ph type="body" idx="4294967295"/>
          </p:nvPr>
        </p:nvSpPr>
        <p:spPr>
          <a:xfrm>
            <a:off x="276226" y="1798547"/>
            <a:ext cx="8258174" cy="4345822"/>
          </a:xfrm>
          <a:prstGeom prst="rect">
            <a:avLst/>
          </a:prstGeom>
        </p:spPr>
        <p:txBody>
          <a:bodyPr>
            <a:normAutofit lnSpcReduction="10000"/>
          </a:bodyPr>
          <a:lstStyle/>
          <a:p>
            <a:r>
              <a:rPr lang="en-US" altLang="en-US" sz="2600" dirty="0"/>
              <a:t>A stock split doesn't fundamentally change anything about a business.</a:t>
            </a:r>
          </a:p>
          <a:p>
            <a:r>
              <a:rPr lang="en-US" altLang="en-US" sz="2600" dirty="0"/>
              <a:t>Its financials remain the same.</a:t>
            </a:r>
          </a:p>
          <a:p>
            <a:r>
              <a:rPr lang="en-US" altLang="en-US" sz="2600" dirty="0"/>
              <a:t>The stock's earnings multiples are the same.</a:t>
            </a:r>
          </a:p>
          <a:p>
            <a:r>
              <a:rPr lang="en-US" altLang="en-US" sz="2600" dirty="0"/>
              <a:t>A company elects to perform a stock split to intentionally lower the price of a single share, making the company's stock more affordable.</a:t>
            </a:r>
          </a:p>
          <a:p>
            <a:r>
              <a:rPr lang="en-US" altLang="en-US" sz="2600" dirty="0"/>
              <a:t>More shares outstanding can result in greater liquidity, which facilitates trading.</a:t>
            </a:r>
          </a:p>
          <a:p>
            <a:r>
              <a:rPr lang="en-US" altLang="en-US" sz="2600" dirty="0"/>
              <a:t>There are also reverse stock splits.</a:t>
            </a:r>
          </a:p>
          <a:p>
            <a:endParaRPr lang="en-US" altLang="en-US" sz="2025" dirty="0"/>
          </a:p>
          <a:p>
            <a:pPr lvl="1"/>
            <a:endParaRPr lang="en-US" altLang="en-US" sz="1856" dirty="0"/>
          </a:p>
        </p:txBody>
      </p:sp>
      <p:sp>
        <p:nvSpPr>
          <p:cNvPr id="11" name="Rectangle 10"/>
          <p:cNvSpPr/>
          <p:nvPr/>
        </p:nvSpPr>
        <p:spPr>
          <a:xfrm>
            <a:off x="3830366" y="6403380"/>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2" name="Slide Number Placeholder 1">
            <a:extLst>
              <a:ext uri="{FF2B5EF4-FFF2-40B4-BE49-F238E27FC236}">
                <a16:creationId xmlns:a16="http://schemas.microsoft.com/office/drawing/2014/main" id="{5FA2F2AF-8939-42CB-9BA8-F78DED5E48CD}"/>
              </a:ext>
            </a:extLst>
          </p:cNvPr>
          <p:cNvSpPr>
            <a:spLocks noGrp="1"/>
          </p:cNvSpPr>
          <p:nvPr>
            <p:ph type="sldNum" sz="quarter" idx="12"/>
          </p:nvPr>
        </p:nvSpPr>
        <p:spPr/>
        <p:txBody>
          <a:bodyPr/>
          <a:lstStyle/>
          <a:p>
            <a:fld id="{B7C7DEAE-B1FF-4F0D-9790-23B38FF51CAA}" type="slidenum">
              <a:rPr lang="en-US" smtClean="0"/>
              <a:t>13</a:t>
            </a:fld>
            <a:endParaRPr lang="en-US" dirty="0"/>
          </a:p>
        </p:txBody>
      </p:sp>
    </p:spTree>
    <p:extLst>
      <p:ext uri="{BB962C8B-B14F-4D97-AF65-F5344CB8AC3E}">
        <p14:creationId xmlns:p14="http://schemas.microsoft.com/office/powerpoint/2010/main" val="376004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CD03-F0B6-5A6E-296D-91EFEDFF6622}"/>
              </a:ext>
            </a:extLst>
          </p:cNvPr>
          <p:cNvSpPr>
            <a:spLocks noGrp="1"/>
          </p:cNvSpPr>
          <p:nvPr>
            <p:ph type="title"/>
          </p:nvPr>
        </p:nvSpPr>
        <p:spPr/>
        <p:txBody>
          <a:bodyPr>
            <a:normAutofit/>
          </a:bodyPr>
          <a:lstStyle/>
          <a:p>
            <a:r>
              <a:rPr lang="en-US" dirty="0"/>
              <a:t>Investing before or after the split?</a:t>
            </a:r>
          </a:p>
        </p:txBody>
      </p:sp>
      <p:sp>
        <p:nvSpPr>
          <p:cNvPr id="3" name="Content Placeholder 2">
            <a:extLst>
              <a:ext uri="{FF2B5EF4-FFF2-40B4-BE49-F238E27FC236}">
                <a16:creationId xmlns:a16="http://schemas.microsoft.com/office/drawing/2014/main" id="{7149D1BA-2DFA-3722-76AE-0F0B41A01934}"/>
              </a:ext>
            </a:extLst>
          </p:cNvPr>
          <p:cNvSpPr>
            <a:spLocks noGrp="1"/>
          </p:cNvSpPr>
          <p:nvPr>
            <p:ph idx="1"/>
          </p:nvPr>
        </p:nvSpPr>
        <p:spPr/>
        <p:txBody>
          <a:bodyPr/>
          <a:lstStyle/>
          <a:p>
            <a:r>
              <a:rPr lang="en-US" dirty="0"/>
              <a:t>Some investors will buy/invest in the company before the stock actually splits, which bids the price up.</a:t>
            </a:r>
          </a:p>
          <a:p>
            <a:r>
              <a:rPr lang="en-US" dirty="0"/>
              <a:t>However, after the split, some stocks tend to sell off (some not all). </a:t>
            </a:r>
          </a:p>
          <a:p>
            <a:r>
              <a:rPr lang="en-US" dirty="0"/>
              <a:t>You should not simply buy the stock because of the split.</a:t>
            </a:r>
          </a:p>
          <a:p>
            <a:r>
              <a:rPr lang="en-US" dirty="0"/>
              <a:t> Still do your research (First cut, SSG, Valueline etc.) before investing in the stock regardless of  the split. Does the growth rate remain the same?</a:t>
            </a:r>
          </a:p>
        </p:txBody>
      </p:sp>
      <p:sp>
        <p:nvSpPr>
          <p:cNvPr id="4" name="Slide Number Placeholder 3">
            <a:extLst>
              <a:ext uri="{FF2B5EF4-FFF2-40B4-BE49-F238E27FC236}">
                <a16:creationId xmlns:a16="http://schemas.microsoft.com/office/drawing/2014/main" id="{E467CBE9-F0A1-F257-9CB4-4AC9413D8DD4}"/>
              </a:ext>
            </a:extLst>
          </p:cNvPr>
          <p:cNvSpPr>
            <a:spLocks noGrp="1"/>
          </p:cNvSpPr>
          <p:nvPr>
            <p:ph type="sldNum" sz="quarter" idx="12"/>
          </p:nvPr>
        </p:nvSpPr>
        <p:spPr/>
        <p:txBody>
          <a:bodyPr/>
          <a:lstStyle/>
          <a:p>
            <a:fld id="{B7C7DEAE-B1FF-4F0D-9790-23B38FF51CAA}" type="slidenum">
              <a:rPr lang="en-US" smtClean="0"/>
              <a:t>14</a:t>
            </a:fld>
            <a:endParaRPr lang="en-US" dirty="0"/>
          </a:p>
        </p:txBody>
      </p:sp>
    </p:spTree>
    <p:extLst>
      <p:ext uri="{BB962C8B-B14F-4D97-AF65-F5344CB8AC3E}">
        <p14:creationId xmlns:p14="http://schemas.microsoft.com/office/powerpoint/2010/main" val="4109820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05CB-AD19-7D2E-D1E9-64CFA8143436}"/>
              </a:ext>
            </a:extLst>
          </p:cNvPr>
          <p:cNvSpPr>
            <a:spLocks noGrp="1"/>
          </p:cNvSpPr>
          <p:nvPr>
            <p:ph type="title"/>
          </p:nvPr>
        </p:nvSpPr>
        <p:spPr/>
        <p:txBody>
          <a:bodyPr/>
          <a:lstStyle/>
          <a:p>
            <a:r>
              <a:rPr lang="en-US" dirty="0"/>
              <a:t>CMG- Post Stock Split 6-26-24</a:t>
            </a:r>
          </a:p>
        </p:txBody>
      </p:sp>
      <p:pic>
        <p:nvPicPr>
          <p:cNvPr id="6" name="Content Placeholder 5">
            <a:extLst>
              <a:ext uri="{FF2B5EF4-FFF2-40B4-BE49-F238E27FC236}">
                <a16:creationId xmlns:a16="http://schemas.microsoft.com/office/drawing/2014/main" id="{C9174CCB-F1F4-1CCD-6CD4-2B3E73777E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286785"/>
            <a:ext cx="8229600" cy="3503630"/>
          </a:xfrm>
        </p:spPr>
      </p:pic>
      <p:sp>
        <p:nvSpPr>
          <p:cNvPr id="4" name="Slide Number Placeholder 3">
            <a:extLst>
              <a:ext uri="{FF2B5EF4-FFF2-40B4-BE49-F238E27FC236}">
                <a16:creationId xmlns:a16="http://schemas.microsoft.com/office/drawing/2014/main" id="{C12298B6-367D-A9E3-774E-7A5EC21D03BE}"/>
              </a:ext>
            </a:extLst>
          </p:cNvPr>
          <p:cNvSpPr>
            <a:spLocks noGrp="1"/>
          </p:cNvSpPr>
          <p:nvPr>
            <p:ph type="sldNum" sz="quarter" idx="12"/>
          </p:nvPr>
        </p:nvSpPr>
        <p:spPr/>
        <p:txBody>
          <a:bodyPr/>
          <a:lstStyle/>
          <a:p>
            <a:fld id="{B7C7DEAE-B1FF-4F0D-9790-23B38FF51CAA}" type="slidenum">
              <a:rPr lang="en-US" smtClean="0"/>
              <a:t>15</a:t>
            </a:fld>
            <a:endParaRPr lang="en-US" dirty="0"/>
          </a:p>
        </p:txBody>
      </p:sp>
      <p:sp>
        <p:nvSpPr>
          <p:cNvPr id="9" name="Arrow: Down 8">
            <a:extLst>
              <a:ext uri="{FF2B5EF4-FFF2-40B4-BE49-F238E27FC236}">
                <a16:creationId xmlns:a16="http://schemas.microsoft.com/office/drawing/2014/main" id="{A27FD4D4-C6CB-31D6-9EE7-D0D5249F4E3C}"/>
              </a:ext>
            </a:extLst>
          </p:cNvPr>
          <p:cNvSpPr/>
          <p:nvPr/>
        </p:nvSpPr>
        <p:spPr>
          <a:xfrm flipH="1">
            <a:off x="5867400" y="3581400"/>
            <a:ext cx="45719" cy="304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16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fontScale="90000"/>
          </a:bodyPr>
          <a:lstStyle/>
          <a:p>
            <a:pPr>
              <a:defRPr/>
            </a:pPr>
            <a:r>
              <a:rPr lang="en-US" dirty="0"/>
              <a:t>Recent Market Studies Show a Stock Market Benefit</a:t>
            </a:r>
          </a:p>
        </p:txBody>
      </p:sp>
      <p:sp>
        <p:nvSpPr>
          <p:cNvPr id="3075" name="Rectangle 3"/>
          <p:cNvSpPr>
            <a:spLocks noGrp="1" noChangeArrowheads="1"/>
          </p:cNvSpPr>
          <p:nvPr>
            <p:ph type="body" idx="4294967295"/>
          </p:nvPr>
        </p:nvSpPr>
        <p:spPr>
          <a:xfrm>
            <a:off x="457200" y="1828801"/>
            <a:ext cx="8153400" cy="4495800"/>
          </a:xfrm>
          <a:prstGeom prst="rect">
            <a:avLst/>
          </a:prstGeom>
        </p:spPr>
        <p:txBody>
          <a:bodyPr>
            <a:normAutofit/>
          </a:bodyPr>
          <a:lstStyle/>
          <a:p>
            <a:pPr marL="0" indent="0" algn="ctr">
              <a:buNone/>
            </a:pPr>
            <a:r>
              <a:rPr lang="en-US" altLang="en-US" sz="1800" dirty="0"/>
              <a:t>Selective notable splits in recent years.</a:t>
            </a:r>
          </a:p>
        </p:txBody>
      </p:sp>
      <p:sp>
        <p:nvSpPr>
          <p:cNvPr id="2" name="Slide Number Placeholder 1">
            <a:extLst>
              <a:ext uri="{FF2B5EF4-FFF2-40B4-BE49-F238E27FC236}">
                <a16:creationId xmlns:a16="http://schemas.microsoft.com/office/drawing/2014/main" id="{7EF24F7E-DED8-45BE-8689-E7F7B14F039E}"/>
              </a:ext>
            </a:extLst>
          </p:cNvPr>
          <p:cNvSpPr>
            <a:spLocks noGrp="1"/>
          </p:cNvSpPr>
          <p:nvPr>
            <p:ph type="sldNum" sz="quarter" idx="12"/>
          </p:nvPr>
        </p:nvSpPr>
        <p:spPr/>
        <p:txBody>
          <a:bodyPr/>
          <a:lstStyle/>
          <a:p>
            <a:fld id="{B7C7DEAE-B1FF-4F0D-9790-23B38FF51CAA}" type="slidenum">
              <a:rPr lang="en-US" smtClean="0"/>
              <a:t>16</a:t>
            </a:fld>
            <a:endParaRPr lang="en-US" dirty="0"/>
          </a:p>
        </p:txBody>
      </p:sp>
      <p:sp>
        <p:nvSpPr>
          <p:cNvPr id="3" name="Rectangle 3">
            <a:extLst>
              <a:ext uri="{FF2B5EF4-FFF2-40B4-BE49-F238E27FC236}">
                <a16:creationId xmlns:a16="http://schemas.microsoft.com/office/drawing/2014/main" id="{88F8DB81-B9E7-C593-6E62-CEC6CBF4B868}"/>
              </a:ext>
            </a:extLst>
          </p:cNvPr>
          <p:cNvSpPr txBox="1">
            <a:spLocks noChangeArrowheads="1"/>
          </p:cNvSpPr>
          <p:nvPr/>
        </p:nvSpPr>
        <p:spPr bwMode="auto">
          <a:xfrm>
            <a:off x="229085" y="6324601"/>
            <a:ext cx="2666515" cy="39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1"/>
              </a:buClr>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66CCFF"/>
              </a:buClr>
              <a:buFont typeface="Wingdings" pitchFamily="2" charset="2"/>
              <a:buChar char="§"/>
              <a:defRPr sz="2800">
                <a:solidFill>
                  <a:schemeClr val="tx1"/>
                </a:solidFill>
                <a:latin typeface="+mn-lt"/>
              </a:defRPr>
            </a:lvl2pPr>
            <a:lvl3pPr marL="1085850" indent="-228600" algn="l" rtl="0" fontAlgn="base">
              <a:spcBef>
                <a:spcPct val="20000"/>
              </a:spcBef>
              <a:spcAft>
                <a:spcPct val="0"/>
              </a:spcAft>
              <a:buClr>
                <a:srgbClr val="3C4147"/>
              </a:buClr>
              <a:buFont typeface="Wingdings" pitchFamily="2" charset="2"/>
              <a:buChar char="§"/>
              <a:defRPr sz="2400">
                <a:solidFill>
                  <a:schemeClr val="tx1"/>
                </a:solidFill>
                <a:latin typeface="+mn-lt"/>
              </a:defRPr>
            </a:lvl3pPr>
            <a:lvl4pPr marL="1428750" indent="-228600" algn="l" rtl="0" fontAlgn="base">
              <a:spcBef>
                <a:spcPct val="20000"/>
              </a:spcBef>
              <a:spcAft>
                <a:spcPct val="0"/>
              </a:spcAft>
              <a:buFont typeface="Wingdings" pitchFamily="2" charset="2"/>
              <a:buChar char="§"/>
              <a:defRPr sz="2400">
                <a:solidFill>
                  <a:schemeClr val="tx1"/>
                </a:solidFill>
                <a:latin typeface="+mn-lt"/>
              </a:defRPr>
            </a:lvl4pPr>
            <a:lvl5pPr marL="17716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5pPr>
            <a:lvl6pPr marL="22288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6pPr>
            <a:lvl7pPr marL="26860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7pPr>
            <a:lvl8pPr marL="31432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8pPr>
            <a:lvl9pPr marL="36004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9pPr>
          </a:lstStyle>
          <a:p>
            <a:pPr marL="0" indent="0">
              <a:buNone/>
              <a:defRPr/>
            </a:pPr>
            <a:r>
              <a:rPr lang="en-US" altLang="en-US" sz="619" kern="0" dirty="0"/>
              <a:t>Source: ATA SOURCE: GOOGLE FINANCE. CALCULATIONS BY AUTHOR. ESTIMATED RETURNS AS OF JULY 8, 2024.</a:t>
            </a:r>
          </a:p>
          <a:p>
            <a:pPr marL="0" indent="0">
              <a:buNone/>
              <a:defRPr/>
            </a:pPr>
            <a:endParaRPr lang="en-US" altLang="en-US" sz="450" kern="0" dirty="0"/>
          </a:p>
        </p:txBody>
      </p:sp>
      <p:pic>
        <p:nvPicPr>
          <p:cNvPr id="5" name="Picture 4">
            <a:extLst>
              <a:ext uri="{FF2B5EF4-FFF2-40B4-BE49-F238E27FC236}">
                <a16:creationId xmlns:a16="http://schemas.microsoft.com/office/drawing/2014/main" id="{1EABF703-30BB-EB3C-E8A2-CE11CE62BEF1}"/>
              </a:ext>
            </a:extLst>
          </p:cNvPr>
          <p:cNvPicPr>
            <a:picLocks noChangeAspect="1"/>
          </p:cNvPicPr>
          <p:nvPr/>
        </p:nvPicPr>
        <p:blipFill rotWithShape="1">
          <a:blip r:embed="rId3"/>
          <a:srcRect l="9166" t="43750" r="39166" b="23750"/>
          <a:stretch/>
        </p:blipFill>
        <p:spPr>
          <a:xfrm>
            <a:off x="668215" y="2209800"/>
            <a:ext cx="7995139" cy="3657600"/>
          </a:xfrm>
          <a:prstGeom prst="rect">
            <a:avLst/>
          </a:prstGeom>
        </p:spPr>
      </p:pic>
      <p:sp>
        <p:nvSpPr>
          <p:cNvPr id="6" name="Rectangle 5">
            <a:extLst>
              <a:ext uri="{FF2B5EF4-FFF2-40B4-BE49-F238E27FC236}">
                <a16:creationId xmlns:a16="http://schemas.microsoft.com/office/drawing/2014/main" id="{685AC7B4-12AB-7B1B-E2D0-4A13597B7DD3}"/>
              </a:ext>
            </a:extLst>
          </p:cNvPr>
          <p:cNvSpPr/>
          <p:nvPr/>
        </p:nvSpPr>
        <p:spPr>
          <a:xfrm>
            <a:off x="3830366" y="6403380"/>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10" name="Oval 9"/>
          <p:cNvSpPr/>
          <p:nvPr/>
        </p:nvSpPr>
        <p:spPr>
          <a:xfrm>
            <a:off x="7106966" y="4648200"/>
            <a:ext cx="7620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82128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Positives Of A Stock Split</a:t>
            </a:r>
          </a:p>
        </p:txBody>
      </p:sp>
      <p:sp>
        <p:nvSpPr>
          <p:cNvPr id="3075" name="Rectangle 3"/>
          <p:cNvSpPr>
            <a:spLocks noGrp="1" noChangeArrowheads="1"/>
          </p:cNvSpPr>
          <p:nvPr>
            <p:ph type="body" idx="4294967295"/>
          </p:nvPr>
        </p:nvSpPr>
        <p:spPr>
          <a:xfrm>
            <a:off x="276226" y="1798547"/>
            <a:ext cx="8105774" cy="4345822"/>
          </a:xfrm>
          <a:prstGeom prst="rect">
            <a:avLst/>
          </a:prstGeom>
        </p:spPr>
        <p:txBody>
          <a:bodyPr>
            <a:normAutofit/>
          </a:bodyPr>
          <a:lstStyle/>
          <a:p>
            <a:r>
              <a:rPr lang="en-US" altLang="en-US" sz="2600" dirty="0"/>
              <a:t>A stock split might be seen by some as a company with a big growth future. </a:t>
            </a:r>
          </a:p>
          <a:p>
            <a:r>
              <a:rPr lang="en-US" altLang="en-US" sz="2600" dirty="0"/>
              <a:t>A split could indicate executive-level confidence in the prospect of a company.</a:t>
            </a:r>
          </a:p>
          <a:p>
            <a:r>
              <a:rPr lang="en-US" altLang="en-US" sz="2600" dirty="0"/>
              <a:t>It could be a positive sign that a business is doing well as the Board of Directors approves the split.</a:t>
            </a:r>
          </a:p>
          <a:p>
            <a:r>
              <a:rPr lang="en-US" altLang="en-US" sz="2600" dirty="0"/>
              <a:t>The gains that some stocks have shown recently after a split show the potentially positive effect for investors.</a:t>
            </a:r>
          </a:p>
          <a:p>
            <a:endParaRPr lang="en-US" altLang="en-US" sz="2025" dirty="0"/>
          </a:p>
          <a:p>
            <a:pPr lvl="1"/>
            <a:endParaRPr lang="en-US" altLang="en-US" sz="1856" dirty="0"/>
          </a:p>
        </p:txBody>
      </p:sp>
      <p:sp>
        <p:nvSpPr>
          <p:cNvPr id="11" name="Rectangle 10"/>
          <p:cNvSpPr/>
          <p:nvPr/>
        </p:nvSpPr>
        <p:spPr>
          <a:xfrm>
            <a:off x="3830366" y="6403380"/>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2" name="Slide Number Placeholder 1">
            <a:extLst>
              <a:ext uri="{FF2B5EF4-FFF2-40B4-BE49-F238E27FC236}">
                <a16:creationId xmlns:a16="http://schemas.microsoft.com/office/drawing/2014/main" id="{5FA2F2AF-8939-42CB-9BA8-F78DED5E48CD}"/>
              </a:ext>
            </a:extLst>
          </p:cNvPr>
          <p:cNvSpPr>
            <a:spLocks noGrp="1"/>
          </p:cNvSpPr>
          <p:nvPr>
            <p:ph type="sldNum" sz="quarter" idx="12"/>
          </p:nvPr>
        </p:nvSpPr>
        <p:spPr/>
        <p:txBody>
          <a:bodyPr/>
          <a:lstStyle/>
          <a:p>
            <a:fld id="{B7C7DEAE-B1FF-4F0D-9790-23B38FF51CAA}" type="slidenum">
              <a:rPr lang="en-US" smtClean="0"/>
              <a:t>17</a:t>
            </a:fld>
            <a:endParaRPr lang="en-US" dirty="0"/>
          </a:p>
        </p:txBody>
      </p:sp>
    </p:spTree>
    <p:extLst>
      <p:ext uri="{BB962C8B-B14F-4D97-AF65-F5344CB8AC3E}">
        <p14:creationId xmlns:p14="http://schemas.microsoft.com/office/powerpoint/2010/main" val="3104080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Summary</a:t>
            </a:r>
          </a:p>
        </p:txBody>
      </p:sp>
      <p:sp>
        <p:nvSpPr>
          <p:cNvPr id="3075" name="Rectangle 3"/>
          <p:cNvSpPr>
            <a:spLocks noGrp="1" noChangeArrowheads="1"/>
          </p:cNvSpPr>
          <p:nvPr>
            <p:ph type="body" idx="4294967295"/>
          </p:nvPr>
        </p:nvSpPr>
        <p:spPr>
          <a:xfrm>
            <a:off x="457200" y="1752600"/>
            <a:ext cx="8115300" cy="4648200"/>
          </a:xfrm>
          <a:prstGeom prst="rect">
            <a:avLst/>
          </a:prstGeom>
        </p:spPr>
        <p:txBody>
          <a:bodyPr>
            <a:normAutofit/>
          </a:bodyPr>
          <a:lstStyle/>
          <a:p>
            <a:r>
              <a:rPr lang="en-US" altLang="en-US" sz="2600" dirty="0"/>
              <a:t>A stock split doesn't fundamentally change a business. Its financials remain the same.</a:t>
            </a:r>
          </a:p>
          <a:p>
            <a:endParaRPr lang="en-US" altLang="en-US" sz="2600" dirty="0"/>
          </a:p>
          <a:p>
            <a:r>
              <a:rPr lang="en-US" altLang="en-US" sz="2600" dirty="0"/>
              <a:t>A split could indicate executive-level confidence in the prospect of a company and is approved by the Board of Directors.</a:t>
            </a:r>
          </a:p>
          <a:p>
            <a:endParaRPr lang="en-US" altLang="en-US" sz="2600" dirty="0"/>
          </a:p>
          <a:p>
            <a:r>
              <a:rPr lang="en-US" altLang="en-US" sz="2600" dirty="0"/>
              <a:t>Recent data has show positive stock market reaction to a stock split.</a:t>
            </a:r>
          </a:p>
          <a:p>
            <a:endParaRPr lang="en-US" altLang="en-US" sz="2600" dirty="0"/>
          </a:p>
          <a:p>
            <a:pPr>
              <a:spcBef>
                <a:spcPts val="338"/>
              </a:spcBef>
            </a:pPr>
            <a:endParaRPr lang="en-US" altLang="en-US" sz="2025" dirty="0"/>
          </a:p>
        </p:txBody>
      </p:sp>
      <p:sp>
        <p:nvSpPr>
          <p:cNvPr id="2" name="Slide Number Placeholder 1">
            <a:extLst>
              <a:ext uri="{FF2B5EF4-FFF2-40B4-BE49-F238E27FC236}">
                <a16:creationId xmlns:a16="http://schemas.microsoft.com/office/drawing/2014/main" id="{43446D79-730E-4083-857E-63D8971D50C2}"/>
              </a:ext>
            </a:extLst>
          </p:cNvPr>
          <p:cNvSpPr>
            <a:spLocks noGrp="1"/>
          </p:cNvSpPr>
          <p:nvPr>
            <p:ph type="sldNum" sz="quarter" idx="12"/>
          </p:nvPr>
        </p:nvSpPr>
        <p:spPr/>
        <p:txBody>
          <a:bodyPr/>
          <a:lstStyle/>
          <a:p>
            <a:fld id="{B7C7DEAE-B1FF-4F0D-9790-23B38FF51CAA}" type="slidenum">
              <a:rPr lang="en-US" smtClean="0"/>
              <a:t>18</a:t>
            </a:fld>
            <a:endParaRPr lang="en-US" dirty="0"/>
          </a:p>
        </p:txBody>
      </p:sp>
    </p:spTree>
    <p:extLst>
      <p:ext uri="{BB962C8B-B14F-4D97-AF65-F5344CB8AC3E}">
        <p14:creationId xmlns:p14="http://schemas.microsoft.com/office/powerpoint/2010/main" val="58104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1371600" y="1397776"/>
            <a:ext cx="6400800" cy="552748"/>
          </a:xfrm>
        </p:spPr>
        <p:txBody>
          <a:bodyPr>
            <a:normAutofit fontScale="90000"/>
          </a:bodyPr>
          <a:lstStyle/>
          <a:p>
            <a:pPr>
              <a:defRPr/>
            </a:pPr>
            <a:r>
              <a:rPr lang="en-US" dirty="0"/>
              <a:t>Question Time</a:t>
            </a:r>
          </a:p>
        </p:txBody>
      </p:sp>
      <p:pic>
        <p:nvPicPr>
          <p:cNvPr id="2052" name="Picture 4" descr="See the source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7614" y="2271713"/>
            <a:ext cx="1827014" cy="26574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0330FE5-F329-4845-8F22-194A147D3C32}"/>
              </a:ext>
            </a:extLst>
          </p:cNvPr>
          <p:cNvSpPr>
            <a:spLocks noGrp="1"/>
          </p:cNvSpPr>
          <p:nvPr>
            <p:ph type="sldNum" sz="quarter" idx="12"/>
          </p:nvPr>
        </p:nvSpPr>
        <p:spPr/>
        <p:txBody>
          <a:bodyPr/>
          <a:lstStyle/>
          <a:p>
            <a:fld id="{B7C7DEAE-B1FF-4F0D-9790-23B38FF51CAA}" type="slidenum">
              <a:rPr lang="en-US" smtClean="0"/>
              <a:t>19</a:t>
            </a:fld>
            <a:endParaRPr lang="en-US" dirty="0"/>
          </a:p>
        </p:txBody>
      </p:sp>
    </p:spTree>
    <p:extLst>
      <p:ext uri="{BB962C8B-B14F-4D97-AF65-F5344CB8AC3E}">
        <p14:creationId xmlns:p14="http://schemas.microsoft.com/office/powerpoint/2010/main" val="2578497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DISCLAIMER</a:t>
            </a:r>
          </a:p>
        </p:txBody>
      </p:sp>
      <p:sp>
        <p:nvSpPr>
          <p:cNvPr id="3" name="Content Placeholder 2"/>
          <p:cNvSpPr>
            <a:spLocks noGrp="1"/>
          </p:cNvSpPr>
          <p:nvPr>
            <p:ph idx="1"/>
          </p:nvPr>
        </p:nvSpPr>
        <p:spPr>
          <a:xfrm>
            <a:off x="457200" y="1524000"/>
            <a:ext cx="8229600" cy="4419600"/>
          </a:xfrm>
        </p:spPr>
        <p:txBody>
          <a:bodyPr/>
          <a:lstStyle/>
          <a:p>
            <a:pPr>
              <a:defRPr/>
            </a:pPr>
            <a:r>
              <a:rPr lang="en-US" sz="1400" dirty="0"/>
              <a:t>The information in this presentation is for educational purposes only and is not intended to be a recommendation to purchase or sell any of the stocks, mutual funds, or other securities that may be referenced. The securities of companies referenced or featured in the seminar materials are for illustrative purposes only and are not to be considered endorsed or recommended for purchase or sale by BetterInvesting™ / National Association of Investors™. The views expressed are those of the instructors, commentators, guests and participants, as the case may be, and do not necessarily represent those of BetterInvesting. Investors should conduct their own review and analysis of any company of interest before making an investment decision. </a:t>
            </a:r>
          </a:p>
          <a:p>
            <a:pPr>
              <a:defRPr/>
            </a:pPr>
            <a:r>
              <a:rPr lang="en-US" sz="1400" dirty="0"/>
              <a:t>Securities discussed may be held by the instructors in their own personal portfolios or in those of their clients. BetterInvesting presenters and volunteers are held to a strict code of conduct that precludes benefitting financially from educational presentations or public activities via any BetterInvesting programs, events and/or educational sessions in which they participate. Any violation is strictly prohibited and should be reported to the CEO of BetterInvesting or the Director of Chapter Relations. </a:t>
            </a:r>
          </a:p>
          <a:p>
            <a:pPr>
              <a:defRPr/>
            </a:pPr>
            <a:r>
              <a:rPr lang="en-US" sz="1400" dirty="0"/>
              <a:t>This presentation may contain images of websites and products or services not endorsed by BetterInvesting. The presenter is not endorsing or promoting the use of these websites, products or services. </a:t>
            </a:r>
          </a:p>
          <a:p>
            <a:pPr>
              <a:defRPr/>
            </a:pPr>
            <a:r>
              <a:rPr lang="en-US" sz="1400" dirty="0"/>
              <a:t>We may be recording this session for our future use.</a:t>
            </a:r>
          </a:p>
        </p:txBody>
      </p:sp>
      <p:sp>
        <p:nvSpPr>
          <p:cNvPr id="4" name="Slide Number Placeholder 3"/>
          <p:cNvSpPr>
            <a:spLocks noGrp="1"/>
          </p:cNvSpPr>
          <p:nvPr>
            <p:ph type="sldNum" sz="quarter" idx="10"/>
          </p:nvPr>
        </p:nvSpPr>
        <p:spPr/>
        <p:txBody>
          <a:bodyPr/>
          <a:lstStyle/>
          <a:p>
            <a:fld id="{B46013FE-DF58-477E-B4DE-1079CB3C30C4}" type="slidenum">
              <a:rPr lang="en-US" smtClean="0"/>
              <a:pPr/>
              <a:t>2</a:t>
            </a:fld>
            <a:endParaRPr lang="en-US" dirty="0"/>
          </a:p>
        </p:txBody>
      </p:sp>
      <p:pic>
        <p:nvPicPr>
          <p:cNvPr id="6" name="Picture 5">
            <a:extLst>
              <a:ext uri="{FF2B5EF4-FFF2-40B4-BE49-F238E27FC236}">
                <a16:creationId xmlns:a16="http://schemas.microsoft.com/office/drawing/2014/main" id="{7AF373A9-8FC6-9F36-010F-3DE1FC73E4A9}"/>
              </a:ext>
            </a:extLst>
          </p:cNvPr>
          <p:cNvPicPr>
            <a:picLocks noChangeAspect="1"/>
          </p:cNvPicPr>
          <p:nvPr/>
        </p:nvPicPr>
        <p:blipFill rotWithShape="1">
          <a:blip r:embed="rId3"/>
          <a:srcRect l="27500" t="80000" r="18333" b="16250"/>
          <a:stretch/>
        </p:blipFill>
        <p:spPr>
          <a:xfrm>
            <a:off x="2095500" y="6034088"/>
            <a:ext cx="4953000" cy="228600"/>
          </a:xfrm>
          <a:prstGeom prst="rect">
            <a:avLst/>
          </a:prstGeom>
        </p:spPr>
      </p:pic>
    </p:spTree>
    <p:extLst>
      <p:ext uri="{BB962C8B-B14F-4D97-AF65-F5344CB8AC3E}">
        <p14:creationId xmlns:p14="http://schemas.microsoft.com/office/powerpoint/2010/main" val="950846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a:xfrm>
            <a:off x="685800" y="559530"/>
            <a:ext cx="8153400" cy="628650"/>
          </a:xfrm>
        </p:spPr>
        <p:txBody>
          <a:bodyPr>
            <a:noAutofit/>
          </a:bodyPr>
          <a:lstStyle/>
          <a:p>
            <a:pPr>
              <a:defRPr/>
            </a:pPr>
            <a:r>
              <a:rPr lang="en-US" dirty="0">
                <a:solidFill>
                  <a:srgbClr val="013B6D"/>
                </a:solidFill>
              </a:rPr>
              <a:t>Identifying Good Companies</a:t>
            </a:r>
          </a:p>
        </p:txBody>
      </p:sp>
      <p:sp>
        <p:nvSpPr>
          <p:cNvPr id="9" name="Rectangle 8"/>
          <p:cNvSpPr/>
          <p:nvPr/>
        </p:nvSpPr>
        <p:spPr>
          <a:xfrm>
            <a:off x="5543550" y="6240829"/>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
        <p:nvSpPr>
          <p:cNvPr id="10" name="Rectangle 3"/>
          <p:cNvSpPr txBox="1">
            <a:spLocks noChangeArrowheads="1"/>
          </p:cNvSpPr>
          <p:nvPr/>
        </p:nvSpPr>
        <p:spPr bwMode="auto">
          <a:xfrm>
            <a:off x="342900" y="6240828"/>
            <a:ext cx="2628899" cy="15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
                <a:schemeClr val="tx1"/>
              </a:buClr>
              <a:buFont typeface="Wingdings" pitchFamily="2" charset="2"/>
              <a:buChar char="§"/>
              <a:defRPr sz="3200">
                <a:solidFill>
                  <a:schemeClr val="tx1"/>
                </a:solidFill>
                <a:latin typeface="+mn-lt"/>
                <a:ea typeface="+mn-ea"/>
                <a:cs typeface="+mn-cs"/>
              </a:defRPr>
            </a:lvl1pPr>
            <a:lvl2pPr marL="742950" indent="-285750" algn="l" rtl="0" fontAlgn="base">
              <a:spcBef>
                <a:spcPct val="20000"/>
              </a:spcBef>
              <a:spcAft>
                <a:spcPct val="0"/>
              </a:spcAft>
              <a:buClr>
                <a:srgbClr val="66CCFF"/>
              </a:buClr>
              <a:buFont typeface="Wingdings" pitchFamily="2" charset="2"/>
              <a:buChar char="§"/>
              <a:defRPr sz="2800">
                <a:solidFill>
                  <a:schemeClr val="tx1"/>
                </a:solidFill>
                <a:latin typeface="+mn-lt"/>
              </a:defRPr>
            </a:lvl2pPr>
            <a:lvl3pPr marL="1085850" indent="-228600" algn="l" rtl="0" fontAlgn="base">
              <a:spcBef>
                <a:spcPct val="20000"/>
              </a:spcBef>
              <a:spcAft>
                <a:spcPct val="0"/>
              </a:spcAft>
              <a:buClr>
                <a:srgbClr val="3C4147"/>
              </a:buClr>
              <a:buFont typeface="Wingdings" pitchFamily="2" charset="2"/>
              <a:buChar char="§"/>
              <a:defRPr sz="2400">
                <a:solidFill>
                  <a:schemeClr val="tx1"/>
                </a:solidFill>
                <a:latin typeface="+mn-lt"/>
              </a:defRPr>
            </a:lvl3pPr>
            <a:lvl4pPr marL="1428750" indent="-228600" algn="l" rtl="0" fontAlgn="base">
              <a:spcBef>
                <a:spcPct val="20000"/>
              </a:spcBef>
              <a:spcAft>
                <a:spcPct val="0"/>
              </a:spcAft>
              <a:buFont typeface="Wingdings" pitchFamily="2" charset="2"/>
              <a:buChar char="§"/>
              <a:defRPr sz="2400">
                <a:solidFill>
                  <a:schemeClr val="tx1"/>
                </a:solidFill>
                <a:latin typeface="+mn-lt"/>
              </a:defRPr>
            </a:lvl4pPr>
            <a:lvl5pPr marL="17716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5pPr>
            <a:lvl6pPr marL="22288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6pPr>
            <a:lvl7pPr marL="26860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7pPr>
            <a:lvl8pPr marL="31432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8pPr>
            <a:lvl9pPr marL="3600450" indent="-228600" algn="l" rtl="0" fontAlgn="base">
              <a:spcBef>
                <a:spcPct val="20000"/>
              </a:spcBef>
              <a:spcAft>
                <a:spcPct val="0"/>
              </a:spcAft>
              <a:buClr>
                <a:srgbClr val="66CCFF"/>
              </a:buClr>
              <a:buFont typeface="Wingdings" pitchFamily="2" charset="2"/>
              <a:buChar char="§"/>
              <a:defRPr sz="2400">
                <a:solidFill>
                  <a:schemeClr val="tx1"/>
                </a:solidFill>
                <a:latin typeface="+mn-lt"/>
              </a:defRPr>
            </a:lvl9pPr>
          </a:lstStyle>
          <a:p>
            <a:pPr marL="0" indent="0">
              <a:buNone/>
              <a:defRPr/>
            </a:pPr>
            <a:r>
              <a:rPr lang="en-US" altLang="en-US" sz="619" kern="0" dirty="0"/>
              <a:t>Source: June 26, 2024 /PRNewswire/ -- Chipotle Mexican Grill, Inc..</a:t>
            </a:r>
          </a:p>
          <a:p>
            <a:pPr marL="0" indent="0">
              <a:buNone/>
              <a:defRPr/>
            </a:pPr>
            <a:endParaRPr lang="en-US" altLang="en-US" sz="450" kern="0" dirty="0"/>
          </a:p>
        </p:txBody>
      </p:sp>
      <p:sp>
        <p:nvSpPr>
          <p:cNvPr id="2" name="Slide Number Placeholder 1">
            <a:extLst>
              <a:ext uri="{FF2B5EF4-FFF2-40B4-BE49-F238E27FC236}">
                <a16:creationId xmlns:a16="http://schemas.microsoft.com/office/drawing/2014/main" id="{E8CA764E-9787-46BF-A4F1-1B14AD462B48}"/>
              </a:ext>
            </a:extLst>
          </p:cNvPr>
          <p:cNvSpPr>
            <a:spLocks noGrp="1"/>
          </p:cNvSpPr>
          <p:nvPr>
            <p:ph type="sldNum" sz="quarter" idx="12"/>
          </p:nvPr>
        </p:nvSpPr>
        <p:spPr/>
        <p:txBody>
          <a:bodyPr/>
          <a:lstStyle/>
          <a:p>
            <a:fld id="{B7C7DEAE-B1FF-4F0D-9790-23B38FF51CAA}" type="slidenum">
              <a:rPr lang="en-US" smtClean="0"/>
              <a:t>20</a:t>
            </a:fld>
            <a:endParaRPr lang="en-US" dirty="0"/>
          </a:p>
        </p:txBody>
      </p:sp>
      <p:pic>
        <p:nvPicPr>
          <p:cNvPr id="7" name="Picture 6">
            <a:extLst>
              <a:ext uri="{FF2B5EF4-FFF2-40B4-BE49-F238E27FC236}">
                <a16:creationId xmlns:a16="http://schemas.microsoft.com/office/drawing/2014/main" id="{060EA54C-EE7E-98AE-A3E2-3C6F300F2E19}"/>
              </a:ext>
            </a:extLst>
          </p:cNvPr>
          <p:cNvPicPr>
            <a:picLocks noChangeAspect="1"/>
          </p:cNvPicPr>
          <p:nvPr/>
        </p:nvPicPr>
        <p:blipFill rotWithShape="1">
          <a:blip r:embed="rId3"/>
          <a:srcRect l="12500" t="38192" r="25000" b="12500"/>
          <a:stretch/>
        </p:blipFill>
        <p:spPr>
          <a:xfrm>
            <a:off x="990600" y="2209800"/>
            <a:ext cx="7391400" cy="3907197"/>
          </a:xfrm>
          <a:prstGeom prst="rect">
            <a:avLst/>
          </a:prstGeom>
        </p:spPr>
      </p:pic>
      <p:sp>
        <p:nvSpPr>
          <p:cNvPr id="3" name="TextBox 2">
            <a:extLst>
              <a:ext uri="{FF2B5EF4-FFF2-40B4-BE49-F238E27FC236}">
                <a16:creationId xmlns:a16="http://schemas.microsoft.com/office/drawing/2014/main" id="{731B5148-71B5-EF5E-88B3-21E754A00BDF}"/>
              </a:ext>
            </a:extLst>
          </p:cNvPr>
          <p:cNvSpPr txBox="1"/>
          <p:nvPr/>
        </p:nvSpPr>
        <p:spPr>
          <a:xfrm>
            <a:off x="981864" y="2196696"/>
            <a:ext cx="4047336" cy="954107"/>
          </a:xfrm>
          <a:prstGeom prst="rect">
            <a:avLst/>
          </a:prstGeom>
          <a:noFill/>
        </p:spPr>
        <p:txBody>
          <a:bodyPr wrap="square">
            <a:spAutoFit/>
          </a:bodyPr>
          <a:lstStyle/>
          <a:p>
            <a:r>
              <a:rPr lang="en-US" sz="2800" b="1" i="1" dirty="0"/>
              <a:t>Our hope is to find these kinds of stock. </a:t>
            </a:r>
          </a:p>
        </p:txBody>
      </p:sp>
    </p:spTree>
    <p:extLst>
      <p:ext uri="{BB962C8B-B14F-4D97-AF65-F5344CB8AC3E}">
        <p14:creationId xmlns:p14="http://schemas.microsoft.com/office/powerpoint/2010/main" val="8206878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Focus On High Quality Stocks</a:t>
            </a:r>
          </a:p>
        </p:txBody>
      </p:sp>
      <p:sp>
        <p:nvSpPr>
          <p:cNvPr id="3075" name="Rectangle 3"/>
          <p:cNvSpPr>
            <a:spLocks noGrp="1" noChangeArrowheads="1"/>
          </p:cNvSpPr>
          <p:nvPr>
            <p:ph type="body" idx="4294967295"/>
          </p:nvPr>
        </p:nvSpPr>
        <p:spPr>
          <a:xfrm>
            <a:off x="409574" y="1628512"/>
            <a:ext cx="8277225" cy="4772288"/>
          </a:xfrm>
          <a:prstGeom prst="rect">
            <a:avLst/>
          </a:prstGeom>
        </p:spPr>
        <p:txBody>
          <a:bodyPr>
            <a:normAutofit/>
          </a:bodyPr>
          <a:lstStyle/>
          <a:p>
            <a:pPr marL="0" indent="0" algn="ctr">
              <a:buNone/>
            </a:pPr>
            <a:r>
              <a:rPr lang="en-US" sz="2800" b="1" dirty="0"/>
              <a:t>SSG Sections 1 &amp; 2 are good at analyzing and finding high quality growth stocks</a:t>
            </a:r>
          </a:p>
          <a:p>
            <a:pPr marL="0" indent="0" algn="ctr">
              <a:buNone/>
            </a:pPr>
            <a:endParaRPr lang="en-US" b="1" dirty="0"/>
          </a:p>
          <a:p>
            <a:pPr marL="0" indent="0" algn="ctr">
              <a:buNone/>
            </a:pPr>
            <a:r>
              <a:rPr lang="en-US" sz="2800" b="1" dirty="0"/>
              <a:t>Section 1 – looks for growth companies.</a:t>
            </a:r>
          </a:p>
          <a:p>
            <a:pPr marL="0" indent="0" algn="ctr">
              <a:buNone/>
            </a:pPr>
            <a:endParaRPr lang="en-US" b="1" dirty="0"/>
          </a:p>
          <a:p>
            <a:pPr marL="0" indent="0" algn="ctr">
              <a:buNone/>
            </a:pPr>
            <a:r>
              <a:rPr lang="en-US" sz="2800" b="1" dirty="0"/>
              <a:t>Section 2 – looks for companies with strong financials and low debt loads.</a:t>
            </a:r>
          </a:p>
          <a:p>
            <a:pPr marL="0" indent="0" algn="ctr">
              <a:buNone/>
            </a:pPr>
            <a:endParaRPr lang="en-US" b="1" dirty="0"/>
          </a:p>
          <a:p>
            <a:pPr marL="0" indent="0" algn="ctr">
              <a:buNone/>
            </a:pPr>
            <a:r>
              <a:rPr lang="en-US" sz="2800" b="1" dirty="0"/>
              <a:t>Let’s run through some stocks!</a:t>
            </a:r>
          </a:p>
          <a:p>
            <a:pPr marL="0" indent="0">
              <a:buNone/>
            </a:pPr>
            <a:endParaRPr lang="en-US" sz="2600" dirty="0"/>
          </a:p>
        </p:txBody>
      </p:sp>
      <p:sp>
        <p:nvSpPr>
          <p:cNvPr id="6" name="Rectangle 5"/>
          <p:cNvSpPr/>
          <p:nvPr/>
        </p:nvSpPr>
        <p:spPr>
          <a:xfrm>
            <a:off x="2362200" y="6533131"/>
            <a:ext cx="3657600" cy="213585"/>
          </a:xfrm>
          <a:prstGeom prst="rect">
            <a:avLst/>
          </a:prstGeom>
        </p:spPr>
        <p:txBody>
          <a:bodyPr wrap="square">
            <a:spAutoFit/>
          </a:bodyPr>
          <a:lstStyle/>
          <a:p>
            <a:pPr algn="ctr" eaLnBrk="1" hangingPunct="1">
              <a:defRPr/>
            </a:pPr>
            <a:r>
              <a:rPr lang="en-US" sz="788" b="1" i="1" kern="0" dirty="0">
                <a:latin typeface="Arial" pitchFamily="34" charset="0"/>
              </a:rPr>
              <a:t>Securities are for educational purposes only</a:t>
            </a:r>
          </a:p>
        </p:txBody>
      </p:sp>
      <p:sp>
        <p:nvSpPr>
          <p:cNvPr id="2" name="Slide Number Placeholder 1">
            <a:extLst>
              <a:ext uri="{FF2B5EF4-FFF2-40B4-BE49-F238E27FC236}">
                <a16:creationId xmlns:a16="http://schemas.microsoft.com/office/drawing/2014/main" id="{88964E59-85F6-4583-8C14-B2F5DA30C611}"/>
              </a:ext>
            </a:extLst>
          </p:cNvPr>
          <p:cNvSpPr>
            <a:spLocks noGrp="1"/>
          </p:cNvSpPr>
          <p:nvPr>
            <p:ph type="sldNum" sz="quarter" idx="12"/>
          </p:nvPr>
        </p:nvSpPr>
        <p:spPr/>
        <p:txBody>
          <a:bodyPr/>
          <a:lstStyle/>
          <a:p>
            <a:fld id="{B7C7DEAE-B1FF-4F0D-9790-23B38FF51CAA}" type="slidenum">
              <a:rPr lang="en-US" smtClean="0"/>
              <a:t>21</a:t>
            </a:fld>
            <a:endParaRPr lang="en-US" dirty="0"/>
          </a:p>
        </p:txBody>
      </p:sp>
    </p:spTree>
    <p:extLst>
      <p:ext uri="{BB962C8B-B14F-4D97-AF65-F5344CB8AC3E}">
        <p14:creationId xmlns:p14="http://schemas.microsoft.com/office/powerpoint/2010/main" val="3805707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#1 – ISRG – Intuitive Surgical</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22</a:t>
            </a:fld>
            <a:endParaRPr lang="en-US" dirty="0"/>
          </a:p>
        </p:txBody>
      </p:sp>
      <p:pic>
        <p:nvPicPr>
          <p:cNvPr id="6" name="Picture 5">
            <a:extLst>
              <a:ext uri="{FF2B5EF4-FFF2-40B4-BE49-F238E27FC236}">
                <a16:creationId xmlns:a16="http://schemas.microsoft.com/office/drawing/2014/main" id="{CADED27C-D6F9-6E83-DED5-95E9D9910735}"/>
              </a:ext>
            </a:extLst>
          </p:cNvPr>
          <p:cNvPicPr>
            <a:picLocks noChangeAspect="1"/>
          </p:cNvPicPr>
          <p:nvPr/>
        </p:nvPicPr>
        <p:blipFill rotWithShape="1">
          <a:blip r:embed="rId3"/>
          <a:srcRect l="15833" t="17266" r="12500" b="7500"/>
          <a:stretch/>
        </p:blipFill>
        <p:spPr>
          <a:xfrm>
            <a:off x="1012281" y="1433511"/>
            <a:ext cx="7217319" cy="5051075"/>
          </a:xfrm>
          <a:prstGeom prst="rect">
            <a:avLst/>
          </a:prstGeom>
        </p:spPr>
      </p:pic>
      <p:sp>
        <p:nvSpPr>
          <p:cNvPr id="7" name="Oval 6">
            <a:extLst>
              <a:ext uri="{FF2B5EF4-FFF2-40B4-BE49-F238E27FC236}">
                <a16:creationId xmlns:a16="http://schemas.microsoft.com/office/drawing/2014/main" id="{8C108EA2-21C1-9D00-9A68-CEA90B0D9464}"/>
              </a:ext>
            </a:extLst>
          </p:cNvPr>
          <p:cNvSpPr/>
          <p:nvPr/>
        </p:nvSpPr>
        <p:spPr>
          <a:xfrm>
            <a:off x="6248400" y="4417792"/>
            <a:ext cx="762000" cy="1006697"/>
          </a:xfrm>
          <a:prstGeom prst="ellipse">
            <a:avLst/>
          </a:prstGeom>
          <a:noFill/>
          <a:ln w="57150">
            <a:solidFill>
              <a:srgbClr val="49A9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077200" y="5867401"/>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0F33711-A559-9A28-F3C0-4D4ECF0C8A82}"/>
              </a:ext>
            </a:extLst>
          </p:cNvPr>
          <p:cNvSpPr/>
          <p:nvPr/>
        </p:nvSpPr>
        <p:spPr>
          <a:xfrm rot="15330552">
            <a:off x="507419" y="3200400"/>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811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normAutofit fontScale="90000"/>
          </a:bodyPr>
          <a:lstStyle/>
          <a:p>
            <a:r>
              <a:rPr lang="en-US" dirty="0"/>
              <a:t>Stock #1 – Intuitive Surgical - ISRG</a:t>
            </a:r>
            <a:br>
              <a:rPr lang="en-US" dirty="0"/>
            </a:br>
            <a:r>
              <a:rPr lang="en-US" dirty="0"/>
              <a:t>A Problem?</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23</a:t>
            </a:fld>
            <a:endParaRPr lang="en-US" dirty="0"/>
          </a:p>
        </p:txBody>
      </p:sp>
      <p:pic>
        <p:nvPicPr>
          <p:cNvPr id="5" name="Picture 4">
            <a:extLst>
              <a:ext uri="{FF2B5EF4-FFF2-40B4-BE49-F238E27FC236}">
                <a16:creationId xmlns:a16="http://schemas.microsoft.com/office/drawing/2014/main" id="{073CF4C4-7521-C845-E9C3-C2CD74AF7B04}"/>
              </a:ext>
            </a:extLst>
          </p:cNvPr>
          <p:cNvPicPr>
            <a:picLocks noChangeAspect="1"/>
          </p:cNvPicPr>
          <p:nvPr/>
        </p:nvPicPr>
        <p:blipFill rotWithShape="1">
          <a:blip r:embed="rId3"/>
          <a:srcRect l="16667" t="25000" r="14166" b="45000"/>
          <a:stretch/>
        </p:blipFill>
        <p:spPr>
          <a:xfrm>
            <a:off x="152400" y="2097169"/>
            <a:ext cx="8696325" cy="2514600"/>
          </a:xfrm>
          <a:prstGeom prst="rect">
            <a:avLst/>
          </a:prstGeom>
        </p:spPr>
      </p:pic>
      <p:sp>
        <p:nvSpPr>
          <p:cNvPr id="10" name="Oval 9">
            <a:extLst>
              <a:ext uri="{FF2B5EF4-FFF2-40B4-BE49-F238E27FC236}">
                <a16:creationId xmlns:a16="http://schemas.microsoft.com/office/drawing/2014/main" id="{8C108EA2-21C1-9D00-9A68-CEA90B0D9464}"/>
              </a:ext>
            </a:extLst>
          </p:cNvPr>
          <p:cNvSpPr/>
          <p:nvPr/>
        </p:nvSpPr>
        <p:spPr>
          <a:xfrm>
            <a:off x="3810000" y="2540884"/>
            <a:ext cx="2209800" cy="210461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Rectangle 2">
            <a:extLst>
              <a:ext uri="{FF2B5EF4-FFF2-40B4-BE49-F238E27FC236}">
                <a16:creationId xmlns:a16="http://schemas.microsoft.com/office/drawing/2014/main" id="{C1EF243C-6F99-8CF6-DA8E-3B82ACE74A53}"/>
              </a:ext>
            </a:extLst>
          </p:cNvPr>
          <p:cNvSpPr/>
          <p:nvPr/>
        </p:nvSpPr>
        <p:spPr>
          <a:xfrm>
            <a:off x="5543550" y="6240829"/>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
        <p:nvSpPr>
          <p:cNvPr id="7" name="TextBox 6">
            <a:extLst>
              <a:ext uri="{FF2B5EF4-FFF2-40B4-BE49-F238E27FC236}">
                <a16:creationId xmlns:a16="http://schemas.microsoft.com/office/drawing/2014/main" id="{6E89A2AF-7B28-2F8C-E29C-ECEE67E3E867}"/>
              </a:ext>
            </a:extLst>
          </p:cNvPr>
          <p:cNvSpPr txBox="1"/>
          <p:nvPr/>
        </p:nvSpPr>
        <p:spPr>
          <a:xfrm>
            <a:off x="685800" y="5154789"/>
            <a:ext cx="7772400" cy="1200329"/>
          </a:xfrm>
          <a:prstGeom prst="rect">
            <a:avLst/>
          </a:prstGeom>
          <a:noFill/>
        </p:spPr>
        <p:txBody>
          <a:bodyPr wrap="square">
            <a:spAutoFit/>
          </a:bodyPr>
          <a:lstStyle/>
          <a:p>
            <a:r>
              <a:rPr lang="en-US" sz="2400" dirty="0"/>
              <a:t>In the short term, valuation could be a problem, thus you will have to pick your spots to buy a high quality company like ISRG.</a:t>
            </a:r>
          </a:p>
        </p:txBody>
      </p:sp>
    </p:spTree>
    <p:extLst>
      <p:ext uri="{BB962C8B-B14F-4D97-AF65-F5344CB8AC3E}">
        <p14:creationId xmlns:p14="http://schemas.microsoft.com/office/powerpoint/2010/main" val="368430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#2 –Supernus - SUPN</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24</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267700" y="5775822"/>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0F33711-A559-9A28-F3C0-4D4ECF0C8A82}"/>
              </a:ext>
            </a:extLst>
          </p:cNvPr>
          <p:cNvSpPr/>
          <p:nvPr/>
        </p:nvSpPr>
        <p:spPr>
          <a:xfrm rot="15330552">
            <a:off x="216736" y="2635881"/>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C1ABDB-AAAA-8A33-E214-031A2A1E485D}"/>
              </a:ext>
            </a:extLst>
          </p:cNvPr>
          <p:cNvPicPr>
            <a:picLocks noChangeAspect="1"/>
          </p:cNvPicPr>
          <p:nvPr/>
        </p:nvPicPr>
        <p:blipFill rotWithShape="1">
          <a:blip r:embed="rId3"/>
          <a:srcRect l="15833" t="15000" r="12500" b="7500"/>
          <a:stretch/>
        </p:blipFill>
        <p:spPr>
          <a:xfrm>
            <a:off x="914400" y="1295400"/>
            <a:ext cx="7467600" cy="5108944"/>
          </a:xfrm>
          <a:prstGeom prst="rect">
            <a:avLst/>
          </a:prstGeom>
        </p:spPr>
      </p:pic>
      <p:sp>
        <p:nvSpPr>
          <p:cNvPr id="10" name="Oval 9">
            <a:extLst>
              <a:ext uri="{FF2B5EF4-FFF2-40B4-BE49-F238E27FC236}">
                <a16:creationId xmlns:a16="http://schemas.microsoft.com/office/drawing/2014/main" id="{8C108EA2-21C1-9D00-9A68-CEA90B0D9464}"/>
              </a:ext>
            </a:extLst>
          </p:cNvPr>
          <p:cNvSpPr/>
          <p:nvPr/>
        </p:nvSpPr>
        <p:spPr>
          <a:xfrm>
            <a:off x="3733800" y="3306984"/>
            <a:ext cx="533400" cy="10525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 name="Oval 2">
            <a:extLst>
              <a:ext uri="{FF2B5EF4-FFF2-40B4-BE49-F238E27FC236}">
                <a16:creationId xmlns:a16="http://schemas.microsoft.com/office/drawing/2014/main" id="{C2D632B1-ACDB-EAF1-9F29-E9FE3DBCD8DB}"/>
              </a:ext>
            </a:extLst>
          </p:cNvPr>
          <p:cNvSpPr/>
          <p:nvPr/>
        </p:nvSpPr>
        <p:spPr>
          <a:xfrm>
            <a:off x="2819400" y="1752600"/>
            <a:ext cx="990600" cy="1052513"/>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 name="Rectangle 5">
            <a:extLst>
              <a:ext uri="{FF2B5EF4-FFF2-40B4-BE49-F238E27FC236}">
                <a16:creationId xmlns:a16="http://schemas.microsoft.com/office/drawing/2014/main" id="{949DA089-6907-5CD8-D2BF-A6D5337D6748}"/>
              </a:ext>
            </a:extLst>
          </p:cNvPr>
          <p:cNvSpPr/>
          <p:nvPr/>
        </p:nvSpPr>
        <p:spPr>
          <a:xfrm>
            <a:off x="5334000" y="6477001"/>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Tree>
    <p:extLst>
      <p:ext uri="{BB962C8B-B14F-4D97-AF65-F5344CB8AC3E}">
        <p14:creationId xmlns:p14="http://schemas.microsoft.com/office/powerpoint/2010/main" val="309917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#3 – Visa - V</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25</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229600" y="5715000"/>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0F33711-A559-9A28-F3C0-4D4ECF0C8A82}"/>
              </a:ext>
            </a:extLst>
          </p:cNvPr>
          <p:cNvSpPr/>
          <p:nvPr/>
        </p:nvSpPr>
        <p:spPr>
          <a:xfrm rot="15330552">
            <a:off x="103717" y="3269457"/>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64528F-9C6E-764C-CC51-2CF2A205CFCD}"/>
              </a:ext>
            </a:extLst>
          </p:cNvPr>
          <p:cNvPicPr>
            <a:picLocks noChangeAspect="1"/>
          </p:cNvPicPr>
          <p:nvPr/>
        </p:nvPicPr>
        <p:blipFill rotWithShape="1">
          <a:blip r:embed="rId3"/>
          <a:srcRect l="15833" t="18750" r="12500" b="6249"/>
          <a:stretch/>
        </p:blipFill>
        <p:spPr>
          <a:xfrm>
            <a:off x="722110" y="1535251"/>
            <a:ext cx="7620000" cy="4953001"/>
          </a:xfrm>
          <a:prstGeom prst="rect">
            <a:avLst/>
          </a:prstGeom>
        </p:spPr>
      </p:pic>
      <p:sp>
        <p:nvSpPr>
          <p:cNvPr id="11" name="Oval 10">
            <a:extLst>
              <a:ext uri="{FF2B5EF4-FFF2-40B4-BE49-F238E27FC236}">
                <a16:creationId xmlns:a16="http://schemas.microsoft.com/office/drawing/2014/main" id="{0EE669FC-F5DB-FDD2-D81F-E96FF9752E94}"/>
              </a:ext>
            </a:extLst>
          </p:cNvPr>
          <p:cNvSpPr/>
          <p:nvPr/>
        </p:nvSpPr>
        <p:spPr>
          <a:xfrm>
            <a:off x="3733800" y="5537478"/>
            <a:ext cx="3429000" cy="1052513"/>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Oval 11">
            <a:extLst>
              <a:ext uri="{FF2B5EF4-FFF2-40B4-BE49-F238E27FC236}">
                <a16:creationId xmlns:a16="http://schemas.microsoft.com/office/drawing/2014/main" id="{8C108EA2-21C1-9D00-9A68-CEA90B0D9464}"/>
              </a:ext>
            </a:extLst>
          </p:cNvPr>
          <p:cNvSpPr/>
          <p:nvPr/>
        </p:nvSpPr>
        <p:spPr>
          <a:xfrm>
            <a:off x="6324600" y="4419601"/>
            <a:ext cx="685800" cy="111787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F8C33F81-ED8C-F815-1E5D-BB8F03CBCE4D}"/>
              </a:ext>
            </a:extLst>
          </p:cNvPr>
          <p:cNvSpPr/>
          <p:nvPr/>
        </p:nvSpPr>
        <p:spPr>
          <a:xfrm>
            <a:off x="236783" y="6488252"/>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Tree>
    <p:extLst>
      <p:ext uri="{BB962C8B-B14F-4D97-AF65-F5344CB8AC3E}">
        <p14:creationId xmlns:p14="http://schemas.microsoft.com/office/powerpoint/2010/main" val="7156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#4 – Ford Motor - F</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26</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260232" y="5791200"/>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1C7A3E-49CF-85BA-568B-286D50115B43}"/>
              </a:ext>
            </a:extLst>
          </p:cNvPr>
          <p:cNvPicPr>
            <a:picLocks noChangeAspect="1"/>
          </p:cNvPicPr>
          <p:nvPr/>
        </p:nvPicPr>
        <p:blipFill rotWithShape="1">
          <a:blip r:embed="rId3"/>
          <a:srcRect l="15833" t="17265" r="12500" b="7500"/>
          <a:stretch/>
        </p:blipFill>
        <p:spPr>
          <a:xfrm>
            <a:off x="876300" y="1585913"/>
            <a:ext cx="7391400" cy="4891088"/>
          </a:xfrm>
          <a:prstGeom prst="rect">
            <a:avLst/>
          </a:prstGeom>
        </p:spPr>
      </p:pic>
      <p:sp>
        <p:nvSpPr>
          <p:cNvPr id="11" name="Oval 10">
            <a:extLst>
              <a:ext uri="{FF2B5EF4-FFF2-40B4-BE49-F238E27FC236}">
                <a16:creationId xmlns:a16="http://schemas.microsoft.com/office/drawing/2014/main" id="{8C108EA2-21C1-9D00-9A68-CEA90B0D9464}"/>
              </a:ext>
            </a:extLst>
          </p:cNvPr>
          <p:cNvSpPr/>
          <p:nvPr/>
        </p:nvSpPr>
        <p:spPr>
          <a:xfrm>
            <a:off x="6248400" y="4495800"/>
            <a:ext cx="838201" cy="10232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Oval 11">
            <a:extLst>
              <a:ext uri="{FF2B5EF4-FFF2-40B4-BE49-F238E27FC236}">
                <a16:creationId xmlns:a16="http://schemas.microsoft.com/office/drawing/2014/main" id="{0EE669FC-F5DB-FDD2-D81F-E96FF9752E94}"/>
              </a:ext>
            </a:extLst>
          </p:cNvPr>
          <p:cNvSpPr/>
          <p:nvPr/>
        </p:nvSpPr>
        <p:spPr>
          <a:xfrm>
            <a:off x="3657600" y="5576889"/>
            <a:ext cx="3687430" cy="1052513"/>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F63A1185-2746-3196-14FB-E52567BD4191}"/>
              </a:ext>
            </a:extLst>
          </p:cNvPr>
          <p:cNvSpPr/>
          <p:nvPr/>
        </p:nvSpPr>
        <p:spPr>
          <a:xfrm>
            <a:off x="76200" y="6534791"/>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
        <p:nvSpPr>
          <p:cNvPr id="14" name="Arrow: Down 13">
            <a:extLst>
              <a:ext uri="{FF2B5EF4-FFF2-40B4-BE49-F238E27FC236}">
                <a16:creationId xmlns:a16="http://schemas.microsoft.com/office/drawing/2014/main" id="{D0F33711-A559-9A28-F3C0-4D4ECF0C8A82}"/>
              </a:ext>
            </a:extLst>
          </p:cNvPr>
          <p:cNvSpPr/>
          <p:nvPr/>
        </p:nvSpPr>
        <p:spPr>
          <a:xfrm rot="15330552">
            <a:off x="1535863" y="3329470"/>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2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normAutofit/>
          </a:bodyPr>
          <a:lstStyle/>
          <a:p>
            <a:r>
              <a:rPr lang="en-US" dirty="0"/>
              <a:t>Stock #5 Advanced – Adobe - ADBE</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27</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229600" y="3328835"/>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3A1185-2746-3196-14FB-E52567BD4191}"/>
              </a:ext>
            </a:extLst>
          </p:cNvPr>
          <p:cNvSpPr/>
          <p:nvPr/>
        </p:nvSpPr>
        <p:spPr>
          <a:xfrm>
            <a:off x="76200" y="6534791"/>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pic>
        <p:nvPicPr>
          <p:cNvPr id="7" name="Picture 6">
            <a:extLst>
              <a:ext uri="{FF2B5EF4-FFF2-40B4-BE49-F238E27FC236}">
                <a16:creationId xmlns:a16="http://schemas.microsoft.com/office/drawing/2014/main" id="{9307B4EA-CC5C-B055-3508-290E78DC0532}"/>
              </a:ext>
            </a:extLst>
          </p:cNvPr>
          <p:cNvPicPr>
            <a:picLocks noChangeAspect="1"/>
          </p:cNvPicPr>
          <p:nvPr/>
        </p:nvPicPr>
        <p:blipFill rotWithShape="1">
          <a:blip r:embed="rId3"/>
          <a:srcRect l="15000" t="17815" r="12500" b="5001"/>
          <a:stretch/>
        </p:blipFill>
        <p:spPr>
          <a:xfrm>
            <a:off x="457200" y="1467038"/>
            <a:ext cx="7924800" cy="4942795"/>
          </a:xfrm>
          <a:prstGeom prst="rect">
            <a:avLst/>
          </a:prstGeom>
        </p:spPr>
      </p:pic>
      <p:sp>
        <p:nvSpPr>
          <p:cNvPr id="11" name="Oval 10">
            <a:extLst>
              <a:ext uri="{FF2B5EF4-FFF2-40B4-BE49-F238E27FC236}">
                <a16:creationId xmlns:a16="http://schemas.microsoft.com/office/drawing/2014/main" id="{0EE669FC-F5DB-FDD2-D81F-E96FF9752E94}"/>
              </a:ext>
            </a:extLst>
          </p:cNvPr>
          <p:cNvSpPr/>
          <p:nvPr/>
        </p:nvSpPr>
        <p:spPr>
          <a:xfrm>
            <a:off x="2514600" y="5357997"/>
            <a:ext cx="4800600" cy="1128711"/>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 name="Arrow: Down 14">
            <a:extLst>
              <a:ext uri="{FF2B5EF4-FFF2-40B4-BE49-F238E27FC236}">
                <a16:creationId xmlns:a16="http://schemas.microsoft.com/office/drawing/2014/main" id="{D0F33711-A559-9A28-F3C0-4D4ECF0C8A82}"/>
              </a:ext>
            </a:extLst>
          </p:cNvPr>
          <p:cNvSpPr/>
          <p:nvPr/>
        </p:nvSpPr>
        <p:spPr>
          <a:xfrm rot="15330552">
            <a:off x="64336" y="2774318"/>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2DA04D2-6044-F798-6FF6-8B42D22FB2DD}"/>
              </a:ext>
            </a:extLst>
          </p:cNvPr>
          <p:cNvSpPr/>
          <p:nvPr/>
        </p:nvSpPr>
        <p:spPr>
          <a:xfrm>
            <a:off x="6248400" y="4335441"/>
            <a:ext cx="838200" cy="10525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 name="Oval 16">
            <a:extLst>
              <a:ext uri="{FF2B5EF4-FFF2-40B4-BE49-F238E27FC236}">
                <a16:creationId xmlns:a16="http://schemas.microsoft.com/office/drawing/2014/main" id="{1EF6D7CF-51DB-0399-1881-5C91575E7B2E}"/>
              </a:ext>
            </a:extLst>
          </p:cNvPr>
          <p:cNvSpPr/>
          <p:nvPr/>
        </p:nvSpPr>
        <p:spPr>
          <a:xfrm>
            <a:off x="6042680" y="1894588"/>
            <a:ext cx="2644120" cy="1023299"/>
          </a:xfrm>
          <a:prstGeom prst="ellipse">
            <a:avLst/>
          </a:prstGeom>
          <a:noFill/>
          <a:ln w="57150">
            <a:solidFill>
              <a:srgbClr val="2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1506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normAutofit fontScale="90000"/>
          </a:bodyPr>
          <a:lstStyle/>
          <a:p>
            <a:r>
              <a:rPr lang="en-US" dirty="0"/>
              <a:t>Stock #6 Advanced – Miller Ind. - MLR</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28</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398941" y="3374551"/>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3A1185-2746-3196-14FB-E52567BD4191}"/>
              </a:ext>
            </a:extLst>
          </p:cNvPr>
          <p:cNvSpPr/>
          <p:nvPr/>
        </p:nvSpPr>
        <p:spPr>
          <a:xfrm>
            <a:off x="76200" y="6534791"/>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pic>
        <p:nvPicPr>
          <p:cNvPr id="9" name="Picture 8">
            <a:extLst>
              <a:ext uri="{FF2B5EF4-FFF2-40B4-BE49-F238E27FC236}">
                <a16:creationId xmlns:a16="http://schemas.microsoft.com/office/drawing/2014/main" id="{2806FD57-C04D-78F0-1B2D-0729C512E868}"/>
              </a:ext>
            </a:extLst>
          </p:cNvPr>
          <p:cNvPicPr>
            <a:picLocks noChangeAspect="1"/>
          </p:cNvPicPr>
          <p:nvPr/>
        </p:nvPicPr>
        <p:blipFill rotWithShape="1">
          <a:blip r:embed="rId3"/>
          <a:srcRect l="15833" t="17265" r="12500" b="7500"/>
          <a:stretch/>
        </p:blipFill>
        <p:spPr>
          <a:xfrm>
            <a:off x="633467" y="1371600"/>
            <a:ext cx="7877065" cy="4967288"/>
          </a:xfrm>
          <a:prstGeom prst="rect">
            <a:avLst/>
          </a:prstGeom>
        </p:spPr>
      </p:pic>
      <p:sp>
        <p:nvSpPr>
          <p:cNvPr id="10" name="Arrow: Down 9">
            <a:extLst>
              <a:ext uri="{FF2B5EF4-FFF2-40B4-BE49-F238E27FC236}">
                <a16:creationId xmlns:a16="http://schemas.microsoft.com/office/drawing/2014/main" id="{D0F33711-A559-9A28-F3C0-4D4ECF0C8A82}"/>
              </a:ext>
            </a:extLst>
          </p:cNvPr>
          <p:cNvSpPr/>
          <p:nvPr/>
        </p:nvSpPr>
        <p:spPr>
          <a:xfrm rot="15330552">
            <a:off x="392864" y="3550281"/>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2B5DB7A-4208-543B-2F52-3021046675FF}"/>
              </a:ext>
            </a:extLst>
          </p:cNvPr>
          <p:cNvSpPr/>
          <p:nvPr/>
        </p:nvSpPr>
        <p:spPr>
          <a:xfrm>
            <a:off x="6068846" y="1894460"/>
            <a:ext cx="2644120" cy="1023299"/>
          </a:xfrm>
          <a:prstGeom prst="ellipse">
            <a:avLst/>
          </a:prstGeom>
          <a:noFill/>
          <a:ln w="57150">
            <a:solidFill>
              <a:srgbClr val="289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Oval 11">
            <a:extLst>
              <a:ext uri="{FF2B5EF4-FFF2-40B4-BE49-F238E27FC236}">
                <a16:creationId xmlns:a16="http://schemas.microsoft.com/office/drawing/2014/main" id="{88B24BFA-F8CB-BD1B-1DB9-1DCE23965CD8}"/>
              </a:ext>
            </a:extLst>
          </p:cNvPr>
          <p:cNvSpPr/>
          <p:nvPr/>
        </p:nvSpPr>
        <p:spPr>
          <a:xfrm>
            <a:off x="6400800" y="4339688"/>
            <a:ext cx="838201" cy="102329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 name="Oval 13">
            <a:extLst>
              <a:ext uri="{FF2B5EF4-FFF2-40B4-BE49-F238E27FC236}">
                <a16:creationId xmlns:a16="http://schemas.microsoft.com/office/drawing/2014/main" id="{69104D49-A925-0EA9-DABE-D439484C0340}"/>
              </a:ext>
            </a:extLst>
          </p:cNvPr>
          <p:cNvSpPr/>
          <p:nvPr/>
        </p:nvSpPr>
        <p:spPr>
          <a:xfrm>
            <a:off x="3657600" y="5406080"/>
            <a:ext cx="4962931" cy="1128711"/>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3359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#7 – Vertex Pharma. - VRTX</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29</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472558" y="5712733"/>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5455330-8547-7BF8-3A69-C178FC0AEF92}"/>
              </a:ext>
            </a:extLst>
          </p:cNvPr>
          <p:cNvPicPr>
            <a:picLocks noChangeAspect="1"/>
          </p:cNvPicPr>
          <p:nvPr/>
        </p:nvPicPr>
        <p:blipFill rotWithShape="1">
          <a:blip r:embed="rId3"/>
          <a:srcRect l="15746" t="17718" r="12150" b="7458"/>
          <a:stretch/>
        </p:blipFill>
        <p:spPr>
          <a:xfrm>
            <a:off x="602293" y="1481786"/>
            <a:ext cx="8008307" cy="4955300"/>
          </a:xfrm>
          <a:prstGeom prst="rect">
            <a:avLst/>
          </a:prstGeom>
        </p:spPr>
      </p:pic>
      <p:sp>
        <p:nvSpPr>
          <p:cNvPr id="11" name="Oval 10">
            <a:extLst>
              <a:ext uri="{FF2B5EF4-FFF2-40B4-BE49-F238E27FC236}">
                <a16:creationId xmlns:a16="http://schemas.microsoft.com/office/drawing/2014/main" id="{0EE669FC-F5DB-FDD2-D81F-E96FF9752E94}"/>
              </a:ext>
            </a:extLst>
          </p:cNvPr>
          <p:cNvSpPr/>
          <p:nvPr/>
        </p:nvSpPr>
        <p:spPr>
          <a:xfrm>
            <a:off x="3675915" y="5560333"/>
            <a:ext cx="3569538" cy="1052513"/>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 name="Oval 11">
            <a:extLst>
              <a:ext uri="{FF2B5EF4-FFF2-40B4-BE49-F238E27FC236}">
                <a16:creationId xmlns:a16="http://schemas.microsoft.com/office/drawing/2014/main" id="{527FCCC5-C33F-5E14-ED61-E7D5AD1E61E4}"/>
              </a:ext>
            </a:extLst>
          </p:cNvPr>
          <p:cNvSpPr/>
          <p:nvPr/>
        </p:nvSpPr>
        <p:spPr>
          <a:xfrm>
            <a:off x="6407253" y="4435371"/>
            <a:ext cx="838200" cy="10525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Arrow: Down 12">
            <a:extLst>
              <a:ext uri="{FF2B5EF4-FFF2-40B4-BE49-F238E27FC236}">
                <a16:creationId xmlns:a16="http://schemas.microsoft.com/office/drawing/2014/main" id="{D0F33711-A559-9A28-F3C0-4D4ECF0C8A82}"/>
              </a:ext>
            </a:extLst>
          </p:cNvPr>
          <p:cNvSpPr/>
          <p:nvPr/>
        </p:nvSpPr>
        <p:spPr>
          <a:xfrm rot="15330552">
            <a:off x="1154863" y="3093081"/>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AB16CB5-BC6B-E8D5-4AA7-8E75AA6DAB3C}"/>
              </a:ext>
            </a:extLst>
          </p:cNvPr>
          <p:cNvSpPr/>
          <p:nvPr/>
        </p:nvSpPr>
        <p:spPr>
          <a:xfrm>
            <a:off x="666750" y="6437086"/>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Tree>
    <p:extLst>
      <p:ext uri="{BB962C8B-B14F-4D97-AF65-F5344CB8AC3E}">
        <p14:creationId xmlns:p14="http://schemas.microsoft.com/office/powerpoint/2010/main" val="276696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0AB1AE28-47ED-49BC-A414-F9EC2B90F0D8}"/>
              </a:ext>
            </a:extLst>
          </p:cNvPr>
          <p:cNvSpPr>
            <a:spLocks noGrp="1" noChangeArrowheads="1"/>
          </p:cNvSpPr>
          <p:nvPr>
            <p:ph idx="1"/>
          </p:nvPr>
        </p:nvSpPr>
        <p:spPr bwMode="auto">
          <a:xfrm>
            <a:off x="457200" y="2209800"/>
            <a:ext cx="82296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FontTx/>
              <a:buNone/>
            </a:pPr>
            <a:r>
              <a:rPr lang="en-US" altLang="en-US" sz="3000" b="1" dirty="0"/>
              <a:t>The BetterInvesting mission is to provide a program of sound investment information, education and support that helps create successful lifetime investors. </a:t>
            </a:r>
          </a:p>
          <a:p>
            <a:pPr marL="0" indent="0" algn="ctr" eaLnBrk="1" hangingPunct="1">
              <a:buFontTx/>
              <a:buNone/>
            </a:pPr>
            <a:endParaRPr lang="en-US" altLang="en-US" sz="3000" b="1" dirty="0"/>
          </a:p>
          <a:p>
            <a:pPr marL="0" indent="0" algn="ctr" eaLnBrk="1" hangingPunct="1">
              <a:buFontTx/>
              <a:buNone/>
            </a:pPr>
            <a:endParaRPr lang="en-US" altLang="en-US" sz="3000" b="1" dirty="0"/>
          </a:p>
          <a:p>
            <a:pPr marL="0" indent="0" algn="ctr" eaLnBrk="1" hangingPunct="1">
              <a:buFontTx/>
              <a:buNone/>
            </a:pPr>
            <a:br>
              <a:rPr lang="en-US" altLang="en-US" sz="1000" dirty="0"/>
            </a:br>
            <a:r>
              <a:rPr lang="en-US" altLang="en-US" sz="2400" dirty="0"/>
              <a:t>BetterInvesting is a registered charitable non-profit educational organization founded in 1951.</a:t>
            </a:r>
            <a:endParaRPr lang="en-US" altLang="en-US" sz="2800" dirty="0"/>
          </a:p>
        </p:txBody>
      </p:sp>
      <p:sp>
        <p:nvSpPr>
          <p:cNvPr id="138242" name="Rectangle 2">
            <a:extLst>
              <a:ext uri="{FF2B5EF4-FFF2-40B4-BE49-F238E27FC236}">
                <a16:creationId xmlns:a16="http://schemas.microsoft.com/office/drawing/2014/main" id="{8F079FED-ED5E-4358-82A6-36D2D42F52B6}"/>
              </a:ext>
            </a:extLst>
          </p:cNvPr>
          <p:cNvSpPr>
            <a:spLocks noGrp="1" noChangeArrowheads="1"/>
          </p:cNvSpPr>
          <p:nvPr>
            <p:ph type="title"/>
          </p:nvPr>
        </p:nvSpPr>
        <p:spPr>
          <a:xfrm>
            <a:off x="304800" y="600075"/>
            <a:ext cx="8534400" cy="922338"/>
          </a:xfrm>
        </p:spPr>
        <p:txBody>
          <a:bodyPr/>
          <a:lstStyle/>
          <a:p>
            <a:pPr eaLnBrk="1" hangingPunct="1">
              <a:defRPr/>
            </a:pPr>
            <a:r>
              <a:rPr lang="en-US" sz="5400" dirty="0"/>
              <a:t>BetterInvesting Mission</a:t>
            </a:r>
          </a:p>
        </p:txBody>
      </p:sp>
      <p:sp>
        <p:nvSpPr>
          <p:cNvPr id="2" name="Slide Number Placeholder 1">
            <a:extLst>
              <a:ext uri="{FF2B5EF4-FFF2-40B4-BE49-F238E27FC236}">
                <a16:creationId xmlns:a16="http://schemas.microsoft.com/office/drawing/2014/main" id="{B5FD2568-752C-4F00-91AD-369838083C19}"/>
              </a:ext>
            </a:extLst>
          </p:cNvPr>
          <p:cNvSpPr>
            <a:spLocks noGrp="1"/>
          </p:cNvSpPr>
          <p:nvPr>
            <p:ph type="sldNum" sz="quarter" idx="12"/>
          </p:nvPr>
        </p:nvSpPr>
        <p:spPr/>
        <p:txBody>
          <a:bodyPr/>
          <a:lstStyle/>
          <a:p>
            <a:fld id="{B7C7DEAE-B1FF-4F0D-9790-23B38FF51CAA}" type="slidenum">
              <a:rPr lang="en-US" smtClean="0"/>
              <a:t>3</a:t>
            </a:fld>
            <a:endParaRPr lang="en-US" dirty="0"/>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3B81E-722A-B6CC-18E7-E9D27EC872B2}"/>
              </a:ext>
            </a:extLst>
          </p:cNvPr>
          <p:cNvSpPr>
            <a:spLocks noGrp="1"/>
          </p:cNvSpPr>
          <p:nvPr>
            <p:ph type="title"/>
          </p:nvPr>
        </p:nvSpPr>
        <p:spPr/>
        <p:txBody>
          <a:bodyPr/>
          <a:lstStyle/>
          <a:p>
            <a:r>
              <a:rPr lang="en-US" dirty="0"/>
              <a:t>Stock #8 – Axon Enterprise - AXON</a:t>
            </a:r>
          </a:p>
        </p:txBody>
      </p:sp>
      <p:sp>
        <p:nvSpPr>
          <p:cNvPr id="4" name="Slide Number Placeholder 3">
            <a:extLst>
              <a:ext uri="{FF2B5EF4-FFF2-40B4-BE49-F238E27FC236}">
                <a16:creationId xmlns:a16="http://schemas.microsoft.com/office/drawing/2014/main" id="{9445A514-81C7-4520-5149-CDDD6D7E3DC0}"/>
              </a:ext>
            </a:extLst>
          </p:cNvPr>
          <p:cNvSpPr>
            <a:spLocks noGrp="1"/>
          </p:cNvSpPr>
          <p:nvPr>
            <p:ph type="sldNum" sz="quarter" idx="12"/>
          </p:nvPr>
        </p:nvSpPr>
        <p:spPr/>
        <p:txBody>
          <a:bodyPr/>
          <a:lstStyle/>
          <a:p>
            <a:fld id="{B7C7DEAE-B1FF-4F0D-9790-23B38FF51CAA}" type="slidenum">
              <a:rPr lang="en-US" smtClean="0"/>
              <a:t>30</a:t>
            </a:fld>
            <a:endParaRPr lang="en-US" dirty="0"/>
          </a:p>
        </p:txBody>
      </p:sp>
      <p:sp>
        <p:nvSpPr>
          <p:cNvPr id="8" name="Arrow: Down 7">
            <a:extLst>
              <a:ext uri="{FF2B5EF4-FFF2-40B4-BE49-F238E27FC236}">
                <a16:creationId xmlns:a16="http://schemas.microsoft.com/office/drawing/2014/main" id="{BD68B811-56B0-32AB-E57F-096BEC9BFD54}"/>
              </a:ext>
            </a:extLst>
          </p:cNvPr>
          <p:cNvSpPr/>
          <p:nvPr/>
        </p:nvSpPr>
        <p:spPr>
          <a:xfrm rot="5400000">
            <a:off x="8458200" y="5791199"/>
            <a:ext cx="762000" cy="457200"/>
          </a:xfrm>
          <a:prstGeom prst="down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EA710E2-1AFD-B527-748B-B0F697F97785}"/>
              </a:ext>
            </a:extLst>
          </p:cNvPr>
          <p:cNvPicPr>
            <a:picLocks noChangeAspect="1"/>
          </p:cNvPicPr>
          <p:nvPr/>
        </p:nvPicPr>
        <p:blipFill rotWithShape="1">
          <a:blip r:embed="rId3"/>
          <a:srcRect l="15833" t="17265" r="13177" b="8750"/>
          <a:stretch/>
        </p:blipFill>
        <p:spPr>
          <a:xfrm>
            <a:off x="861928" y="1467038"/>
            <a:ext cx="7672471" cy="4933761"/>
          </a:xfrm>
          <a:prstGeom prst="rect">
            <a:avLst/>
          </a:prstGeom>
        </p:spPr>
      </p:pic>
      <p:sp>
        <p:nvSpPr>
          <p:cNvPr id="6" name="Oval 5">
            <a:extLst>
              <a:ext uri="{FF2B5EF4-FFF2-40B4-BE49-F238E27FC236}">
                <a16:creationId xmlns:a16="http://schemas.microsoft.com/office/drawing/2014/main" id="{8C108EA2-21C1-9D00-9A68-CEA90B0D9464}"/>
              </a:ext>
            </a:extLst>
          </p:cNvPr>
          <p:cNvSpPr/>
          <p:nvPr/>
        </p:nvSpPr>
        <p:spPr>
          <a:xfrm>
            <a:off x="1909677" y="4495800"/>
            <a:ext cx="5538873" cy="105251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 name="Oval 9">
            <a:extLst>
              <a:ext uri="{FF2B5EF4-FFF2-40B4-BE49-F238E27FC236}">
                <a16:creationId xmlns:a16="http://schemas.microsoft.com/office/drawing/2014/main" id="{0EE669FC-F5DB-FDD2-D81F-E96FF9752E94}"/>
              </a:ext>
            </a:extLst>
          </p:cNvPr>
          <p:cNvSpPr/>
          <p:nvPr/>
        </p:nvSpPr>
        <p:spPr>
          <a:xfrm>
            <a:off x="2983662" y="5576052"/>
            <a:ext cx="4636337" cy="1052513"/>
          </a:xfrm>
          <a:prstGeom prst="ellipse">
            <a:avLst/>
          </a:prstGeom>
          <a:noFill/>
          <a:ln w="571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7B877621-F47A-D2D2-6CA2-4FCAFF036069}"/>
              </a:ext>
            </a:extLst>
          </p:cNvPr>
          <p:cNvSpPr/>
          <p:nvPr/>
        </p:nvSpPr>
        <p:spPr>
          <a:xfrm>
            <a:off x="228600" y="6467285"/>
            <a:ext cx="3943350" cy="248209"/>
          </a:xfrm>
          <a:prstGeom prst="rect">
            <a:avLst/>
          </a:prstGeom>
        </p:spPr>
        <p:txBody>
          <a:bodyPr>
            <a:spAutoFit/>
          </a:bodyPr>
          <a:lstStyle/>
          <a:p>
            <a:pPr algn="ctr" eaLnBrk="1" hangingPunct="1">
              <a:defRPr/>
            </a:pPr>
            <a:r>
              <a:rPr lang="en-US" sz="1013" b="1" i="1" kern="0" dirty="0">
                <a:latin typeface="Arial" pitchFamily="34" charset="0"/>
              </a:rPr>
              <a:t>Securities are for educational purposes only</a:t>
            </a:r>
          </a:p>
        </p:txBody>
      </p:sp>
      <p:sp>
        <p:nvSpPr>
          <p:cNvPr id="14" name="Oval 13">
            <a:extLst>
              <a:ext uri="{FF2B5EF4-FFF2-40B4-BE49-F238E27FC236}">
                <a16:creationId xmlns:a16="http://schemas.microsoft.com/office/drawing/2014/main" id="{1A1F4F6F-3530-A062-A3B0-42F9E9F44E85}"/>
              </a:ext>
            </a:extLst>
          </p:cNvPr>
          <p:cNvSpPr/>
          <p:nvPr/>
        </p:nvSpPr>
        <p:spPr>
          <a:xfrm rot="20724504">
            <a:off x="613300" y="1633837"/>
            <a:ext cx="4636337" cy="1052513"/>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Arrow: Down 2">
            <a:extLst>
              <a:ext uri="{FF2B5EF4-FFF2-40B4-BE49-F238E27FC236}">
                <a16:creationId xmlns:a16="http://schemas.microsoft.com/office/drawing/2014/main" id="{D0F33711-A559-9A28-F3C0-4D4ECF0C8A82}"/>
              </a:ext>
            </a:extLst>
          </p:cNvPr>
          <p:cNvSpPr/>
          <p:nvPr/>
        </p:nvSpPr>
        <p:spPr>
          <a:xfrm rot="15330552">
            <a:off x="1612065" y="3606495"/>
            <a:ext cx="762000" cy="457200"/>
          </a:xfrm>
          <a:prstGeom prst="downArrow">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456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Non-Core Stocks</a:t>
            </a:r>
          </a:p>
        </p:txBody>
      </p:sp>
      <p:sp>
        <p:nvSpPr>
          <p:cNvPr id="3075" name="Rectangle 3"/>
          <p:cNvSpPr>
            <a:spLocks noGrp="1" noChangeArrowheads="1"/>
          </p:cNvSpPr>
          <p:nvPr>
            <p:ph type="body" idx="4294967295"/>
          </p:nvPr>
        </p:nvSpPr>
        <p:spPr>
          <a:xfrm>
            <a:off x="647700" y="1600200"/>
            <a:ext cx="8058150" cy="4800600"/>
          </a:xfrm>
          <a:prstGeom prst="rect">
            <a:avLst/>
          </a:prstGeom>
        </p:spPr>
        <p:txBody>
          <a:bodyPr vert="horz" lIns="68580" tIns="34290" rIns="68580" bIns="34290" rtlCol="0" anchor="t">
            <a:noAutofit/>
          </a:bodyPr>
          <a:lstStyle/>
          <a:p>
            <a:r>
              <a:rPr lang="en-US" altLang="en-US" dirty="0"/>
              <a:t>BI separates the world into two categories.</a:t>
            </a:r>
          </a:p>
          <a:p>
            <a:pPr lvl="1"/>
            <a:r>
              <a:rPr lang="en-US" altLang="en-US" dirty="0"/>
              <a:t>Core vs Non-Core.</a:t>
            </a:r>
          </a:p>
          <a:p>
            <a:r>
              <a:rPr lang="en-US" altLang="en-US" dirty="0"/>
              <a:t>We typically teach about Core stocks.</a:t>
            </a:r>
          </a:p>
          <a:p>
            <a:r>
              <a:rPr lang="en-US" altLang="en-US" dirty="0"/>
              <a:t>If we always just owned Core Stocks, how did Amazon become a widely held stock in Clubs?</a:t>
            </a:r>
          </a:p>
          <a:p>
            <a:r>
              <a:rPr lang="en-US" altLang="en-US" dirty="0"/>
              <a:t>You must do a different type of analysis with non-core stocks.</a:t>
            </a:r>
          </a:p>
          <a:p>
            <a:r>
              <a:rPr lang="en-US" altLang="en-US" dirty="0"/>
              <a:t>Many cases, like AXON – it has good growth and requires more analytical work.</a:t>
            </a:r>
          </a:p>
        </p:txBody>
      </p:sp>
      <p:sp>
        <p:nvSpPr>
          <p:cNvPr id="2" name="Slide Number Placeholder 1">
            <a:extLst>
              <a:ext uri="{FF2B5EF4-FFF2-40B4-BE49-F238E27FC236}">
                <a16:creationId xmlns:a16="http://schemas.microsoft.com/office/drawing/2014/main" id="{5C84DA3D-7D08-4C8E-B41A-7FD9698DC1D9}"/>
              </a:ext>
            </a:extLst>
          </p:cNvPr>
          <p:cNvSpPr>
            <a:spLocks noGrp="1"/>
          </p:cNvSpPr>
          <p:nvPr>
            <p:ph type="sldNum" sz="quarter" idx="12"/>
          </p:nvPr>
        </p:nvSpPr>
        <p:spPr/>
        <p:txBody>
          <a:bodyPr/>
          <a:lstStyle/>
          <a:p>
            <a:fld id="{B7C7DEAE-B1FF-4F0D-9790-23B38FF51CAA}" type="slidenum">
              <a:rPr lang="en-US" smtClean="0"/>
              <a:t>31</a:t>
            </a:fld>
            <a:endParaRPr lang="en-US" dirty="0"/>
          </a:p>
        </p:txBody>
      </p:sp>
    </p:spTree>
    <p:extLst>
      <p:ext uri="{BB962C8B-B14F-4D97-AF65-F5344CB8AC3E}">
        <p14:creationId xmlns:p14="http://schemas.microsoft.com/office/powerpoint/2010/main" val="1065243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normAutofit/>
          </a:bodyPr>
          <a:lstStyle/>
          <a:p>
            <a:pPr>
              <a:defRPr/>
            </a:pPr>
            <a:r>
              <a:rPr lang="en-US" dirty="0"/>
              <a:t>Core Stocks</a:t>
            </a:r>
          </a:p>
        </p:txBody>
      </p:sp>
      <p:sp>
        <p:nvSpPr>
          <p:cNvPr id="3075" name="Rectangle 3"/>
          <p:cNvSpPr>
            <a:spLocks noGrp="1" noChangeArrowheads="1"/>
          </p:cNvSpPr>
          <p:nvPr>
            <p:ph type="body" idx="4294967295"/>
          </p:nvPr>
        </p:nvSpPr>
        <p:spPr>
          <a:xfrm>
            <a:off x="647700" y="1600200"/>
            <a:ext cx="8058150" cy="4800600"/>
          </a:xfrm>
          <a:prstGeom prst="rect">
            <a:avLst/>
          </a:prstGeom>
        </p:spPr>
        <p:txBody>
          <a:bodyPr vert="horz" lIns="68580" tIns="34290" rIns="68580" bIns="34290" rtlCol="0" anchor="t">
            <a:noAutofit/>
          </a:bodyPr>
          <a:lstStyle/>
          <a:p>
            <a:r>
              <a:rPr lang="en-US" altLang="en-US" sz="3200" dirty="0"/>
              <a:t>Under Core –think of the typical growing company that has:</a:t>
            </a:r>
          </a:p>
          <a:p>
            <a:pPr lvl="1"/>
            <a:r>
              <a:rPr lang="en-US" altLang="en-US" sz="2800" dirty="0"/>
              <a:t>Relatively straight lines, parallel lines and up to the right.</a:t>
            </a:r>
          </a:p>
          <a:p>
            <a:pPr lvl="1"/>
            <a:r>
              <a:rPr lang="en-US" altLang="en-US" sz="2800" dirty="0"/>
              <a:t>Allows for the ability to predict the future based upon the past.</a:t>
            </a:r>
          </a:p>
          <a:p>
            <a:r>
              <a:rPr lang="en-US" altLang="en-US" sz="3200" dirty="0"/>
              <a:t>Strong section 2.</a:t>
            </a:r>
          </a:p>
          <a:p>
            <a:pPr marL="0" indent="0" algn="ctr">
              <a:buNone/>
            </a:pPr>
            <a:r>
              <a:rPr lang="en-US" altLang="en-US" sz="3200" b="1" dirty="0"/>
              <a:t>We spend most of our time on Core because it is easier to see and predict.</a:t>
            </a:r>
          </a:p>
          <a:p>
            <a:endParaRPr lang="en-US" altLang="en-US" sz="3200" dirty="0"/>
          </a:p>
          <a:p>
            <a:endParaRPr lang="en-US" altLang="en-US" sz="3200" dirty="0"/>
          </a:p>
        </p:txBody>
      </p:sp>
      <p:sp>
        <p:nvSpPr>
          <p:cNvPr id="2" name="Slide Number Placeholder 1">
            <a:extLst>
              <a:ext uri="{FF2B5EF4-FFF2-40B4-BE49-F238E27FC236}">
                <a16:creationId xmlns:a16="http://schemas.microsoft.com/office/drawing/2014/main" id="{5C84DA3D-7D08-4C8E-B41A-7FD9698DC1D9}"/>
              </a:ext>
            </a:extLst>
          </p:cNvPr>
          <p:cNvSpPr>
            <a:spLocks noGrp="1"/>
          </p:cNvSpPr>
          <p:nvPr>
            <p:ph type="sldNum" sz="quarter" idx="12"/>
          </p:nvPr>
        </p:nvSpPr>
        <p:spPr/>
        <p:txBody>
          <a:bodyPr/>
          <a:lstStyle/>
          <a:p>
            <a:fld id="{B7C7DEAE-B1FF-4F0D-9790-23B38FF51CAA}" type="slidenum">
              <a:rPr lang="en-US" smtClean="0"/>
              <a:t>32</a:t>
            </a:fld>
            <a:endParaRPr lang="en-US" dirty="0"/>
          </a:p>
        </p:txBody>
      </p:sp>
    </p:spTree>
    <p:extLst>
      <p:ext uri="{BB962C8B-B14F-4D97-AF65-F5344CB8AC3E}">
        <p14:creationId xmlns:p14="http://schemas.microsoft.com/office/powerpoint/2010/main" val="3195232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p:txBody>
          <a:bodyPr>
            <a:normAutofit/>
          </a:bodyPr>
          <a:lstStyle/>
          <a:p>
            <a:pPr>
              <a:defRPr/>
            </a:pPr>
            <a:r>
              <a:rPr lang="en-US" dirty="0">
                <a:solidFill>
                  <a:srgbClr val="003468"/>
                </a:solidFill>
              </a:rPr>
              <a:t>Summary – Identifying companies</a:t>
            </a:r>
          </a:p>
        </p:txBody>
      </p:sp>
      <p:sp>
        <p:nvSpPr>
          <p:cNvPr id="16387" name="Rectangle 3"/>
          <p:cNvSpPr>
            <a:spLocks noGrp="1" noChangeArrowheads="1"/>
          </p:cNvSpPr>
          <p:nvPr>
            <p:ph type="body" idx="4294967295"/>
          </p:nvPr>
        </p:nvSpPr>
        <p:spPr>
          <a:xfrm>
            <a:off x="381000" y="1295400"/>
            <a:ext cx="8686800" cy="5257800"/>
          </a:xfrm>
          <a:prstGeom prst="rect">
            <a:avLst/>
          </a:prstGeom>
        </p:spPr>
        <p:txBody>
          <a:bodyPr vert="horz" lIns="68580" tIns="34290" rIns="68580" bIns="34290" rtlCol="0" anchor="t">
            <a:noAutofit/>
          </a:bodyPr>
          <a:lstStyle/>
          <a:p>
            <a:pPr>
              <a:spcBef>
                <a:spcPts val="1013"/>
              </a:spcBef>
            </a:pPr>
            <a:r>
              <a:rPr lang="en-US" altLang="en-US" dirty="0">
                <a:solidFill>
                  <a:srgbClr val="000000"/>
                </a:solidFill>
              </a:rPr>
              <a:t>We reviewed 8 charts. 3 Core stocks and one Non-Core stock – AXON. 2 stocks were?? 2 Advanced.</a:t>
            </a:r>
          </a:p>
          <a:p>
            <a:pPr>
              <a:spcBef>
                <a:spcPts val="1013"/>
              </a:spcBef>
            </a:pPr>
            <a:r>
              <a:rPr lang="en-US" altLang="en-US" dirty="0">
                <a:solidFill>
                  <a:srgbClr val="000000"/>
                </a:solidFill>
              </a:rPr>
              <a:t>Core is the typical stock for most BI clubs.</a:t>
            </a:r>
          </a:p>
          <a:p>
            <a:pPr>
              <a:spcBef>
                <a:spcPts val="1013"/>
              </a:spcBef>
            </a:pPr>
            <a:r>
              <a:rPr lang="en-US" altLang="en-US" dirty="0">
                <a:solidFill>
                  <a:srgbClr val="000000"/>
                </a:solidFill>
              </a:rPr>
              <a:t>Expanding your horizon into non-core stocks can be fruitful, but it requires more work.</a:t>
            </a:r>
          </a:p>
          <a:p>
            <a:pPr>
              <a:spcBef>
                <a:spcPts val="1013"/>
              </a:spcBef>
            </a:pPr>
            <a:r>
              <a:rPr lang="en-US" altLang="en-US" dirty="0">
                <a:solidFill>
                  <a:srgbClr val="000000"/>
                </a:solidFill>
              </a:rPr>
              <a:t>Non-core stocks typically have a story of what makes this investment unique. </a:t>
            </a:r>
          </a:p>
          <a:p>
            <a:pPr lvl="1">
              <a:spcBef>
                <a:spcPts val="1013"/>
              </a:spcBef>
            </a:pPr>
            <a:r>
              <a:rPr lang="en-US" altLang="en-US" dirty="0">
                <a:solidFill>
                  <a:srgbClr val="000000"/>
                </a:solidFill>
              </a:rPr>
              <a:t>Think AMZN taking over the world 10-20 years ago.</a:t>
            </a:r>
          </a:p>
          <a:p>
            <a:pPr lvl="1">
              <a:spcBef>
                <a:spcPts val="1013"/>
              </a:spcBef>
            </a:pPr>
            <a:r>
              <a:rPr lang="en-US" altLang="en-US" dirty="0">
                <a:solidFill>
                  <a:srgbClr val="000000"/>
                </a:solidFill>
              </a:rPr>
              <a:t>AXON’s story – the demand for accountability with police cameras.</a:t>
            </a:r>
          </a:p>
        </p:txBody>
      </p:sp>
      <p:sp>
        <p:nvSpPr>
          <p:cNvPr id="2" name="Slide Number Placeholder 1">
            <a:extLst>
              <a:ext uri="{FF2B5EF4-FFF2-40B4-BE49-F238E27FC236}">
                <a16:creationId xmlns:a16="http://schemas.microsoft.com/office/drawing/2014/main" id="{D848F235-7B74-40A9-BA2C-8D3212D3F431}"/>
              </a:ext>
            </a:extLst>
          </p:cNvPr>
          <p:cNvSpPr>
            <a:spLocks noGrp="1"/>
          </p:cNvSpPr>
          <p:nvPr>
            <p:ph type="sldNum" sz="quarter" idx="12"/>
          </p:nvPr>
        </p:nvSpPr>
        <p:spPr/>
        <p:txBody>
          <a:bodyPr/>
          <a:lstStyle/>
          <a:p>
            <a:fld id="{B7C7DEAE-B1FF-4F0D-9790-23B38FF51CAA}" type="slidenum">
              <a:rPr lang="en-US" smtClean="0"/>
              <a:t>33</a:t>
            </a:fld>
            <a:endParaRPr lang="en-US" dirty="0"/>
          </a:p>
        </p:txBody>
      </p:sp>
    </p:spTree>
    <p:extLst>
      <p:ext uri="{BB962C8B-B14F-4D97-AF65-F5344CB8AC3E}">
        <p14:creationId xmlns:p14="http://schemas.microsoft.com/office/powerpoint/2010/main" val="2483706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143000" y="1219201"/>
            <a:ext cx="8001000" cy="5638800"/>
          </a:xfrm>
        </p:spPr>
        <p:txBody>
          <a:bodyPr/>
          <a:lstStyle/>
          <a:p>
            <a:pPr lvl="0"/>
            <a:endParaRPr lang="en-US" dirty="0"/>
          </a:p>
          <a:p>
            <a:pPr marL="0" lvl="0" indent="0" algn="ctr">
              <a:buNone/>
            </a:pPr>
            <a:r>
              <a:rPr lang="en-US" dirty="0"/>
              <a:t>.</a:t>
            </a:r>
          </a:p>
        </p:txBody>
      </p:sp>
      <p:sp>
        <p:nvSpPr>
          <p:cNvPr id="7" name="Rectangle 2"/>
          <p:cNvSpPr>
            <a:spLocks noGrp="1" noChangeArrowheads="1"/>
          </p:cNvSpPr>
          <p:nvPr>
            <p:ph type="title"/>
          </p:nvPr>
        </p:nvSpPr>
        <p:spPr>
          <a:xfrm>
            <a:off x="228599" y="385369"/>
            <a:ext cx="8686800" cy="1052513"/>
          </a:xfrm>
        </p:spPr>
        <p:txBody>
          <a:bodyPr/>
          <a:lstStyle/>
          <a:p>
            <a:pPr algn="ctr"/>
            <a:r>
              <a:rPr lang="en-US" dirty="0">
                <a:effectLst>
                  <a:outerShdw blurRad="38100" dist="38100" dir="2700000" algn="tl">
                    <a:srgbClr val="000000">
                      <a:alpha val="43137"/>
                    </a:srgbClr>
                  </a:outerShdw>
                </a:effectLst>
              </a:rPr>
              <a:t>Questions or Comments?</a:t>
            </a:r>
          </a:p>
        </p:txBody>
      </p:sp>
      <p:sp>
        <p:nvSpPr>
          <p:cNvPr id="6" name="Slide Number Placeholder 5"/>
          <p:cNvSpPr>
            <a:spLocks noGrp="1"/>
          </p:cNvSpPr>
          <p:nvPr>
            <p:ph type="sldNum" sz="quarter" idx="4"/>
          </p:nvPr>
        </p:nvSpPr>
        <p:spPr>
          <a:xfrm>
            <a:off x="6925" y="6423600"/>
            <a:ext cx="1066800" cy="365125"/>
          </a:xfrm>
          <a:prstGeom prst="rect">
            <a:avLst/>
          </a:prstGeom>
        </p:spPr>
        <p:txBody>
          <a:bodyPr/>
          <a:lstStyle>
            <a:defPPr>
              <a:defRPr lang="en-US"/>
            </a:defPPr>
            <a:lvl1pPr marL="0" algn="ct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2C6722-3C2F-4848-B4F2-F0D2030C0D10}" type="slidenum">
              <a:rPr lang="en-US" smtClean="0"/>
              <a:pPr/>
              <a:t>34</a:t>
            </a:fld>
            <a:endParaRPr lang="en-US" dirty="0"/>
          </a:p>
        </p:txBody>
      </p:sp>
      <p:pic>
        <p:nvPicPr>
          <p:cNvPr id="8" name="Picture 7">
            <a:extLst>
              <a:ext uri="{FF2B5EF4-FFF2-40B4-BE49-F238E27FC236}">
                <a16:creationId xmlns:a16="http://schemas.microsoft.com/office/drawing/2014/main" id="{D9A5D5E6-3179-47CA-9693-25683C713394}"/>
              </a:ext>
            </a:extLst>
          </p:cNvPr>
          <p:cNvPicPr>
            <a:picLocks noChangeAspect="1"/>
          </p:cNvPicPr>
          <p:nvPr/>
        </p:nvPicPr>
        <p:blipFill>
          <a:blip r:embed="rId3"/>
          <a:stretch>
            <a:fillRect/>
          </a:stretch>
        </p:blipFill>
        <p:spPr>
          <a:xfrm>
            <a:off x="1924655" y="1560559"/>
            <a:ext cx="5294689" cy="3495017"/>
          </a:xfrm>
          <a:prstGeom prst="rect">
            <a:avLst/>
          </a:prstGeom>
        </p:spPr>
      </p:pic>
      <p:sp>
        <p:nvSpPr>
          <p:cNvPr id="2" name="TextBox 1">
            <a:extLst>
              <a:ext uri="{FF2B5EF4-FFF2-40B4-BE49-F238E27FC236}">
                <a16:creationId xmlns:a16="http://schemas.microsoft.com/office/drawing/2014/main" id="{F9065ABD-D04B-4092-97F7-A65A5FCAAB38}"/>
              </a:ext>
            </a:extLst>
          </p:cNvPr>
          <p:cNvSpPr txBox="1"/>
          <p:nvPr/>
        </p:nvSpPr>
        <p:spPr>
          <a:xfrm>
            <a:off x="670742" y="5300930"/>
            <a:ext cx="7802516" cy="1323439"/>
          </a:xfrm>
          <a:prstGeom prst="rect">
            <a:avLst/>
          </a:prstGeom>
          <a:noFill/>
        </p:spPr>
        <p:txBody>
          <a:bodyPr wrap="square" rtlCol="0">
            <a:spAutoFit/>
          </a:bodyPr>
          <a:lstStyle/>
          <a:p>
            <a:pPr algn="ctr"/>
            <a:r>
              <a:rPr lang="en-US" sz="2000" b="1" dirty="0">
                <a:solidFill>
                  <a:schemeClr val="tx2"/>
                </a:solidFill>
                <a:hlinkClick r:id="rId4"/>
              </a:rPr>
              <a:t>Craigbraemer1@gmail.com</a:t>
            </a:r>
            <a:endParaRPr lang="en-US" sz="2000" b="1" dirty="0">
              <a:solidFill>
                <a:schemeClr val="tx2"/>
              </a:solidFill>
            </a:endParaRPr>
          </a:p>
          <a:p>
            <a:pPr algn="ctr"/>
            <a:r>
              <a:rPr lang="en-US" sz="2000" b="1" dirty="0">
                <a:solidFill>
                  <a:schemeClr val="tx2"/>
                </a:solidFill>
                <a:hlinkClick r:id="rId5"/>
              </a:rPr>
              <a:t>www.betterinvesting.org</a:t>
            </a:r>
            <a:endParaRPr lang="en-US" sz="2000" b="1" dirty="0">
              <a:solidFill>
                <a:schemeClr val="tx2"/>
              </a:solidFill>
            </a:endParaRPr>
          </a:p>
          <a:p>
            <a:pPr algn="ctr"/>
            <a:endParaRPr lang="en-US" sz="2000" b="1" dirty="0">
              <a:solidFill>
                <a:schemeClr val="tx2"/>
              </a:solidFill>
            </a:endParaRPr>
          </a:p>
          <a:p>
            <a:pPr algn="ctr"/>
            <a:r>
              <a:rPr lang="en-US" sz="2000" b="1" dirty="0">
                <a:solidFill>
                  <a:schemeClr val="tx2"/>
                </a:solidFill>
              </a:rPr>
              <a:t>Back to the Chapter’s Annual Meeting</a:t>
            </a:r>
          </a:p>
        </p:txBody>
      </p:sp>
    </p:spTree>
    <p:extLst>
      <p:ext uri="{BB962C8B-B14F-4D97-AF65-F5344CB8AC3E}">
        <p14:creationId xmlns:p14="http://schemas.microsoft.com/office/powerpoint/2010/main" val="281257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58350-B651-4940-9B53-C489C57CB99A}"/>
              </a:ext>
            </a:extLst>
          </p:cNvPr>
          <p:cNvSpPr>
            <a:spLocks noGrp="1"/>
          </p:cNvSpPr>
          <p:nvPr>
            <p:ph type="title"/>
          </p:nvPr>
        </p:nvSpPr>
        <p:spPr>
          <a:xfrm>
            <a:off x="228600" y="380999"/>
            <a:ext cx="8686800" cy="1447801"/>
          </a:xfrm>
        </p:spPr>
        <p:txBody>
          <a:bodyPr>
            <a:normAutofit fontScale="90000"/>
          </a:bodyPr>
          <a:lstStyle/>
          <a:p>
            <a:pPr>
              <a:defRPr/>
            </a:pPr>
            <a:r>
              <a:rPr lang="en-US" dirty="0"/>
              <a:t>Annual Meeting - Chapter Information</a:t>
            </a:r>
            <a:br>
              <a:rPr lang="en-US" dirty="0"/>
            </a:br>
            <a:r>
              <a:rPr lang="en-US" sz="2700" dirty="0"/>
              <a:t>www.betterinvesting.org/chapters/san-francisco-bay-area</a:t>
            </a:r>
          </a:p>
        </p:txBody>
      </p:sp>
      <p:sp>
        <p:nvSpPr>
          <p:cNvPr id="2" name="Slide Number Placeholder 1">
            <a:extLst>
              <a:ext uri="{FF2B5EF4-FFF2-40B4-BE49-F238E27FC236}">
                <a16:creationId xmlns:a16="http://schemas.microsoft.com/office/drawing/2014/main" id="{922E85DB-F815-4747-8CAC-2AEBDAA8A21B}"/>
              </a:ext>
            </a:extLst>
          </p:cNvPr>
          <p:cNvSpPr>
            <a:spLocks noGrp="1"/>
          </p:cNvSpPr>
          <p:nvPr>
            <p:ph type="sldNum" sz="quarter" idx="12"/>
          </p:nvPr>
        </p:nvSpPr>
        <p:spPr/>
        <p:txBody>
          <a:bodyPr/>
          <a:lstStyle/>
          <a:p>
            <a:fld id="{B7C7DEAE-B1FF-4F0D-9790-23B38FF51CAA}" type="slidenum">
              <a:rPr lang="en-US" smtClean="0"/>
              <a:t>35</a:t>
            </a:fld>
            <a:endParaRPr lang="en-US" dirty="0"/>
          </a:p>
        </p:txBody>
      </p:sp>
      <p:sp>
        <p:nvSpPr>
          <p:cNvPr id="6" name="Content Placeholder 5">
            <a:extLst>
              <a:ext uri="{FF2B5EF4-FFF2-40B4-BE49-F238E27FC236}">
                <a16:creationId xmlns:a16="http://schemas.microsoft.com/office/drawing/2014/main" id="{752F2C7B-F88D-4B59-A128-22B85D5514B2}"/>
              </a:ext>
            </a:extLst>
          </p:cNvPr>
          <p:cNvSpPr>
            <a:spLocks noGrp="1"/>
          </p:cNvSpPr>
          <p:nvPr>
            <p:ph idx="1"/>
          </p:nvPr>
        </p:nvSpPr>
        <p:spPr>
          <a:xfrm>
            <a:off x="2667000" y="2590800"/>
            <a:ext cx="6019800" cy="4038600"/>
          </a:xfrm>
        </p:spPr>
        <p:txBody>
          <a:bodyPr>
            <a:normAutofit lnSpcReduction="10000"/>
          </a:bodyPr>
          <a:lstStyle/>
          <a:p>
            <a:r>
              <a:rPr lang="en-US" dirty="0"/>
              <a:t>Local Events for dates, times, places, registration link</a:t>
            </a:r>
          </a:p>
          <a:p>
            <a:endParaRPr lang="en-US" sz="1000" dirty="0"/>
          </a:p>
          <a:p>
            <a:r>
              <a:rPr lang="en-US" dirty="0"/>
              <a:t>Visit the club meeting. 2</a:t>
            </a:r>
            <a:r>
              <a:rPr lang="en-US" baseline="30000" dirty="0"/>
              <a:t>nd</a:t>
            </a:r>
            <a:r>
              <a:rPr lang="en-US" dirty="0"/>
              <a:t> Thursday of the month at 5:45 pm. Virtual.</a:t>
            </a:r>
          </a:p>
          <a:p>
            <a:endParaRPr lang="en-US" sz="1000" dirty="0"/>
          </a:p>
          <a:p>
            <a:r>
              <a:rPr lang="en-US" dirty="0"/>
              <a:t>If you would like a club visit, let us know.  We have been told Clubs find it valuable.</a:t>
            </a:r>
          </a:p>
          <a:p>
            <a:r>
              <a:rPr lang="en-US" dirty="0"/>
              <a:t>Consider joining us.</a:t>
            </a:r>
          </a:p>
        </p:txBody>
      </p:sp>
      <p:pic>
        <p:nvPicPr>
          <p:cNvPr id="5" name="Picture 4">
            <a:extLst>
              <a:ext uri="{FF2B5EF4-FFF2-40B4-BE49-F238E27FC236}">
                <a16:creationId xmlns:a16="http://schemas.microsoft.com/office/drawing/2014/main" id="{321201B3-CE4B-DDBC-2B57-36AABF0D52E5}"/>
              </a:ext>
            </a:extLst>
          </p:cNvPr>
          <p:cNvPicPr>
            <a:picLocks noChangeAspect="1"/>
          </p:cNvPicPr>
          <p:nvPr/>
        </p:nvPicPr>
        <p:blipFill rotWithShape="1">
          <a:blip r:embed="rId2"/>
          <a:srcRect l="9919" t="28750" r="77581" b="26250"/>
          <a:stretch/>
        </p:blipFill>
        <p:spPr>
          <a:xfrm>
            <a:off x="670932" y="1981200"/>
            <a:ext cx="1851102" cy="4724399"/>
          </a:xfrm>
          <a:prstGeom prst="rect">
            <a:avLst/>
          </a:prstGeom>
        </p:spPr>
      </p:pic>
      <p:sp>
        <p:nvSpPr>
          <p:cNvPr id="10" name="Rectangle: Rounded Corners 9">
            <a:extLst>
              <a:ext uri="{FF2B5EF4-FFF2-40B4-BE49-F238E27FC236}">
                <a16:creationId xmlns:a16="http://schemas.microsoft.com/office/drawing/2014/main" id="{2A68F0B8-8BB3-049E-6CBF-603E88AD392C}"/>
              </a:ext>
            </a:extLst>
          </p:cNvPr>
          <p:cNvSpPr/>
          <p:nvPr/>
        </p:nvSpPr>
        <p:spPr>
          <a:xfrm>
            <a:off x="765717" y="2752551"/>
            <a:ext cx="1676400" cy="533400"/>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08550BAA-1BF2-AE1F-1054-48CFAB315026}"/>
              </a:ext>
            </a:extLst>
          </p:cNvPr>
          <p:cNvSpPr/>
          <p:nvPr/>
        </p:nvSpPr>
        <p:spPr>
          <a:xfrm>
            <a:off x="732263" y="3791296"/>
            <a:ext cx="1676400" cy="533400"/>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645AA85-0C87-8204-0074-B9209FEEA9E9}"/>
              </a:ext>
            </a:extLst>
          </p:cNvPr>
          <p:cNvSpPr/>
          <p:nvPr/>
        </p:nvSpPr>
        <p:spPr>
          <a:xfrm>
            <a:off x="758283" y="4967332"/>
            <a:ext cx="1676400" cy="595268"/>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3CDE369-2A32-ABEE-69E4-E4A249199C87}"/>
              </a:ext>
            </a:extLst>
          </p:cNvPr>
          <p:cNvSpPr/>
          <p:nvPr/>
        </p:nvSpPr>
        <p:spPr>
          <a:xfrm>
            <a:off x="732263" y="6092283"/>
            <a:ext cx="1676400" cy="53340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Tree>
    <p:extLst>
      <p:ext uri="{BB962C8B-B14F-4D97-AF65-F5344CB8AC3E}">
        <p14:creationId xmlns:p14="http://schemas.microsoft.com/office/powerpoint/2010/main" val="1118420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B58350-B651-4940-9B53-C489C57CB99A}"/>
              </a:ext>
            </a:extLst>
          </p:cNvPr>
          <p:cNvSpPr>
            <a:spLocks noGrp="1"/>
          </p:cNvSpPr>
          <p:nvPr>
            <p:ph type="title"/>
          </p:nvPr>
        </p:nvSpPr>
        <p:spPr>
          <a:xfrm>
            <a:off x="228600" y="380999"/>
            <a:ext cx="8686800" cy="762001"/>
          </a:xfrm>
        </p:spPr>
        <p:txBody>
          <a:bodyPr>
            <a:normAutofit/>
          </a:bodyPr>
          <a:lstStyle/>
          <a:p>
            <a:pPr>
              <a:defRPr/>
            </a:pPr>
            <a:r>
              <a:rPr lang="en-US" dirty="0"/>
              <a:t>Annual Meeting – Club Connect</a:t>
            </a:r>
            <a:endParaRPr lang="en-US" sz="2700" dirty="0"/>
          </a:p>
        </p:txBody>
      </p:sp>
      <p:sp>
        <p:nvSpPr>
          <p:cNvPr id="2" name="Slide Number Placeholder 1">
            <a:extLst>
              <a:ext uri="{FF2B5EF4-FFF2-40B4-BE49-F238E27FC236}">
                <a16:creationId xmlns:a16="http://schemas.microsoft.com/office/drawing/2014/main" id="{922E85DB-F815-4747-8CAC-2AEBDAA8A21B}"/>
              </a:ext>
            </a:extLst>
          </p:cNvPr>
          <p:cNvSpPr>
            <a:spLocks noGrp="1"/>
          </p:cNvSpPr>
          <p:nvPr>
            <p:ph type="sldNum" sz="quarter" idx="12"/>
          </p:nvPr>
        </p:nvSpPr>
        <p:spPr/>
        <p:txBody>
          <a:bodyPr/>
          <a:lstStyle/>
          <a:p>
            <a:fld id="{B7C7DEAE-B1FF-4F0D-9790-23B38FF51CAA}" type="slidenum">
              <a:rPr lang="en-US" smtClean="0"/>
              <a:t>36</a:t>
            </a:fld>
            <a:endParaRPr lang="en-US" dirty="0"/>
          </a:p>
        </p:txBody>
      </p:sp>
      <p:sp>
        <p:nvSpPr>
          <p:cNvPr id="6" name="Content Placeholder 5">
            <a:extLst>
              <a:ext uri="{FF2B5EF4-FFF2-40B4-BE49-F238E27FC236}">
                <a16:creationId xmlns:a16="http://schemas.microsoft.com/office/drawing/2014/main" id="{752F2C7B-F88D-4B59-A128-22B85D5514B2}"/>
              </a:ext>
            </a:extLst>
          </p:cNvPr>
          <p:cNvSpPr>
            <a:spLocks noGrp="1"/>
          </p:cNvSpPr>
          <p:nvPr>
            <p:ph idx="1"/>
          </p:nvPr>
        </p:nvSpPr>
        <p:spPr>
          <a:xfrm>
            <a:off x="457200" y="5433646"/>
            <a:ext cx="8458200" cy="1447800"/>
          </a:xfrm>
        </p:spPr>
        <p:txBody>
          <a:bodyPr>
            <a:normAutofit lnSpcReduction="10000"/>
          </a:bodyPr>
          <a:lstStyle/>
          <a:p>
            <a:r>
              <a:rPr lang="en-US" dirty="0"/>
              <a:t>This is new. If you are looking for a Club or if you are a Club looking for members.</a:t>
            </a:r>
          </a:p>
          <a:p>
            <a:r>
              <a:rPr lang="en-US" dirty="0"/>
              <a:t>Please check it out.</a:t>
            </a:r>
          </a:p>
        </p:txBody>
      </p:sp>
      <p:pic>
        <p:nvPicPr>
          <p:cNvPr id="8" name="Picture 7">
            <a:extLst>
              <a:ext uri="{FF2B5EF4-FFF2-40B4-BE49-F238E27FC236}">
                <a16:creationId xmlns:a16="http://schemas.microsoft.com/office/drawing/2014/main" id="{E321BBE4-FE6B-B720-81FF-AA1A3F1CAC9A}"/>
              </a:ext>
            </a:extLst>
          </p:cNvPr>
          <p:cNvPicPr>
            <a:picLocks noChangeAspect="1"/>
          </p:cNvPicPr>
          <p:nvPr/>
        </p:nvPicPr>
        <p:blipFill rotWithShape="1">
          <a:blip r:embed="rId2"/>
          <a:srcRect l="9551" t="24730" r="9616" b="36520"/>
          <a:stretch/>
        </p:blipFill>
        <p:spPr>
          <a:xfrm>
            <a:off x="609600" y="1286607"/>
            <a:ext cx="7868265" cy="3886200"/>
          </a:xfrm>
          <a:prstGeom prst="rect">
            <a:avLst/>
          </a:prstGeom>
        </p:spPr>
      </p:pic>
      <p:sp>
        <p:nvSpPr>
          <p:cNvPr id="9" name="Rectangle: Rounded Corners 8">
            <a:extLst>
              <a:ext uri="{FF2B5EF4-FFF2-40B4-BE49-F238E27FC236}">
                <a16:creationId xmlns:a16="http://schemas.microsoft.com/office/drawing/2014/main" id="{1C715F16-EA7F-09FF-142D-0D8859552330}"/>
              </a:ext>
            </a:extLst>
          </p:cNvPr>
          <p:cNvSpPr/>
          <p:nvPr/>
        </p:nvSpPr>
        <p:spPr>
          <a:xfrm>
            <a:off x="609600" y="4114800"/>
            <a:ext cx="1905000" cy="609600"/>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3" name="Rectangle: Rounded Corners 12">
            <a:extLst>
              <a:ext uri="{FF2B5EF4-FFF2-40B4-BE49-F238E27FC236}">
                <a16:creationId xmlns:a16="http://schemas.microsoft.com/office/drawing/2014/main" id="{AF8EB9C0-883A-1485-51B8-DE323A88FE50}"/>
              </a:ext>
            </a:extLst>
          </p:cNvPr>
          <p:cNvSpPr/>
          <p:nvPr/>
        </p:nvSpPr>
        <p:spPr>
          <a:xfrm>
            <a:off x="6248400" y="1917974"/>
            <a:ext cx="2209800" cy="1130026"/>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470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692BC1-026C-4C5F-AEB8-540CBEE25C33}"/>
              </a:ext>
            </a:extLst>
          </p:cNvPr>
          <p:cNvSpPr>
            <a:spLocks noGrp="1"/>
          </p:cNvSpPr>
          <p:nvPr>
            <p:ph type="title"/>
          </p:nvPr>
        </p:nvSpPr>
        <p:spPr>
          <a:xfrm>
            <a:off x="171739" y="435770"/>
            <a:ext cx="8686800" cy="1052513"/>
          </a:xfrm>
        </p:spPr>
        <p:txBody>
          <a:bodyPr/>
          <a:lstStyle/>
          <a:p>
            <a:r>
              <a:rPr lang="en-US" dirty="0"/>
              <a:t>Your Volunteer Directors</a:t>
            </a:r>
          </a:p>
        </p:txBody>
      </p:sp>
      <p:sp>
        <p:nvSpPr>
          <p:cNvPr id="5" name="Slide Number Placeholder 4">
            <a:extLst>
              <a:ext uri="{FF2B5EF4-FFF2-40B4-BE49-F238E27FC236}">
                <a16:creationId xmlns:a16="http://schemas.microsoft.com/office/drawing/2014/main" id="{6F59631D-44DB-4399-B7E6-88BECE958F00}"/>
              </a:ext>
            </a:extLst>
          </p:cNvPr>
          <p:cNvSpPr>
            <a:spLocks noGrp="1"/>
          </p:cNvSpPr>
          <p:nvPr>
            <p:ph type="sldNum" sz="quarter" idx="12"/>
          </p:nvPr>
        </p:nvSpPr>
        <p:spPr/>
        <p:txBody>
          <a:bodyPr/>
          <a:lstStyle/>
          <a:p>
            <a:fld id="{B7C7DEAE-B1FF-4F0D-9790-23B38FF51CAA}" type="slidenum">
              <a:rPr lang="en-US" smtClean="0"/>
              <a:t>37</a:t>
            </a:fld>
            <a:endParaRPr lang="en-US" dirty="0"/>
          </a:p>
        </p:txBody>
      </p:sp>
      <p:graphicFrame>
        <p:nvGraphicFramePr>
          <p:cNvPr id="3" name="Table 2">
            <a:extLst>
              <a:ext uri="{FF2B5EF4-FFF2-40B4-BE49-F238E27FC236}">
                <a16:creationId xmlns:a16="http://schemas.microsoft.com/office/drawing/2014/main" id="{BC42EBA0-74BC-5ADB-39DA-17533E8CEF38}"/>
              </a:ext>
            </a:extLst>
          </p:cNvPr>
          <p:cNvGraphicFramePr>
            <a:graphicFrameLocks noGrp="1"/>
          </p:cNvGraphicFramePr>
          <p:nvPr>
            <p:extLst>
              <p:ext uri="{D42A27DB-BD31-4B8C-83A1-F6EECF244321}">
                <p14:modId xmlns:p14="http://schemas.microsoft.com/office/powerpoint/2010/main" val="323627154"/>
              </p:ext>
            </p:extLst>
          </p:nvPr>
        </p:nvGraphicFramePr>
        <p:xfrm>
          <a:off x="762000" y="1441364"/>
          <a:ext cx="7848601" cy="5128871"/>
        </p:xfrm>
        <a:graphic>
          <a:graphicData uri="http://schemas.openxmlformats.org/drawingml/2006/table">
            <a:tbl>
              <a:tblPr>
                <a:tableStyleId>{5C22544A-7EE6-4342-B048-85BDC9FD1C3A}</a:tableStyleId>
              </a:tblPr>
              <a:tblGrid>
                <a:gridCol w="3810449">
                  <a:extLst>
                    <a:ext uri="{9D8B030D-6E8A-4147-A177-3AD203B41FA5}">
                      <a16:colId xmlns:a16="http://schemas.microsoft.com/office/drawing/2014/main" val="2143712788"/>
                    </a:ext>
                  </a:extLst>
                </a:gridCol>
                <a:gridCol w="2341060">
                  <a:extLst>
                    <a:ext uri="{9D8B030D-6E8A-4147-A177-3AD203B41FA5}">
                      <a16:colId xmlns:a16="http://schemas.microsoft.com/office/drawing/2014/main" val="3692010611"/>
                    </a:ext>
                  </a:extLst>
                </a:gridCol>
                <a:gridCol w="1697092">
                  <a:extLst>
                    <a:ext uri="{9D8B030D-6E8A-4147-A177-3AD203B41FA5}">
                      <a16:colId xmlns:a16="http://schemas.microsoft.com/office/drawing/2014/main" val="681609117"/>
                    </a:ext>
                  </a:extLst>
                </a:gridCol>
              </a:tblGrid>
              <a:tr h="1053687">
                <a:tc>
                  <a:txBody>
                    <a:bodyPr/>
                    <a:lstStyle/>
                    <a:p>
                      <a:pPr algn="ctr" fontAlgn="b"/>
                      <a:r>
                        <a:rPr lang="en-US" sz="3500" u="none" strike="noStrike">
                          <a:effectLst/>
                        </a:rPr>
                        <a:t>Director</a:t>
                      </a:r>
                      <a:endParaRPr lang="en-US" sz="3500" b="0" i="0" u="none" strike="noStrike">
                        <a:solidFill>
                          <a:srgbClr val="000000"/>
                        </a:solidFill>
                        <a:effectLst/>
                        <a:latin typeface="Calibri" panose="020F0502020204030204" pitchFamily="34" charset="0"/>
                      </a:endParaRPr>
                    </a:p>
                  </a:txBody>
                  <a:tcPr marL="3921" marR="3921" marT="3921" marB="0" anchor="b"/>
                </a:tc>
                <a:tc>
                  <a:txBody>
                    <a:bodyPr/>
                    <a:lstStyle/>
                    <a:p>
                      <a:pPr algn="ctr" fontAlgn="b"/>
                      <a:r>
                        <a:rPr lang="en-US" sz="3500" u="none" strike="noStrike">
                          <a:effectLst/>
                        </a:rPr>
                        <a:t>Term</a:t>
                      </a:r>
                      <a:endParaRPr lang="en-US" sz="3500" b="0" i="0" u="none" strike="noStrike">
                        <a:solidFill>
                          <a:srgbClr val="000000"/>
                        </a:solidFill>
                        <a:effectLst/>
                        <a:latin typeface="Calibri" panose="020F0502020204030204" pitchFamily="34" charset="0"/>
                      </a:endParaRPr>
                    </a:p>
                  </a:txBody>
                  <a:tcPr marL="3921" marR="3921" marT="3921" marB="0" anchor="b"/>
                </a:tc>
                <a:tc>
                  <a:txBody>
                    <a:bodyPr/>
                    <a:lstStyle/>
                    <a:p>
                      <a:pPr algn="ctr" fontAlgn="b"/>
                      <a:r>
                        <a:rPr lang="en-US" sz="3500" u="none" strike="noStrike">
                          <a:effectLst/>
                        </a:rPr>
                        <a:t>Term Ends</a:t>
                      </a:r>
                      <a:endParaRPr lang="en-US" sz="35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634712173"/>
                  </a:ext>
                </a:extLst>
              </a:tr>
              <a:tr h="474914">
                <a:tc>
                  <a:txBody>
                    <a:bodyPr/>
                    <a:lstStyle/>
                    <a:p>
                      <a:pPr algn="l" fontAlgn="t"/>
                      <a:r>
                        <a:rPr lang="en-US" sz="2600" u="none" strike="noStrike" dirty="0">
                          <a:effectLst/>
                          <a:highlight>
                            <a:srgbClr val="FFFFFF"/>
                          </a:highlight>
                        </a:rPr>
                        <a:t>Braemer, Craig</a:t>
                      </a:r>
                      <a:endParaRPr lang="en-US" sz="2600" b="0" i="0" u="none" strike="noStrike" dirty="0">
                        <a:solidFill>
                          <a:srgbClr val="333333"/>
                        </a:solidFill>
                        <a:effectLst/>
                        <a:highlight>
                          <a:srgbClr val="FFFFFF"/>
                        </a:highlight>
                        <a:latin typeface="Open Sans" panose="020B0606030504020204" pitchFamily="34" charset="0"/>
                      </a:endParaRPr>
                    </a:p>
                  </a:txBody>
                  <a:tcPr marL="3921" marR="3921" marT="3921" marB="0"/>
                </a:tc>
                <a:tc>
                  <a:txBody>
                    <a:bodyPr/>
                    <a:lstStyle/>
                    <a:p>
                      <a:pPr algn="r" fontAlgn="b"/>
                      <a:r>
                        <a:rPr lang="en-US" sz="2600" u="none" strike="noStrike">
                          <a:effectLst/>
                        </a:rPr>
                        <a:t>End of Term</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9/30/2024</a:t>
                      </a:r>
                      <a:endParaRPr lang="en-US" sz="26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3661084473"/>
                  </a:ext>
                </a:extLst>
              </a:tr>
              <a:tr h="474914">
                <a:tc>
                  <a:txBody>
                    <a:bodyPr/>
                    <a:lstStyle/>
                    <a:p>
                      <a:pPr algn="l" fontAlgn="t"/>
                      <a:r>
                        <a:rPr lang="en-US" sz="2600" u="none" strike="noStrike">
                          <a:effectLst/>
                          <a:highlight>
                            <a:srgbClr val="FFFFFF"/>
                          </a:highlight>
                        </a:rPr>
                        <a:t>Dexheimer, Ann</a:t>
                      </a:r>
                      <a:endParaRPr lang="en-US" sz="2600" b="0" i="0" u="none" strike="noStrike">
                        <a:solidFill>
                          <a:srgbClr val="333333"/>
                        </a:solidFill>
                        <a:effectLst/>
                        <a:highlight>
                          <a:srgbClr val="FFFFFF"/>
                        </a:highlight>
                        <a:latin typeface="Open Sans" panose="020B0606030504020204" pitchFamily="34" charset="0"/>
                      </a:endParaRPr>
                    </a:p>
                  </a:txBody>
                  <a:tcPr marL="3921" marR="3921" marT="3921" marB="0"/>
                </a:tc>
                <a:tc>
                  <a:txBody>
                    <a:bodyPr/>
                    <a:lstStyle/>
                    <a:p>
                      <a:pPr algn="r" fontAlgn="b"/>
                      <a:r>
                        <a:rPr lang="en-US" sz="2600" u="none" strike="noStrike">
                          <a:effectLst/>
                        </a:rPr>
                        <a:t>End of Term</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9/30/2024</a:t>
                      </a:r>
                      <a:endParaRPr lang="en-US" sz="26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567558981"/>
                  </a:ext>
                </a:extLst>
              </a:tr>
              <a:tr h="474914">
                <a:tc>
                  <a:txBody>
                    <a:bodyPr/>
                    <a:lstStyle/>
                    <a:p>
                      <a:pPr algn="l" fontAlgn="t"/>
                      <a:r>
                        <a:rPr lang="en-US" sz="2600" u="none" strike="noStrike" dirty="0">
                          <a:effectLst/>
                        </a:rPr>
                        <a:t>Gold, Henry</a:t>
                      </a:r>
                      <a:endParaRPr lang="en-US" sz="2600" b="0" i="0" u="none" strike="noStrike" dirty="0">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dirty="0">
                          <a:effectLst/>
                        </a:rPr>
                        <a:t>9/30/2026</a:t>
                      </a:r>
                      <a:endParaRPr lang="en-US" sz="2600" b="0" i="0" u="none" strike="noStrike" dirty="0">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2330225230"/>
                  </a:ext>
                </a:extLst>
              </a:tr>
              <a:tr h="420895">
                <a:tc>
                  <a:txBody>
                    <a:bodyPr/>
                    <a:lstStyle/>
                    <a:p>
                      <a:pPr algn="l" fontAlgn="b"/>
                      <a:r>
                        <a:rPr lang="en-US" sz="2600" u="none" strike="noStrike">
                          <a:effectLst/>
                        </a:rPr>
                        <a:t>Harbert, Jacquelyn</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9/30/2025</a:t>
                      </a:r>
                      <a:endParaRPr lang="en-US" sz="26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1999771137"/>
                  </a:ext>
                </a:extLst>
              </a:tr>
              <a:tr h="474914">
                <a:tc>
                  <a:txBody>
                    <a:bodyPr/>
                    <a:lstStyle/>
                    <a:p>
                      <a:pPr algn="l" fontAlgn="t"/>
                      <a:r>
                        <a:rPr lang="en-US" sz="2600" u="none" strike="noStrike">
                          <a:effectLst/>
                        </a:rPr>
                        <a:t>Lewis, Kweli</a:t>
                      </a:r>
                      <a:endParaRPr lang="en-US" sz="2600" b="0" i="0" u="none" strike="noStrike">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dirty="0">
                          <a:effectLst/>
                        </a:rPr>
                        <a:t>9/30/2026</a:t>
                      </a:r>
                      <a:endParaRPr lang="en-US" sz="2600" b="0" i="0" u="none" strike="noStrike" dirty="0">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1315513820"/>
                  </a:ext>
                </a:extLst>
              </a:tr>
              <a:tr h="474914">
                <a:tc>
                  <a:txBody>
                    <a:bodyPr/>
                    <a:lstStyle/>
                    <a:p>
                      <a:pPr algn="l" fontAlgn="t"/>
                      <a:r>
                        <a:rPr lang="en-US" sz="2600" u="none" strike="noStrike">
                          <a:effectLst/>
                        </a:rPr>
                        <a:t>Louie, Carolyn</a:t>
                      </a:r>
                      <a:endParaRPr lang="en-US" sz="2600" b="0" i="0" u="none" strike="noStrike">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dirty="0">
                          <a:effectLst/>
                        </a:rPr>
                        <a:t>9/30/2026</a:t>
                      </a:r>
                      <a:endParaRPr lang="en-US" sz="2600" b="0" i="0" u="none" strike="noStrike" dirty="0">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3860353769"/>
                  </a:ext>
                </a:extLst>
              </a:tr>
              <a:tr h="420895">
                <a:tc>
                  <a:txBody>
                    <a:bodyPr/>
                    <a:lstStyle/>
                    <a:p>
                      <a:pPr algn="l" fontAlgn="t"/>
                      <a:r>
                        <a:rPr lang="en-US" sz="2600" u="none" strike="noStrike">
                          <a:effectLst/>
                        </a:rPr>
                        <a:t>Thomas, Vivian</a:t>
                      </a:r>
                      <a:endParaRPr lang="en-US" sz="2600" b="0" i="0" u="none" strike="noStrike">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9/30/2025</a:t>
                      </a:r>
                      <a:endParaRPr lang="en-US" sz="26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120195378"/>
                  </a:ext>
                </a:extLst>
              </a:tr>
              <a:tr h="420895">
                <a:tc>
                  <a:txBody>
                    <a:bodyPr/>
                    <a:lstStyle/>
                    <a:p>
                      <a:pPr algn="l" fontAlgn="t"/>
                      <a:r>
                        <a:rPr lang="en-US" sz="2600" u="none" strike="noStrike">
                          <a:effectLst/>
                        </a:rPr>
                        <a:t>Willcox, James</a:t>
                      </a:r>
                      <a:endParaRPr lang="en-US" sz="2600" b="0" i="0" u="none" strike="noStrike">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a:effectLst/>
                        </a:rPr>
                        <a:t>9/30/2025</a:t>
                      </a:r>
                      <a:endParaRPr lang="en-US" sz="2600" b="0" i="0" u="none" strike="noStrike">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3140977223"/>
                  </a:ext>
                </a:extLst>
              </a:tr>
              <a:tr h="420895">
                <a:tc>
                  <a:txBody>
                    <a:bodyPr/>
                    <a:lstStyle/>
                    <a:p>
                      <a:pPr algn="l" fontAlgn="t"/>
                      <a:r>
                        <a:rPr lang="en-US" sz="2600" u="none" strike="noStrike">
                          <a:effectLst/>
                        </a:rPr>
                        <a:t>Willcox, Joanne</a:t>
                      </a:r>
                      <a:endParaRPr lang="en-US" sz="2600" b="0" i="0" u="none" strike="noStrike">
                        <a:solidFill>
                          <a:srgbClr val="333333"/>
                        </a:solidFill>
                        <a:effectLst/>
                        <a:latin typeface="Open Sans" panose="020B0606030504020204" pitchFamily="34" charset="0"/>
                      </a:endParaRPr>
                    </a:p>
                  </a:txBody>
                  <a:tcPr marL="3921" marR="3921" marT="3921" marB="0"/>
                </a:tc>
                <a:tc>
                  <a:txBody>
                    <a:bodyPr/>
                    <a:lstStyle/>
                    <a:p>
                      <a:pPr algn="r" fontAlgn="b"/>
                      <a:r>
                        <a:rPr lang="en-US" sz="2600" u="none" strike="noStrike">
                          <a:effectLst/>
                        </a:rPr>
                        <a:t>3 Year</a:t>
                      </a:r>
                      <a:endParaRPr lang="en-US" sz="2600" b="0" i="0" u="none" strike="noStrike">
                        <a:solidFill>
                          <a:srgbClr val="000000"/>
                        </a:solidFill>
                        <a:effectLst/>
                        <a:latin typeface="Calibri" panose="020F0502020204030204" pitchFamily="34" charset="0"/>
                      </a:endParaRPr>
                    </a:p>
                  </a:txBody>
                  <a:tcPr marL="3921" marR="3921" marT="3921" marB="0" anchor="b"/>
                </a:tc>
                <a:tc>
                  <a:txBody>
                    <a:bodyPr/>
                    <a:lstStyle/>
                    <a:p>
                      <a:pPr algn="r" fontAlgn="b"/>
                      <a:r>
                        <a:rPr lang="en-US" sz="2600" u="none" strike="noStrike" dirty="0">
                          <a:effectLst/>
                        </a:rPr>
                        <a:t>9/30/2025</a:t>
                      </a:r>
                      <a:endParaRPr lang="en-US" sz="2600" b="0" i="0" u="none" strike="noStrike" dirty="0">
                        <a:solidFill>
                          <a:srgbClr val="000000"/>
                        </a:solidFill>
                        <a:effectLst/>
                        <a:latin typeface="Calibri" panose="020F0502020204030204" pitchFamily="34" charset="0"/>
                      </a:endParaRPr>
                    </a:p>
                  </a:txBody>
                  <a:tcPr marL="3921" marR="3921" marT="3921" marB="0" anchor="b"/>
                </a:tc>
                <a:extLst>
                  <a:ext uri="{0D108BD9-81ED-4DB2-BD59-A6C34878D82A}">
                    <a16:rowId xmlns:a16="http://schemas.microsoft.com/office/drawing/2014/main" val="613930614"/>
                  </a:ext>
                </a:extLst>
              </a:tr>
            </a:tbl>
          </a:graphicData>
        </a:graphic>
      </p:graphicFrame>
      <p:pic>
        <p:nvPicPr>
          <p:cNvPr id="6" name="Picture 2">
            <a:extLst>
              <a:ext uri="{FF2B5EF4-FFF2-40B4-BE49-F238E27FC236}">
                <a16:creationId xmlns:a16="http://schemas.microsoft.com/office/drawing/2014/main" id="{6E88E130-63C4-4460-D531-455444BCB3B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00" t="18441" r="10300" b="19790"/>
          <a:stretch/>
        </p:blipFill>
        <p:spPr bwMode="auto">
          <a:xfrm rot="822345">
            <a:off x="6947858" y="461908"/>
            <a:ext cx="2098619" cy="10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72824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692BC1-026C-4C5F-AEB8-540CBEE25C33}"/>
              </a:ext>
            </a:extLst>
          </p:cNvPr>
          <p:cNvSpPr>
            <a:spLocks noGrp="1"/>
          </p:cNvSpPr>
          <p:nvPr>
            <p:ph type="title"/>
          </p:nvPr>
        </p:nvSpPr>
        <p:spPr>
          <a:xfrm>
            <a:off x="171739" y="435770"/>
            <a:ext cx="8686800" cy="1052513"/>
          </a:xfrm>
        </p:spPr>
        <p:txBody>
          <a:bodyPr>
            <a:normAutofit fontScale="90000"/>
          </a:bodyPr>
          <a:lstStyle/>
          <a:p>
            <a:pPr algn="ctr"/>
            <a:r>
              <a:rPr lang="en-US" dirty="0"/>
              <a:t>Congratulations </a:t>
            </a:r>
            <a:r>
              <a:rPr lang="en-US"/>
              <a:t>- National Award</a:t>
            </a:r>
            <a:br>
              <a:rPr lang="en-US" dirty="0"/>
            </a:br>
            <a:r>
              <a:rPr lang="en-US" dirty="0"/>
              <a:t>Thank You For </a:t>
            </a:r>
            <a:r>
              <a:rPr lang="en-US"/>
              <a:t>Your Service</a:t>
            </a:r>
            <a:endParaRPr lang="en-US" dirty="0"/>
          </a:p>
        </p:txBody>
      </p:sp>
      <p:sp>
        <p:nvSpPr>
          <p:cNvPr id="5" name="Slide Number Placeholder 4">
            <a:extLst>
              <a:ext uri="{FF2B5EF4-FFF2-40B4-BE49-F238E27FC236}">
                <a16:creationId xmlns:a16="http://schemas.microsoft.com/office/drawing/2014/main" id="{6F59631D-44DB-4399-B7E6-88BECE958F00}"/>
              </a:ext>
            </a:extLst>
          </p:cNvPr>
          <p:cNvSpPr>
            <a:spLocks noGrp="1"/>
          </p:cNvSpPr>
          <p:nvPr>
            <p:ph type="sldNum" sz="quarter" idx="12"/>
          </p:nvPr>
        </p:nvSpPr>
        <p:spPr/>
        <p:txBody>
          <a:bodyPr/>
          <a:lstStyle/>
          <a:p>
            <a:fld id="{B7C7DEAE-B1FF-4F0D-9790-23B38FF51CAA}" type="slidenum">
              <a:rPr lang="en-US" smtClean="0"/>
              <a:t>38</a:t>
            </a:fld>
            <a:endParaRPr lang="en-US" dirty="0"/>
          </a:p>
        </p:txBody>
      </p:sp>
      <p:pic>
        <p:nvPicPr>
          <p:cNvPr id="7" name="Picture 6">
            <a:extLst>
              <a:ext uri="{FF2B5EF4-FFF2-40B4-BE49-F238E27FC236}">
                <a16:creationId xmlns:a16="http://schemas.microsoft.com/office/drawing/2014/main" id="{AD0709C6-40EB-1A8A-94A0-9DCD8E0DA401}"/>
              </a:ext>
            </a:extLst>
          </p:cNvPr>
          <p:cNvPicPr>
            <a:picLocks noChangeAspect="1"/>
          </p:cNvPicPr>
          <p:nvPr/>
        </p:nvPicPr>
        <p:blipFill rotWithShape="1">
          <a:blip r:embed="rId3"/>
          <a:srcRect l="28333" t="47500" r="29166" b="10000"/>
          <a:stretch/>
        </p:blipFill>
        <p:spPr>
          <a:xfrm>
            <a:off x="419100" y="1752600"/>
            <a:ext cx="8305800" cy="4904972"/>
          </a:xfrm>
          <a:prstGeom prst="rect">
            <a:avLst/>
          </a:prstGeom>
        </p:spPr>
      </p:pic>
    </p:spTree>
    <p:extLst>
      <p:ext uri="{BB962C8B-B14F-4D97-AF65-F5344CB8AC3E}">
        <p14:creationId xmlns:p14="http://schemas.microsoft.com/office/powerpoint/2010/main" val="2395658206"/>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597F-8BE5-4501-89B1-7DAA75C39283}"/>
              </a:ext>
            </a:extLst>
          </p:cNvPr>
          <p:cNvSpPr>
            <a:spLocks noGrp="1"/>
          </p:cNvSpPr>
          <p:nvPr>
            <p:ph type="title"/>
          </p:nvPr>
        </p:nvSpPr>
        <p:spPr/>
        <p:txBody>
          <a:bodyPr>
            <a:normAutofit/>
          </a:bodyPr>
          <a:lstStyle/>
          <a:p>
            <a:r>
              <a:rPr lang="en-US" dirty="0"/>
              <a:t>2023-2024 Chapter Activities </a:t>
            </a:r>
          </a:p>
        </p:txBody>
      </p:sp>
      <p:sp>
        <p:nvSpPr>
          <p:cNvPr id="3" name="Content Placeholder 2">
            <a:extLst>
              <a:ext uri="{FF2B5EF4-FFF2-40B4-BE49-F238E27FC236}">
                <a16:creationId xmlns:a16="http://schemas.microsoft.com/office/drawing/2014/main" id="{9EF89D7E-A63B-40FD-A97E-CDE66108B1DF}"/>
              </a:ext>
            </a:extLst>
          </p:cNvPr>
          <p:cNvSpPr>
            <a:spLocks noGrp="1"/>
          </p:cNvSpPr>
          <p:nvPr>
            <p:ph idx="1"/>
          </p:nvPr>
        </p:nvSpPr>
        <p:spPr>
          <a:xfrm>
            <a:off x="457200" y="1447800"/>
            <a:ext cx="8458200" cy="5181600"/>
          </a:xfrm>
        </p:spPr>
        <p:txBody>
          <a:bodyPr>
            <a:normAutofit fontScale="92500" lnSpcReduction="10000"/>
          </a:bodyPr>
          <a:lstStyle/>
          <a:p>
            <a:r>
              <a:rPr lang="en-US" dirty="0"/>
              <a:t>Participated in the California Chapters 3-part Series - Basic Stock Analysis and Stock Study and guest speaker.  This was a virtual event.</a:t>
            </a:r>
          </a:p>
          <a:p>
            <a:r>
              <a:rPr lang="en-US" dirty="0"/>
              <a:t>Taught 9 other classes throughout the year. Including some through the San Francisco Library during April’s Financial Literacy Month.  </a:t>
            </a:r>
          </a:p>
          <a:p>
            <a:r>
              <a:rPr lang="en-US" dirty="0"/>
              <a:t>Some of the classes taught included basic SSG investment education to outreach to advanced classes.</a:t>
            </a:r>
          </a:p>
          <a:p>
            <a:r>
              <a:rPr lang="en-US" dirty="0"/>
              <a:t>5 club visits – most visits were in-person. </a:t>
            </a:r>
          </a:p>
          <a:p>
            <a:r>
              <a:rPr lang="en-US" dirty="0"/>
              <a:t>San Francisco Bay Area Model Investment Club met 12 times online, some meeting were also in-person.</a:t>
            </a:r>
          </a:p>
          <a:p>
            <a:r>
              <a:rPr lang="en-US" b="1" dirty="0">
                <a:solidFill>
                  <a:srgbClr val="00B050"/>
                </a:solidFill>
              </a:rPr>
              <a:t>Club Connect has started! Check it out.</a:t>
            </a:r>
          </a:p>
          <a:p>
            <a:endParaRPr lang="en-US" dirty="0"/>
          </a:p>
          <a:p>
            <a:endParaRPr lang="en-US" dirty="0"/>
          </a:p>
        </p:txBody>
      </p:sp>
      <p:sp>
        <p:nvSpPr>
          <p:cNvPr id="4" name="Slide Number Placeholder 3">
            <a:extLst>
              <a:ext uri="{FF2B5EF4-FFF2-40B4-BE49-F238E27FC236}">
                <a16:creationId xmlns:a16="http://schemas.microsoft.com/office/drawing/2014/main" id="{FD3E69DB-B998-4C75-88A2-71400CB35D3C}"/>
              </a:ext>
            </a:extLst>
          </p:cNvPr>
          <p:cNvSpPr>
            <a:spLocks noGrp="1"/>
          </p:cNvSpPr>
          <p:nvPr>
            <p:ph type="sldNum" sz="quarter" idx="12"/>
          </p:nvPr>
        </p:nvSpPr>
        <p:spPr/>
        <p:txBody>
          <a:bodyPr/>
          <a:lstStyle/>
          <a:p>
            <a:fld id="{B7C7DEAE-B1FF-4F0D-9790-23B38FF51CAA}" type="slidenum">
              <a:rPr lang="en-US" smtClean="0"/>
              <a:t>39</a:t>
            </a:fld>
            <a:endParaRPr lang="en-US" dirty="0"/>
          </a:p>
        </p:txBody>
      </p:sp>
    </p:spTree>
    <p:extLst>
      <p:ext uri="{BB962C8B-B14F-4D97-AF65-F5344CB8AC3E}">
        <p14:creationId xmlns:p14="http://schemas.microsoft.com/office/powerpoint/2010/main" val="3513702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C1440B77-5735-4B49-A943-C8CA19EF560F}"/>
              </a:ext>
            </a:extLst>
          </p:cNvPr>
          <p:cNvSpPr>
            <a:spLocks noGrp="1" noChangeArrowheads="1"/>
          </p:cNvSpPr>
          <p:nvPr>
            <p:ph idx="1"/>
          </p:nvPr>
        </p:nvSpPr>
        <p:spPr bwMode="auto">
          <a:xfrm>
            <a:off x="381000" y="1752600"/>
            <a:ext cx="8305800" cy="4705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p>
            <a:r>
              <a:rPr lang="en-US" altLang="en-US" sz="3500" b="1" dirty="0"/>
              <a:t>BetterInvesting background</a:t>
            </a:r>
          </a:p>
          <a:p>
            <a:r>
              <a:rPr lang="en-US" altLang="en-US" sz="3500" b="1" dirty="0"/>
              <a:t>Education – Stock Splits</a:t>
            </a:r>
          </a:p>
          <a:p>
            <a:r>
              <a:rPr lang="en-US" altLang="en-US" sz="3500" b="1" dirty="0"/>
              <a:t>Education – Identifying Good Companies</a:t>
            </a:r>
          </a:p>
          <a:p>
            <a:r>
              <a:rPr lang="en-US" altLang="en-US" sz="3500" b="1" dirty="0"/>
              <a:t>Annual meeting</a:t>
            </a:r>
          </a:p>
          <a:p>
            <a:r>
              <a:rPr lang="en-US" altLang="en-US" sz="3500" b="1" dirty="0"/>
              <a:t>Voting for directors</a:t>
            </a:r>
          </a:p>
          <a:p>
            <a:r>
              <a:rPr lang="en-US" altLang="en-US" sz="3500" b="1" dirty="0"/>
              <a:t>Summary</a:t>
            </a:r>
          </a:p>
          <a:p>
            <a:endParaRPr lang="en-US" altLang="en-US" sz="3200" b="1" dirty="0"/>
          </a:p>
          <a:p>
            <a:r>
              <a:rPr lang="en-US" altLang="en-US" sz="3600" b="1" dirty="0"/>
              <a:t>How do we help clubs and our individual investors better?  </a:t>
            </a:r>
            <a:r>
              <a:rPr lang="en-US" altLang="en-US" sz="3600" b="1" dirty="0">
                <a:solidFill>
                  <a:srgbClr val="0070C0"/>
                </a:solidFill>
              </a:rPr>
              <a:t>This is our daily goal.</a:t>
            </a:r>
            <a:endParaRPr lang="en-US" altLang="en-US" sz="1100" b="1" dirty="0">
              <a:solidFill>
                <a:srgbClr val="0070C0"/>
              </a:solidFill>
            </a:endParaRPr>
          </a:p>
        </p:txBody>
      </p:sp>
      <p:sp>
        <p:nvSpPr>
          <p:cNvPr id="138242" name="Rectangle 2">
            <a:extLst>
              <a:ext uri="{FF2B5EF4-FFF2-40B4-BE49-F238E27FC236}">
                <a16:creationId xmlns:a16="http://schemas.microsoft.com/office/drawing/2014/main" id="{6F4122BA-3161-42F3-B627-698F7F22F21C}"/>
              </a:ext>
            </a:extLst>
          </p:cNvPr>
          <p:cNvSpPr>
            <a:spLocks noGrp="1" noChangeArrowheads="1"/>
          </p:cNvSpPr>
          <p:nvPr>
            <p:ph type="title"/>
          </p:nvPr>
        </p:nvSpPr>
        <p:spPr>
          <a:xfrm>
            <a:off x="304800" y="400050"/>
            <a:ext cx="8534400" cy="1123950"/>
          </a:xfrm>
        </p:spPr>
        <p:txBody>
          <a:bodyPr>
            <a:normAutofit fontScale="90000"/>
          </a:bodyPr>
          <a:lstStyle/>
          <a:p>
            <a:pPr eaLnBrk="1" hangingPunct="1">
              <a:defRPr/>
            </a:pPr>
            <a:br>
              <a:rPr lang="en-US" dirty="0">
                <a:solidFill>
                  <a:srgbClr val="0070C0"/>
                </a:solidFill>
              </a:rPr>
            </a:br>
            <a:r>
              <a:rPr lang="en-US" sz="4400" dirty="0"/>
              <a:t>Agenda</a:t>
            </a:r>
            <a:br>
              <a:rPr lang="en-US" sz="4400" dirty="0"/>
            </a:br>
            <a:endParaRPr lang="en-US" sz="2400" dirty="0"/>
          </a:p>
        </p:txBody>
      </p:sp>
      <p:sp>
        <p:nvSpPr>
          <p:cNvPr id="2" name="Slide Number Placeholder 1">
            <a:extLst>
              <a:ext uri="{FF2B5EF4-FFF2-40B4-BE49-F238E27FC236}">
                <a16:creationId xmlns:a16="http://schemas.microsoft.com/office/drawing/2014/main" id="{9D54ECBA-9B51-4B51-A82C-8B2FE0D19029}"/>
              </a:ext>
            </a:extLst>
          </p:cNvPr>
          <p:cNvSpPr>
            <a:spLocks noGrp="1"/>
          </p:cNvSpPr>
          <p:nvPr>
            <p:ph type="sldNum" sz="quarter" idx="12"/>
          </p:nvPr>
        </p:nvSpPr>
        <p:spPr/>
        <p:txBody>
          <a:bodyPr/>
          <a:lstStyle/>
          <a:p>
            <a:fld id="{B7C7DEAE-B1FF-4F0D-9790-23B38FF51CAA}" type="slidenum">
              <a:rPr lang="en-US" smtClean="0"/>
              <a:t>4</a:t>
            </a:fld>
            <a:endParaRPr lang="en-US" dirty="0"/>
          </a:p>
        </p:txBody>
      </p:sp>
    </p:spTree>
    <p:extLst>
      <p:ext uri="{BB962C8B-B14F-4D97-AF65-F5344CB8AC3E}">
        <p14:creationId xmlns:p14="http://schemas.microsoft.com/office/powerpoint/2010/main" val="311731937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0798" y="549275"/>
            <a:ext cx="8534400" cy="708025"/>
          </a:xfrm>
          <a:prstGeom prst="rect">
            <a:avLst/>
          </a:prstGeom>
        </p:spPr>
        <p:txBody>
          <a:bodyPr>
            <a:normAutofit fontScale="90000"/>
          </a:bodyPr>
          <a:lstStyle/>
          <a:p>
            <a:pPr algn="l">
              <a:defRPr/>
            </a:pPr>
            <a:r>
              <a:rPr lang="en-US" b="1" dirty="0"/>
              <a:t>SF Model Club Holdings – 2024 – 7 - 7</a:t>
            </a:r>
          </a:p>
        </p:txBody>
      </p:sp>
      <p:sp>
        <p:nvSpPr>
          <p:cNvPr id="5" name="Slide Number Placeholder 4">
            <a:extLst>
              <a:ext uri="{FF2B5EF4-FFF2-40B4-BE49-F238E27FC236}">
                <a16:creationId xmlns:a16="http://schemas.microsoft.com/office/drawing/2014/main" id="{1D3ACA8F-5CFD-49FC-B592-D0847601243A}"/>
              </a:ext>
            </a:extLst>
          </p:cNvPr>
          <p:cNvSpPr>
            <a:spLocks noGrp="1"/>
          </p:cNvSpPr>
          <p:nvPr>
            <p:ph type="sldNum" sz="quarter" idx="10"/>
          </p:nvPr>
        </p:nvSpPr>
        <p:spPr/>
        <p:txBody>
          <a:bodyPr/>
          <a:lstStyle/>
          <a:p>
            <a:fld id="{B46013FE-DF58-477E-B4DE-1079CB3C30C4}" type="slidenum">
              <a:rPr lang="en-US" smtClean="0"/>
              <a:pPr/>
              <a:t>40</a:t>
            </a:fld>
            <a:endParaRPr lang="en-US" dirty="0"/>
          </a:p>
        </p:txBody>
      </p:sp>
      <p:pic>
        <p:nvPicPr>
          <p:cNvPr id="3" name="Picture 2">
            <a:extLst>
              <a:ext uri="{FF2B5EF4-FFF2-40B4-BE49-F238E27FC236}">
                <a16:creationId xmlns:a16="http://schemas.microsoft.com/office/drawing/2014/main" id="{1F850072-0EE5-4741-3DD1-ABDDD97B76F6}"/>
              </a:ext>
            </a:extLst>
          </p:cNvPr>
          <p:cNvPicPr>
            <a:picLocks noChangeAspect="1"/>
          </p:cNvPicPr>
          <p:nvPr/>
        </p:nvPicPr>
        <p:blipFill>
          <a:blip r:embed="rId3"/>
          <a:stretch>
            <a:fillRect/>
          </a:stretch>
        </p:blipFill>
        <p:spPr>
          <a:xfrm>
            <a:off x="611458" y="1981200"/>
            <a:ext cx="3808141" cy="3733800"/>
          </a:xfrm>
          <a:prstGeom prst="rect">
            <a:avLst/>
          </a:prstGeom>
        </p:spPr>
      </p:pic>
      <p:pic>
        <p:nvPicPr>
          <p:cNvPr id="4" name="Picture 3">
            <a:extLst>
              <a:ext uri="{FF2B5EF4-FFF2-40B4-BE49-F238E27FC236}">
                <a16:creationId xmlns:a16="http://schemas.microsoft.com/office/drawing/2014/main" id="{92FA530E-5521-2333-9FF5-33EEE88F97C5}"/>
              </a:ext>
            </a:extLst>
          </p:cNvPr>
          <p:cNvPicPr>
            <a:picLocks noChangeAspect="1"/>
          </p:cNvPicPr>
          <p:nvPr/>
        </p:nvPicPr>
        <p:blipFill>
          <a:blip r:embed="rId4"/>
          <a:stretch>
            <a:fillRect/>
          </a:stretch>
        </p:blipFill>
        <p:spPr>
          <a:xfrm>
            <a:off x="4800600" y="1981200"/>
            <a:ext cx="3733800" cy="3657600"/>
          </a:xfrm>
          <a:prstGeom prst="rect">
            <a:avLst/>
          </a:prstGeom>
        </p:spPr>
      </p:pic>
    </p:spTree>
    <p:extLst>
      <p:ext uri="{BB962C8B-B14F-4D97-AF65-F5344CB8AC3E}">
        <p14:creationId xmlns:p14="http://schemas.microsoft.com/office/powerpoint/2010/main" val="2897786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C1440B77-5735-4B49-A943-C8CA19EF560F}"/>
              </a:ext>
            </a:extLst>
          </p:cNvPr>
          <p:cNvSpPr>
            <a:spLocks noGrp="1" noChangeArrowheads="1"/>
          </p:cNvSpPr>
          <p:nvPr>
            <p:ph idx="1"/>
          </p:nvPr>
        </p:nvSpPr>
        <p:spPr bwMode="auto">
          <a:xfrm>
            <a:off x="381000" y="1752600"/>
            <a:ext cx="83058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a:t>What can we do to better serve you as individual investors?</a:t>
            </a:r>
          </a:p>
          <a:p>
            <a:r>
              <a:rPr lang="en-US" altLang="en-US" sz="3600" b="1" dirty="0"/>
              <a:t>How can we help your club?</a:t>
            </a:r>
          </a:p>
          <a:p>
            <a:pPr marL="0" indent="0">
              <a:buFontTx/>
              <a:buNone/>
            </a:pPr>
            <a:endParaRPr lang="en-US" altLang="en-US" sz="2800" b="1" dirty="0"/>
          </a:p>
          <a:p>
            <a:pPr marL="0" indent="0" algn="ctr">
              <a:buFontTx/>
              <a:buNone/>
            </a:pPr>
            <a:r>
              <a:rPr lang="en-US" altLang="en-US" sz="3600" b="1" i="1" dirty="0">
                <a:solidFill>
                  <a:srgbClr val="00B050"/>
                </a:solidFill>
              </a:rPr>
              <a:t>Your Chapter is Here to Serve You</a:t>
            </a:r>
          </a:p>
        </p:txBody>
      </p:sp>
      <p:sp>
        <p:nvSpPr>
          <p:cNvPr id="138242" name="Rectangle 2">
            <a:extLst>
              <a:ext uri="{FF2B5EF4-FFF2-40B4-BE49-F238E27FC236}">
                <a16:creationId xmlns:a16="http://schemas.microsoft.com/office/drawing/2014/main" id="{6F4122BA-3161-42F3-B627-698F7F22F21C}"/>
              </a:ext>
            </a:extLst>
          </p:cNvPr>
          <p:cNvSpPr>
            <a:spLocks noGrp="1" noChangeArrowheads="1"/>
          </p:cNvSpPr>
          <p:nvPr>
            <p:ph type="title"/>
          </p:nvPr>
        </p:nvSpPr>
        <p:spPr>
          <a:xfrm>
            <a:off x="304800" y="400050"/>
            <a:ext cx="8534400" cy="1123950"/>
          </a:xfrm>
        </p:spPr>
        <p:txBody>
          <a:bodyPr>
            <a:normAutofit fontScale="90000"/>
          </a:bodyPr>
          <a:lstStyle/>
          <a:p>
            <a:pPr eaLnBrk="1" hangingPunct="1">
              <a:defRPr/>
            </a:pPr>
            <a:br>
              <a:rPr lang="en-US" dirty="0">
                <a:solidFill>
                  <a:srgbClr val="0070C0"/>
                </a:solidFill>
              </a:rPr>
            </a:br>
            <a:r>
              <a:rPr lang="en-US" sz="4400" dirty="0"/>
              <a:t>How Can We Help You?</a:t>
            </a:r>
            <a:br>
              <a:rPr lang="en-US" sz="4400" dirty="0"/>
            </a:br>
            <a:endParaRPr lang="en-US" sz="2400" dirty="0"/>
          </a:p>
        </p:txBody>
      </p:sp>
      <p:sp>
        <p:nvSpPr>
          <p:cNvPr id="2" name="Slide Number Placeholder 1">
            <a:extLst>
              <a:ext uri="{FF2B5EF4-FFF2-40B4-BE49-F238E27FC236}">
                <a16:creationId xmlns:a16="http://schemas.microsoft.com/office/drawing/2014/main" id="{9D54ECBA-9B51-4B51-A82C-8B2FE0D19029}"/>
              </a:ext>
            </a:extLst>
          </p:cNvPr>
          <p:cNvSpPr>
            <a:spLocks noGrp="1"/>
          </p:cNvSpPr>
          <p:nvPr>
            <p:ph type="sldNum" sz="quarter" idx="12"/>
          </p:nvPr>
        </p:nvSpPr>
        <p:spPr/>
        <p:txBody>
          <a:bodyPr/>
          <a:lstStyle/>
          <a:p>
            <a:fld id="{B7C7DEAE-B1FF-4F0D-9790-23B38FF51CAA}" type="slidenum">
              <a:rPr lang="en-US" smtClean="0"/>
              <a:t>41</a:t>
            </a:fld>
            <a:endParaRPr lang="en-US" dirty="0"/>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B28C2473-51DE-4C2B-A05F-B975237BCD71}"/>
              </a:ext>
            </a:extLst>
          </p:cNvPr>
          <p:cNvSpPr txBox="1">
            <a:spLocks noChangeArrowheads="1"/>
          </p:cNvSpPr>
          <p:nvPr/>
        </p:nvSpPr>
        <p:spPr bwMode="auto">
          <a:xfrm>
            <a:off x="819439" y="1981200"/>
            <a:ext cx="7391400" cy="351764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marL="182880" indent="-182880" algn="l" defTabSz="914400" rtl="0" eaLnBrk="1" latinLnBrk="0" hangingPunct="1">
              <a:spcBef>
                <a:spcPts val="800"/>
              </a:spcBef>
              <a:buClrTx/>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ts val="750"/>
              </a:spcBef>
              <a:buClrTx/>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ts val="700"/>
              </a:spcBef>
              <a:buClrTx/>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Tx/>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Tx/>
              <a:buSzPct val="100000"/>
              <a:buFont typeface="Arial" pitchFamily="34" charset="0"/>
              <a:buChar char="•"/>
              <a:defRPr sz="16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altLang="en-US" sz="3600" b="1" dirty="0"/>
              <a:t>Directors (3 Year term until 2027) </a:t>
            </a:r>
          </a:p>
          <a:p>
            <a:pPr>
              <a:buFont typeface="Wingdings" panose="05000000000000000000" pitchFamily="2" charset="2"/>
              <a:buChar char="Ø"/>
            </a:pPr>
            <a:r>
              <a:rPr lang="en-US" altLang="en-US" sz="3600" dirty="0"/>
              <a:t>Braemer, Craig</a:t>
            </a:r>
          </a:p>
          <a:p>
            <a:pPr>
              <a:buFont typeface="Wingdings" panose="05000000000000000000" pitchFamily="2" charset="2"/>
              <a:buChar char="Ø"/>
            </a:pPr>
            <a:r>
              <a:rPr lang="en-US" altLang="en-US" sz="3600" dirty="0" err="1"/>
              <a:t>Dexheimer</a:t>
            </a:r>
            <a:r>
              <a:rPr lang="en-US" altLang="en-US" sz="3600" dirty="0"/>
              <a:t>, Ann</a:t>
            </a:r>
          </a:p>
          <a:p>
            <a:pPr>
              <a:buFont typeface="Wingdings" panose="05000000000000000000" pitchFamily="2" charset="2"/>
              <a:buChar char="Ø"/>
            </a:pPr>
            <a:endParaRPr lang="en-US" altLang="en-US" dirty="0"/>
          </a:p>
          <a:p>
            <a:pPr>
              <a:buFontTx/>
              <a:buNone/>
            </a:pPr>
            <a:endParaRPr lang="en-US" altLang="en-US" dirty="0"/>
          </a:p>
          <a:p>
            <a:pPr>
              <a:buFontTx/>
              <a:buNone/>
            </a:pPr>
            <a:endParaRPr lang="en-US" altLang="en-US" dirty="0"/>
          </a:p>
          <a:p>
            <a:pPr marL="0" indent="0">
              <a:buNone/>
            </a:pPr>
            <a:endParaRPr lang="en-US" altLang="en-US" dirty="0"/>
          </a:p>
        </p:txBody>
      </p:sp>
      <p:sp>
        <p:nvSpPr>
          <p:cNvPr id="4" name="Title 3">
            <a:extLst>
              <a:ext uri="{FF2B5EF4-FFF2-40B4-BE49-F238E27FC236}">
                <a16:creationId xmlns:a16="http://schemas.microsoft.com/office/drawing/2014/main" id="{DE692BC1-026C-4C5F-AEB8-540CBEE25C33}"/>
              </a:ext>
            </a:extLst>
          </p:cNvPr>
          <p:cNvSpPr>
            <a:spLocks noGrp="1"/>
          </p:cNvSpPr>
          <p:nvPr>
            <p:ph type="title"/>
          </p:nvPr>
        </p:nvSpPr>
        <p:spPr>
          <a:xfrm>
            <a:off x="171739" y="435770"/>
            <a:ext cx="8686800" cy="1052513"/>
          </a:xfrm>
        </p:spPr>
        <p:txBody>
          <a:bodyPr/>
          <a:lstStyle/>
          <a:p>
            <a:r>
              <a:rPr lang="en-US" dirty="0"/>
              <a:t>Elections Slate  - Please vote   </a:t>
            </a:r>
          </a:p>
        </p:txBody>
      </p:sp>
      <p:sp>
        <p:nvSpPr>
          <p:cNvPr id="5" name="Slide Number Placeholder 4">
            <a:extLst>
              <a:ext uri="{FF2B5EF4-FFF2-40B4-BE49-F238E27FC236}">
                <a16:creationId xmlns:a16="http://schemas.microsoft.com/office/drawing/2014/main" id="{6F59631D-44DB-4399-B7E6-88BECE958F00}"/>
              </a:ext>
            </a:extLst>
          </p:cNvPr>
          <p:cNvSpPr>
            <a:spLocks noGrp="1"/>
          </p:cNvSpPr>
          <p:nvPr>
            <p:ph type="sldNum" sz="quarter" idx="12"/>
          </p:nvPr>
        </p:nvSpPr>
        <p:spPr/>
        <p:txBody>
          <a:bodyPr/>
          <a:lstStyle/>
          <a:p>
            <a:fld id="{B7C7DEAE-B1FF-4F0D-9790-23B38FF51CAA}" type="slidenum">
              <a:rPr lang="en-US" smtClean="0"/>
              <a:t>42</a:t>
            </a:fld>
            <a:endParaRPr lang="en-US" dirty="0"/>
          </a:p>
        </p:txBody>
      </p:sp>
    </p:spTree>
    <p:extLst>
      <p:ext uri="{BB962C8B-B14F-4D97-AF65-F5344CB8AC3E}">
        <p14:creationId xmlns:p14="http://schemas.microsoft.com/office/powerpoint/2010/main" val="382439687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a:extLst>
              <a:ext uri="{FF2B5EF4-FFF2-40B4-BE49-F238E27FC236}">
                <a16:creationId xmlns:a16="http://schemas.microsoft.com/office/drawing/2014/main" id="{1D0FA8B5-A39C-4498-82DE-FAA998ECE483}"/>
              </a:ext>
            </a:extLst>
          </p:cNvPr>
          <p:cNvSpPr>
            <a:spLocks noGrp="1" noChangeArrowheads="1"/>
          </p:cNvSpPr>
          <p:nvPr>
            <p:ph idx="1"/>
          </p:nvPr>
        </p:nvSpPr>
        <p:spPr>
          <a:xfrm>
            <a:off x="381000" y="1467039"/>
            <a:ext cx="8305800" cy="5086162"/>
          </a:xfrm>
        </p:spPr>
        <p:txBody>
          <a:bodyPr>
            <a:normAutofit fontScale="92500" lnSpcReduction="20000"/>
          </a:bodyPr>
          <a:lstStyle/>
          <a:p>
            <a:pPr>
              <a:spcBef>
                <a:spcPts val="1600"/>
              </a:spcBef>
              <a:buFont typeface="Wingdings" panose="05000000000000000000" pitchFamily="2" charset="2"/>
              <a:buChar char="Ø"/>
              <a:defRPr/>
            </a:pPr>
            <a:r>
              <a:rPr lang="en-US" sz="2400" b="1" dirty="0"/>
              <a:t>Meets monthly online on 2nd Tuesday evening – 7:30 pm</a:t>
            </a:r>
          </a:p>
          <a:p>
            <a:pPr>
              <a:spcBef>
                <a:spcPts val="1600"/>
              </a:spcBef>
              <a:buFont typeface="Wingdings" panose="05000000000000000000" pitchFamily="2" charset="2"/>
              <a:buChar char="Ø"/>
              <a:defRPr/>
            </a:pPr>
            <a:r>
              <a:rPr lang="en-US" sz="2400" b="1" dirty="0"/>
              <a:t>Chapter Needs Volunteers: </a:t>
            </a:r>
          </a:p>
          <a:p>
            <a:pPr lvl="1">
              <a:defRPr/>
            </a:pPr>
            <a:r>
              <a:rPr lang="en-US" sz="2400" b="1" dirty="0"/>
              <a:t>Future leaders</a:t>
            </a:r>
          </a:p>
          <a:p>
            <a:pPr lvl="1">
              <a:defRPr/>
            </a:pPr>
            <a:r>
              <a:rPr lang="en-US" sz="2400" b="1" dirty="0"/>
              <a:t>Class </a:t>
            </a:r>
            <a:r>
              <a:rPr lang="en-US" b="1" dirty="0"/>
              <a:t>and event p</a:t>
            </a:r>
            <a:r>
              <a:rPr lang="en-US" sz="2400" b="1" dirty="0"/>
              <a:t>lanning</a:t>
            </a:r>
          </a:p>
          <a:p>
            <a:pPr lvl="1">
              <a:defRPr/>
            </a:pPr>
            <a:r>
              <a:rPr lang="en-US" sz="2400" b="1" dirty="0"/>
              <a:t>Teachers</a:t>
            </a:r>
          </a:p>
          <a:p>
            <a:pPr lvl="1">
              <a:defRPr/>
            </a:pPr>
            <a:r>
              <a:rPr lang="en-US" sz="2400" b="1" dirty="0"/>
              <a:t>Club visits</a:t>
            </a:r>
          </a:p>
          <a:p>
            <a:pPr lvl="1">
              <a:defRPr/>
            </a:pPr>
            <a:r>
              <a:rPr lang="en-US" sz="2400" b="1" dirty="0"/>
              <a:t>Web author &amp; social media</a:t>
            </a:r>
          </a:p>
          <a:p>
            <a:pPr lvl="1">
              <a:defRPr/>
            </a:pPr>
            <a:r>
              <a:rPr lang="en-US" sz="2400" b="1" dirty="0"/>
              <a:t>Benefits – You will boost your investment education, you will be helping others, and you will get </a:t>
            </a:r>
            <a:r>
              <a:rPr lang="en-US" sz="2400" b="1" u="sng" dirty="0"/>
              <a:t>free</a:t>
            </a:r>
            <a:r>
              <a:rPr lang="en-US" sz="2400" b="1" dirty="0"/>
              <a:t> access to BI online software tools.</a:t>
            </a:r>
          </a:p>
          <a:p>
            <a:pPr>
              <a:spcBef>
                <a:spcPts val="1600"/>
              </a:spcBef>
              <a:buFont typeface="Wingdings" panose="05000000000000000000" pitchFamily="2" charset="2"/>
              <a:buChar char="Ø"/>
              <a:defRPr/>
            </a:pPr>
            <a:endParaRPr lang="en-US" sz="2400" b="1" dirty="0"/>
          </a:p>
          <a:p>
            <a:pPr>
              <a:buFont typeface="Wingdings" panose="05000000000000000000" pitchFamily="2" charset="2"/>
              <a:buChar char="Ø"/>
              <a:defRPr/>
            </a:pPr>
            <a:r>
              <a:rPr lang="en-US" sz="2800" b="1" dirty="0"/>
              <a:t>Email:  </a:t>
            </a:r>
            <a:r>
              <a:rPr lang="en-US" sz="2800" dirty="0">
                <a:hlinkClick r:id="rId2"/>
              </a:rPr>
              <a:t>craigbraemer1@gmail.com</a:t>
            </a:r>
            <a:r>
              <a:rPr lang="en-US" sz="2800" b="1" dirty="0">
                <a:solidFill>
                  <a:srgbClr val="00B0F0"/>
                </a:solidFill>
              </a:rPr>
              <a:t>	</a:t>
            </a:r>
            <a:r>
              <a:rPr lang="en-US" sz="2800" b="1" dirty="0"/>
              <a:t>or</a:t>
            </a:r>
            <a:r>
              <a:rPr lang="en-US" sz="2800" b="1" dirty="0">
                <a:solidFill>
                  <a:srgbClr val="00B0F0"/>
                </a:solidFill>
              </a:rPr>
              <a:t> </a:t>
            </a:r>
            <a:r>
              <a:rPr lang="en-US" i="0" u="sng" dirty="0">
                <a:solidFill>
                  <a:srgbClr val="013B6E"/>
                </a:solidFill>
                <a:effectLst/>
                <a:latin typeface="Lato" panose="020F0502020204030203" pitchFamily="34" charset="0"/>
                <a:hlinkClick r:id="rId3"/>
              </a:rPr>
              <a:t>contact@sanfran.betterinvesting.net</a:t>
            </a:r>
            <a:endParaRPr lang="en-US" sz="2800" dirty="0">
              <a:solidFill>
                <a:srgbClr val="00B0F0"/>
              </a:solidFill>
            </a:endParaRPr>
          </a:p>
        </p:txBody>
      </p:sp>
      <p:sp>
        <p:nvSpPr>
          <p:cNvPr id="138242" name="Rectangle 2">
            <a:extLst>
              <a:ext uri="{FF2B5EF4-FFF2-40B4-BE49-F238E27FC236}">
                <a16:creationId xmlns:a16="http://schemas.microsoft.com/office/drawing/2014/main" id="{77352128-E8E6-49B6-90CD-AFC6408A3D7E}"/>
              </a:ext>
            </a:extLst>
          </p:cNvPr>
          <p:cNvSpPr>
            <a:spLocks noGrp="1" noChangeArrowheads="1"/>
          </p:cNvSpPr>
          <p:nvPr>
            <p:ph type="title"/>
          </p:nvPr>
        </p:nvSpPr>
        <p:spPr/>
        <p:txBody>
          <a:bodyPr/>
          <a:lstStyle/>
          <a:p>
            <a:pPr algn="ctr" eaLnBrk="1" hangingPunct="1">
              <a:defRPr/>
            </a:pPr>
            <a:r>
              <a:rPr lang="en-US" dirty="0"/>
              <a:t>Become a Volunteer</a:t>
            </a:r>
          </a:p>
        </p:txBody>
      </p:sp>
      <p:sp>
        <p:nvSpPr>
          <p:cNvPr id="2" name="Slide Number Placeholder 1">
            <a:extLst>
              <a:ext uri="{FF2B5EF4-FFF2-40B4-BE49-F238E27FC236}">
                <a16:creationId xmlns:a16="http://schemas.microsoft.com/office/drawing/2014/main" id="{088C3503-F131-45EC-97FC-669C9F1ADCA4}"/>
              </a:ext>
            </a:extLst>
          </p:cNvPr>
          <p:cNvSpPr>
            <a:spLocks noGrp="1"/>
          </p:cNvSpPr>
          <p:nvPr>
            <p:ph type="sldNum" sz="quarter" idx="12"/>
          </p:nvPr>
        </p:nvSpPr>
        <p:spPr/>
        <p:txBody>
          <a:bodyPr/>
          <a:lstStyle/>
          <a:p>
            <a:fld id="{B7C7DEAE-B1FF-4F0D-9790-23B38FF51CAA}" type="slidenum">
              <a:rPr lang="en-US" smtClean="0"/>
              <a:t>43</a:t>
            </a:fld>
            <a:endParaRPr lang="en-US" dirty="0"/>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a:extLst>
              <a:ext uri="{FF2B5EF4-FFF2-40B4-BE49-F238E27FC236}">
                <a16:creationId xmlns:a16="http://schemas.microsoft.com/office/drawing/2014/main" id="{F9A5B39C-3622-4F9C-BA01-3AC1874424F1}"/>
              </a:ext>
            </a:extLst>
          </p:cNvPr>
          <p:cNvSpPr>
            <a:spLocks noGrp="1" noChangeArrowheads="1"/>
          </p:cNvSpPr>
          <p:nvPr>
            <p:ph idx="1"/>
          </p:nvPr>
        </p:nvSpPr>
        <p:spPr>
          <a:xfrm>
            <a:off x="381000" y="3657600"/>
            <a:ext cx="8305800" cy="2514600"/>
          </a:xfrm>
        </p:spPr>
        <p:txBody>
          <a:bodyPr/>
          <a:lstStyle/>
          <a:p>
            <a:pPr>
              <a:defRPr/>
            </a:pPr>
            <a:endParaRPr lang="en-US" b="1" dirty="0">
              <a:solidFill>
                <a:schemeClr val="accent1">
                  <a:lumMod val="75000"/>
                </a:schemeClr>
              </a:solidFill>
            </a:endParaRPr>
          </a:p>
          <a:p>
            <a:pPr marL="0" indent="0" algn="ctr">
              <a:buFontTx/>
              <a:buNone/>
              <a:defRPr/>
            </a:pPr>
            <a:r>
              <a:rPr lang="en-US" sz="4800" b="1" dirty="0">
                <a:solidFill>
                  <a:srgbClr val="0070C0"/>
                </a:solidFill>
              </a:rPr>
              <a:t>For Your Participation</a:t>
            </a:r>
          </a:p>
          <a:p>
            <a:pPr marL="0" indent="0" algn="ctr">
              <a:buFontTx/>
              <a:buNone/>
              <a:defRPr/>
            </a:pPr>
            <a:r>
              <a:rPr lang="en-US" sz="4800" b="1" dirty="0">
                <a:solidFill>
                  <a:srgbClr val="0070C0"/>
                </a:solidFill>
              </a:rPr>
              <a:t>Q / A</a:t>
            </a:r>
          </a:p>
          <a:p>
            <a:pPr algn="ctr">
              <a:defRPr/>
            </a:pPr>
            <a:endParaRPr lang="en-US" sz="4800" b="1" dirty="0">
              <a:solidFill>
                <a:schemeClr val="accent1">
                  <a:lumMod val="75000"/>
                </a:schemeClr>
              </a:solidFill>
            </a:endParaRPr>
          </a:p>
          <a:p>
            <a:pPr algn="ctr">
              <a:defRPr/>
            </a:pPr>
            <a:endParaRPr lang="en-US" sz="4800" b="1" dirty="0">
              <a:solidFill>
                <a:schemeClr val="accent1">
                  <a:lumMod val="75000"/>
                </a:schemeClr>
              </a:solidFill>
            </a:endParaRPr>
          </a:p>
          <a:p>
            <a:pPr algn="ctr">
              <a:defRPr/>
            </a:pPr>
            <a:endParaRPr lang="en-US" sz="4800" b="1" dirty="0">
              <a:solidFill>
                <a:schemeClr val="accent1">
                  <a:lumMod val="75000"/>
                </a:schemeClr>
              </a:solidFill>
            </a:endParaRPr>
          </a:p>
          <a:p>
            <a:pPr>
              <a:defRPr/>
            </a:pPr>
            <a:endParaRPr lang="en-US" dirty="0"/>
          </a:p>
        </p:txBody>
      </p:sp>
      <p:sp>
        <p:nvSpPr>
          <p:cNvPr id="62467" name="Slide Number Placeholder 6">
            <a:extLst>
              <a:ext uri="{FF2B5EF4-FFF2-40B4-BE49-F238E27FC236}">
                <a16:creationId xmlns:a16="http://schemas.microsoft.com/office/drawing/2014/main" id="{1DE17DDF-9D3C-45C8-98F8-CEEC3664AEA8}"/>
              </a:ext>
            </a:extLst>
          </p:cNvPr>
          <p:cNvSpPr>
            <a:spLocks noGrp="1"/>
          </p:cNvSpPr>
          <p:nvPr>
            <p:ph type="sldNum" sz="quarter" idx="10"/>
          </p:nvPr>
        </p:nvSpPr>
        <p:spPr bwMode="auto">
          <a:xfrm>
            <a:off x="381000" y="6172200"/>
            <a:ext cx="533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fld id="{18E3584C-34AD-4B1E-8389-DD37A3C2EDD8}" type="slidenum">
              <a:rPr lang="en-US" altLang="en-US" sz="1200"/>
              <a:pPr/>
              <a:t>44</a:t>
            </a:fld>
            <a:endParaRPr lang="en-US" altLang="en-US" sz="1200"/>
          </a:p>
        </p:txBody>
      </p:sp>
      <p:pic>
        <p:nvPicPr>
          <p:cNvPr id="62468" name="Picture 8" descr="C:\Users\Owner\AppData\Local\Microsoft\Windows\Temporary Internet Files\Content.IE5\W44FT20L\stick_figure_drawing_thank_you_400_clr_6923[1].png">
            <a:extLst>
              <a:ext uri="{FF2B5EF4-FFF2-40B4-BE49-F238E27FC236}">
                <a16:creationId xmlns:a16="http://schemas.microsoft.com/office/drawing/2014/main" id="{139EE7A2-3E14-498E-9988-E4AED0C4C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35861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id="{423F40BC-0FB2-4E8F-9DF5-6BFFF327779B}"/>
              </a:ext>
            </a:extLst>
          </p:cNvPr>
          <p:cNvSpPr>
            <a:spLocks noGrp="1" noChangeArrowheads="1"/>
          </p:cNvSpPr>
          <p:nvPr>
            <p:ph idx="1"/>
          </p:nvPr>
        </p:nvSpPr>
        <p:spPr bwMode="auto">
          <a:xfrm>
            <a:off x="609600" y="1447800"/>
            <a:ext cx="78486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b="1" dirty="0"/>
              <a:t>The San Francisco Bay Area Chapter (SFBAC) serves clubs and individual members in the  San Francisco, Oakland, Walnut Creek, San Mateo, San Rafael, Santa Rosa, Napa, Vallejo, Eureka, Menlo Park, Napa and Pleasanton. </a:t>
            </a:r>
          </a:p>
          <a:p>
            <a:endParaRPr lang="en-US" altLang="en-US" sz="2800" b="1" dirty="0"/>
          </a:p>
          <a:p>
            <a:r>
              <a:rPr lang="en-US" altLang="en-US" sz="2800" b="1" dirty="0"/>
              <a:t>SFBAC board members are unpaid volunteers with a passion for assisting and </a:t>
            </a:r>
            <a:br>
              <a:rPr lang="en-US" altLang="en-US" sz="2800" b="1" dirty="0"/>
            </a:br>
            <a:r>
              <a:rPr lang="en-US" altLang="en-US" sz="2800" b="1" dirty="0"/>
              <a:t>educating local clubs and individual investors.</a:t>
            </a:r>
          </a:p>
        </p:txBody>
      </p:sp>
      <p:sp>
        <p:nvSpPr>
          <p:cNvPr id="138242" name="Rectangle 2">
            <a:extLst>
              <a:ext uri="{FF2B5EF4-FFF2-40B4-BE49-F238E27FC236}">
                <a16:creationId xmlns:a16="http://schemas.microsoft.com/office/drawing/2014/main" id="{97712B19-BB84-4627-928A-151C06EB535A}"/>
              </a:ext>
            </a:extLst>
          </p:cNvPr>
          <p:cNvSpPr>
            <a:spLocks noGrp="1" noChangeArrowheads="1"/>
          </p:cNvSpPr>
          <p:nvPr>
            <p:ph type="title"/>
          </p:nvPr>
        </p:nvSpPr>
        <p:spPr/>
        <p:txBody>
          <a:bodyPr/>
          <a:lstStyle/>
          <a:p>
            <a:pPr eaLnBrk="1" hangingPunct="1">
              <a:defRPr/>
            </a:pPr>
            <a:r>
              <a:rPr lang="en-US" dirty="0"/>
              <a:t>San Francisco Bay Area Chapter</a:t>
            </a:r>
          </a:p>
        </p:txBody>
      </p:sp>
      <p:sp>
        <p:nvSpPr>
          <p:cNvPr id="2" name="Slide Number Placeholder 1">
            <a:extLst>
              <a:ext uri="{FF2B5EF4-FFF2-40B4-BE49-F238E27FC236}">
                <a16:creationId xmlns:a16="http://schemas.microsoft.com/office/drawing/2014/main" id="{E4C16E3C-3473-4EFA-BDDF-3B312473B3FA}"/>
              </a:ext>
            </a:extLst>
          </p:cNvPr>
          <p:cNvSpPr>
            <a:spLocks noGrp="1"/>
          </p:cNvSpPr>
          <p:nvPr>
            <p:ph type="sldNum" sz="quarter" idx="12"/>
          </p:nvPr>
        </p:nvSpPr>
        <p:spPr/>
        <p:txBody>
          <a:bodyPr/>
          <a:lstStyle/>
          <a:p>
            <a:fld id="{B7C7DEAE-B1FF-4F0D-9790-23B38FF51CAA}" type="slidenum">
              <a:rPr lang="en-US" smtClean="0"/>
              <a:t>5</a:t>
            </a:fld>
            <a:endParaRPr lang="en-US" dirty="0"/>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597F-8BE5-4501-89B1-7DAA75C39283}"/>
              </a:ext>
            </a:extLst>
          </p:cNvPr>
          <p:cNvSpPr>
            <a:spLocks noGrp="1"/>
          </p:cNvSpPr>
          <p:nvPr>
            <p:ph type="title"/>
          </p:nvPr>
        </p:nvSpPr>
        <p:spPr/>
        <p:txBody>
          <a:bodyPr>
            <a:normAutofit/>
          </a:bodyPr>
          <a:lstStyle/>
          <a:p>
            <a:r>
              <a:rPr lang="en-US" dirty="0"/>
              <a:t>Upcoming Events</a:t>
            </a:r>
          </a:p>
        </p:txBody>
      </p:sp>
      <p:sp>
        <p:nvSpPr>
          <p:cNvPr id="3" name="Content Placeholder 2">
            <a:extLst>
              <a:ext uri="{FF2B5EF4-FFF2-40B4-BE49-F238E27FC236}">
                <a16:creationId xmlns:a16="http://schemas.microsoft.com/office/drawing/2014/main" id="{9EF89D7E-A63B-40FD-A97E-CDE66108B1DF}"/>
              </a:ext>
            </a:extLst>
          </p:cNvPr>
          <p:cNvSpPr>
            <a:spLocks noGrp="1"/>
          </p:cNvSpPr>
          <p:nvPr>
            <p:ph idx="1"/>
          </p:nvPr>
        </p:nvSpPr>
        <p:spPr>
          <a:xfrm>
            <a:off x="457200" y="1447800"/>
            <a:ext cx="8458200" cy="5181600"/>
          </a:xfrm>
        </p:spPr>
        <p:txBody>
          <a:bodyPr>
            <a:normAutofit lnSpcReduction="10000"/>
          </a:bodyPr>
          <a:lstStyle/>
          <a:p>
            <a:r>
              <a:rPr lang="en-US" dirty="0">
                <a:hlinkClick r:id="rId2"/>
              </a:rPr>
              <a:t>www.betterinvesting.org/chapters/san-francisco-bay-area/local-events</a:t>
            </a:r>
            <a:endParaRPr lang="en-US" dirty="0"/>
          </a:p>
          <a:p>
            <a:endParaRPr lang="en-US" sz="1400" dirty="0"/>
          </a:p>
          <a:p>
            <a:r>
              <a:rPr lang="en-US" dirty="0"/>
              <a:t>SF Model Club meetings – 2</a:t>
            </a:r>
            <a:r>
              <a:rPr lang="en-US" baseline="30000" dirty="0"/>
              <a:t>nd</a:t>
            </a:r>
            <a:r>
              <a:rPr lang="en-US" dirty="0"/>
              <a:t> Thursday of the month at 6:45 pm.  All meetings are virtual.  </a:t>
            </a:r>
            <a:endParaRPr lang="en-US" sz="1600" dirty="0"/>
          </a:p>
          <a:p>
            <a:pPr marL="274320" lvl="1" indent="0">
              <a:buNone/>
            </a:pPr>
            <a:endParaRPr lang="en-US" sz="1400" dirty="0"/>
          </a:p>
          <a:p>
            <a:r>
              <a:rPr lang="en-US" dirty="0"/>
              <a:t>Upcoming event – October Education event. Look for emails or the above website for more details.</a:t>
            </a:r>
          </a:p>
          <a:p>
            <a:endParaRPr lang="en-US" dirty="0"/>
          </a:p>
          <a:p>
            <a:r>
              <a:rPr lang="en-US" dirty="0"/>
              <a:t>SF Board meetings – 2</a:t>
            </a:r>
            <a:r>
              <a:rPr lang="en-US" baseline="30000" dirty="0"/>
              <a:t>nd</a:t>
            </a:r>
            <a:r>
              <a:rPr lang="en-US" dirty="0"/>
              <a:t> Tuesday of the month at 7:30. Help guide your local chapter of investors. All meetings are virtual.  </a:t>
            </a:r>
            <a:endParaRPr lang="en-US" sz="1600" dirty="0"/>
          </a:p>
        </p:txBody>
      </p:sp>
      <p:sp>
        <p:nvSpPr>
          <p:cNvPr id="4" name="Slide Number Placeholder 3">
            <a:extLst>
              <a:ext uri="{FF2B5EF4-FFF2-40B4-BE49-F238E27FC236}">
                <a16:creationId xmlns:a16="http://schemas.microsoft.com/office/drawing/2014/main" id="{FD3E69DB-B998-4C75-88A2-71400CB35D3C}"/>
              </a:ext>
            </a:extLst>
          </p:cNvPr>
          <p:cNvSpPr>
            <a:spLocks noGrp="1"/>
          </p:cNvSpPr>
          <p:nvPr>
            <p:ph type="sldNum" sz="quarter" idx="12"/>
          </p:nvPr>
        </p:nvSpPr>
        <p:spPr/>
        <p:txBody>
          <a:bodyPr/>
          <a:lstStyle/>
          <a:p>
            <a:fld id="{B7C7DEAE-B1FF-4F0D-9790-23B38FF51CAA}" type="slidenum">
              <a:rPr lang="en-US" smtClean="0"/>
              <a:t>6</a:t>
            </a:fld>
            <a:endParaRPr lang="en-US" dirty="0"/>
          </a:p>
        </p:txBody>
      </p:sp>
    </p:spTree>
    <p:extLst>
      <p:ext uri="{BB962C8B-B14F-4D97-AF65-F5344CB8AC3E}">
        <p14:creationId xmlns:p14="http://schemas.microsoft.com/office/powerpoint/2010/main" val="43112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a:t>Stock Splits</a:t>
            </a:r>
            <a:br>
              <a:rPr lang="en-US" sz="3600" dirty="0"/>
            </a:br>
            <a:r>
              <a:rPr lang="en-US" sz="3600" dirty="0"/>
              <a:t>Identifying Good Companies</a:t>
            </a:r>
            <a:endParaRPr lang="en-US" sz="4400" dirty="0"/>
          </a:p>
        </p:txBody>
      </p:sp>
      <p:sp>
        <p:nvSpPr>
          <p:cNvPr id="6" name="Subtitle 5"/>
          <p:cNvSpPr>
            <a:spLocks noGrp="1"/>
          </p:cNvSpPr>
          <p:nvPr>
            <p:ph type="subTitle" idx="1"/>
          </p:nvPr>
        </p:nvSpPr>
        <p:spPr>
          <a:xfrm>
            <a:off x="1177636" y="3754858"/>
            <a:ext cx="7839364" cy="2042414"/>
          </a:xfrm>
        </p:spPr>
        <p:txBody>
          <a:bodyPr>
            <a:normAutofit/>
          </a:bodyPr>
          <a:lstStyle/>
          <a:p>
            <a:pPr algn="ctr"/>
            <a:r>
              <a:rPr lang="en-US" sz="2400" b="1" dirty="0"/>
              <a:t>Sub-Title </a:t>
            </a:r>
            <a:endParaRPr lang="en-US" sz="2400" dirty="0"/>
          </a:p>
        </p:txBody>
      </p:sp>
      <p:sp>
        <p:nvSpPr>
          <p:cNvPr id="3" name="Rectangle 2"/>
          <p:cNvSpPr/>
          <p:nvPr/>
        </p:nvSpPr>
        <p:spPr>
          <a:xfrm>
            <a:off x="3326303" y="6379029"/>
            <a:ext cx="3634393" cy="369332"/>
          </a:xfrm>
          <a:prstGeom prst="rect">
            <a:avLst/>
          </a:prstGeom>
        </p:spPr>
        <p:txBody>
          <a:bodyPr wrap="none">
            <a:spAutoFit/>
          </a:bodyPr>
          <a:lstStyle/>
          <a:p>
            <a:r>
              <a:rPr lang="fr-FR" b="1" dirty="0">
                <a:solidFill>
                  <a:schemeClr val="tx2"/>
                </a:solidFill>
              </a:rPr>
              <a:t>WWW.BETTERINVESTING.ORG</a:t>
            </a:r>
            <a:endParaRPr lang="en-US" b="1" dirty="0">
              <a:solidFill>
                <a:schemeClr val="tx2"/>
              </a:solidFill>
            </a:endParaRPr>
          </a:p>
        </p:txBody>
      </p:sp>
      <p:pic>
        <p:nvPicPr>
          <p:cNvPr id="8" name="Picture 7">
            <a:extLst>
              <a:ext uri="{FF2B5EF4-FFF2-40B4-BE49-F238E27FC236}">
                <a16:creationId xmlns:a16="http://schemas.microsoft.com/office/drawing/2014/main" id="{2FC7C5C9-F702-47AC-B9F9-38A3D04F5BE3}"/>
              </a:ext>
            </a:extLst>
          </p:cNvPr>
          <p:cNvPicPr>
            <a:picLocks noChangeAspect="1"/>
          </p:cNvPicPr>
          <p:nvPr/>
        </p:nvPicPr>
        <p:blipFill>
          <a:blip r:embed="rId3"/>
          <a:stretch>
            <a:fillRect/>
          </a:stretch>
        </p:blipFill>
        <p:spPr>
          <a:xfrm>
            <a:off x="1752600" y="2154136"/>
            <a:ext cx="6968343" cy="2594596"/>
          </a:xfrm>
          <a:prstGeom prst="rect">
            <a:avLst/>
          </a:prstGeom>
        </p:spPr>
      </p:pic>
      <p:sp>
        <p:nvSpPr>
          <p:cNvPr id="9" name="TextBox 8">
            <a:extLst>
              <a:ext uri="{FF2B5EF4-FFF2-40B4-BE49-F238E27FC236}">
                <a16:creationId xmlns:a16="http://schemas.microsoft.com/office/drawing/2014/main" id="{FFFC4FC5-B5EB-47E4-900A-104CD7F9ACD8}"/>
              </a:ext>
            </a:extLst>
          </p:cNvPr>
          <p:cNvSpPr txBox="1"/>
          <p:nvPr/>
        </p:nvSpPr>
        <p:spPr>
          <a:xfrm>
            <a:off x="1708396" y="4761906"/>
            <a:ext cx="6777844" cy="1569660"/>
          </a:xfrm>
          <a:prstGeom prst="rect">
            <a:avLst/>
          </a:prstGeom>
          <a:noFill/>
        </p:spPr>
        <p:txBody>
          <a:bodyPr wrap="square" rtlCol="0">
            <a:spAutoFit/>
          </a:bodyPr>
          <a:lstStyle/>
          <a:p>
            <a:pPr algn="ctr"/>
            <a:r>
              <a:rPr lang="en-US" sz="2400" dirty="0"/>
              <a:t>Presented By:</a:t>
            </a:r>
          </a:p>
          <a:p>
            <a:pPr algn="ctr"/>
            <a:r>
              <a:rPr lang="en-US" sz="2400" b="1" dirty="0" err="1"/>
              <a:t>Kweli</a:t>
            </a:r>
            <a:r>
              <a:rPr lang="en-US" sz="2400" b="1" dirty="0"/>
              <a:t> Lewis and Craig Braemer CFP® CFA®</a:t>
            </a:r>
          </a:p>
          <a:p>
            <a:pPr algn="ctr"/>
            <a:r>
              <a:rPr lang="en-US" sz="2400" dirty="0"/>
              <a:t>Directors, San Francisco Chapter</a:t>
            </a:r>
          </a:p>
          <a:p>
            <a:pPr algn="ctr"/>
            <a:r>
              <a:rPr lang="en-US" sz="2400" dirty="0"/>
              <a:t>August 3, 2024</a:t>
            </a:r>
          </a:p>
        </p:txBody>
      </p:sp>
      <p:sp>
        <p:nvSpPr>
          <p:cNvPr id="2" name="Slide Number Placeholder 1">
            <a:extLst>
              <a:ext uri="{FF2B5EF4-FFF2-40B4-BE49-F238E27FC236}">
                <a16:creationId xmlns:a16="http://schemas.microsoft.com/office/drawing/2014/main" id="{9733F949-CA86-4184-83E3-383686D851CB}"/>
              </a:ext>
            </a:extLst>
          </p:cNvPr>
          <p:cNvSpPr>
            <a:spLocks noGrp="1"/>
          </p:cNvSpPr>
          <p:nvPr>
            <p:ph type="sldNum" sz="quarter" idx="4"/>
          </p:nvPr>
        </p:nvSpPr>
        <p:spPr/>
        <p:txBody>
          <a:bodyPr/>
          <a:lstStyle/>
          <a:p>
            <a:fld id="{D22C6722-3C2F-4848-B4F2-F0D2030C0D10}" type="slidenum">
              <a:rPr lang="en-US" smtClean="0"/>
              <a:pPr/>
              <a:t>7</a:t>
            </a:fld>
            <a:endParaRPr lang="en-US" dirty="0"/>
          </a:p>
        </p:txBody>
      </p:sp>
      <p:sp>
        <p:nvSpPr>
          <p:cNvPr id="10" name="TextBox 9">
            <a:extLst>
              <a:ext uri="{FF2B5EF4-FFF2-40B4-BE49-F238E27FC236}">
                <a16:creationId xmlns:a16="http://schemas.microsoft.com/office/drawing/2014/main" id="{C53CA51B-A712-804B-8106-C5345ADF039C}"/>
              </a:ext>
            </a:extLst>
          </p:cNvPr>
          <p:cNvSpPr txBox="1"/>
          <p:nvPr/>
        </p:nvSpPr>
        <p:spPr>
          <a:xfrm>
            <a:off x="2358159" y="1742719"/>
            <a:ext cx="5478318" cy="523220"/>
          </a:xfrm>
          <a:prstGeom prst="rect">
            <a:avLst/>
          </a:prstGeom>
          <a:noFill/>
        </p:spPr>
        <p:txBody>
          <a:bodyPr wrap="square">
            <a:spAutoFit/>
          </a:bodyPr>
          <a:lstStyle/>
          <a:p>
            <a:pPr algn="ctr"/>
            <a:r>
              <a:rPr kumimoji="0" lang="en-US" sz="2800" b="1" i="0" u="none" strike="noStrike" kern="1200" cap="none" spc="-70" normalizeH="0" baseline="0" noProof="0" dirty="0">
                <a:ln>
                  <a:noFill/>
                </a:ln>
                <a:solidFill>
                  <a:srgbClr val="00458A"/>
                </a:solidFill>
                <a:effectLst/>
                <a:uLnTx/>
                <a:uFillTx/>
                <a:latin typeface="Arial" panose="020B0604020202020204"/>
                <a:ea typeface="+mj-ea"/>
                <a:cs typeface="+mj-cs"/>
              </a:rPr>
              <a:t>Education Segment</a:t>
            </a:r>
            <a:endParaRPr lang="en-US" sz="2800" dirty="0"/>
          </a:p>
        </p:txBody>
      </p:sp>
    </p:spTree>
    <p:extLst>
      <p:ext uri="{BB962C8B-B14F-4D97-AF65-F5344CB8AC3E}">
        <p14:creationId xmlns:p14="http://schemas.microsoft.com/office/powerpoint/2010/main" val="41966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DISCLAIMER</a:t>
            </a:r>
          </a:p>
        </p:txBody>
      </p:sp>
      <p:sp>
        <p:nvSpPr>
          <p:cNvPr id="3" name="Content Placeholder 2"/>
          <p:cNvSpPr>
            <a:spLocks noGrp="1"/>
          </p:cNvSpPr>
          <p:nvPr>
            <p:ph idx="1"/>
          </p:nvPr>
        </p:nvSpPr>
        <p:spPr>
          <a:xfrm>
            <a:off x="457200" y="1524000"/>
            <a:ext cx="8229600" cy="4419600"/>
          </a:xfrm>
        </p:spPr>
        <p:txBody>
          <a:bodyPr/>
          <a:lstStyle/>
          <a:p>
            <a:pPr>
              <a:defRPr/>
            </a:pPr>
            <a:r>
              <a:rPr lang="en-US" sz="1400" dirty="0"/>
              <a:t>The information in this presentation is for educational purposes only and is not intended to be a recommendation to purchase or sell any of the stocks, mutual funds, or other securities that may be referenced. The securities of companies referenced or featured in the seminar materials are for illustrative purposes only and are not to be considered endorsed or recommended for purchase or sale by BetterInvesting™ / National Association of Investors™. The views expressed are those of the instructors, commentators, guests and participants, as the case may be, and do not necessarily represent those of BetterInvesting. Investors should conduct their own review and analysis of any company of interest before making an investment decision. </a:t>
            </a:r>
          </a:p>
          <a:p>
            <a:pPr>
              <a:defRPr/>
            </a:pPr>
            <a:r>
              <a:rPr lang="en-US" sz="1400" dirty="0"/>
              <a:t>Securities discussed may be held by the instructors in their own personal portfolios or in those of their clients. BetterInvesting presenters and volunteers are held to a strict code of conduct that precludes benefitting financially from educational presentations or public activities via any BetterInvesting programs, events and/or educational sessions in which they participate. Any violation is strictly prohibited and should be reported to the CEO of BetterInvesting or the Director of Chapter Relations. </a:t>
            </a:r>
          </a:p>
          <a:p>
            <a:pPr>
              <a:defRPr/>
            </a:pPr>
            <a:r>
              <a:rPr lang="en-US" sz="1400" dirty="0"/>
              <a:t>This presentation may contain images of websites and products or services not endorsed by BetterInvesting. The presenter is not endorsing or promoting the use of these websites, products or services. </a:t>
            </a:r>
          </a:p>
          <a:p>
            <a:pPr>
              <a:defRPr/>
            </a:pPr>
            <a:r>
              <a:rPr lang="en-US" sz="1400" dirty="0"/>
              <a:t>We may be recording this session for our future use.</a:t>
            </a:r>
          </a:p>
        </p:txBody>
      </p:sp>
      <p:sp>
        <p:nvSpPr>
          <p:cNvPr id="4" name="Slide Number Placeholder 3"/>
          <p:cNvSpPr>
            <a:spLocks noGrp="1"/>
          </p:cNvSpPr>
          <p:nvPr>
            <p:ph type="sldNum" sz="quarter" idx="10"/>
          </p:nvPr>
        </p:nvSpPr>
        <p:spPr/>
        <p:txBody>
          <a:bodyPr/>
          <a:lstStyle/>
          <a:p>
            <a:fld id="{B46013FE-DF58-477E-B4DE-1079CB3C30C4}" type="slidenum">
              <a:rPr lang="en-US" smtClean="0"/>
              <a:pPr/>
              <a:t>8</a:t>
            </a:fld>
            <a:endParaRPr lang="en-US" dirty="0"/>
          </a:p>
        </p:txBody>
      </p:sp>
      <p:pic>
        <p:nvPicPr>
          <p:cNvPr id="6" name="Picture 5">
            <a:extLst>
              <a:ext uri="{FF2B5EF4-FFF2-40B4-BE49-F238E27FC236}">
                <a16:creationId xmlns:a16="http://schemas.microsoft.com/office/drawing/2014/main" id="{7AF373A9-8FC6-9F36-010F-3DE1FC73E4A9}"/>
              </a:ext>
            </a:extLst>
          </p:cNvPr>
          <p:cNvPicPr>
            <a:picLocks noChangeAspect="1"/>
          </p:cNvPicPr>
          <p:nvPr/>
        </p:nvPicPr>
        <p:blipFill rotWithShape="1">
          <a:blip r:embed="rId3"/>
          <a:srcRect l="27500" t="80000" r="18333" b="16250"/>
          <a:stretch/>
        </p:blipFill>
        <p:spPr>
          <a:xfrm>
            <a:off x="2095500" y="6034088"/>
            <a:ext cx="4953000" cy="228600"/>
          </a:xfrm>
          <a:prstGeom prst="rect">
            <a:avLst/>
          </a:prstGeom>
        </p:spPr>
      </p:pic>
    </p:spTree>
    <p:extLst>
      <p:ext uri="{BB962C8B-B14F-4D97-AF65-F5344CB8AC3E}">
        <p14:creationId xmlns:p14="http://schemas.microsoft.com/office/powerpoint/2010/main" val="64129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a:t>
            </a:r>
          </a:p>
        </p:txBody>
      </p:sp>
      <p:sp>
        <p:nvSpPr>
          <p:cNvPr id="7" name="Rectangle 3"/>
          <p:cNvSpPr>
            <a:spLocks noGrp="1" noChangeArrowheads="1"/>
          </p:cNvSpPr>
          <p:nvPr>
            <p:ph idx="1"/>
          </p:nvPr>
        </p:nvSpPr>
        <p:spPr>
          <a:xfrm>
            <a:off x="685800" y="1600200"/>
            <a:ext cx="7772400" cy="4495799"/>
          </a:xfrm>
          <a:prstGeom prst="rect">
            <a:avLst/>
          </a:prstGeom>
        </p:spPr>
        <p:txBody>
          <a:bodyPr>
            <a:normAutofit fontScale="92500" lnSpcReduction="20000"/>
          </a:bodyPr>
          <a:lstStyle/>
          <a:p>
            <a:r>
              <a:rPr lang="en-US" altLang="en-US" sz="3200" dirty="0"/>
              <a:t>Stock splits</a:t>
            </a:r>
          </a:p>
          <a:p>
            <a:pPr lvl="1"/>
            <a:r>
              <a:rPr lang="en-US" altLang="en-US" sz="2800" dirty="0"/>
              <a:t>Recent large split - CMG</a:t>
            </a:r>
          </a:p>
          <a:p>
            <a:pPr lvl="1"/>
            <a:r>
              <a:rPr lang="en-US" altLang="en-US" sz="2800" dirty="0"/>
              <a:t>What are they and why do they happen?</a:t>
            </a:r>
          </a:p>
          <a:p>
            <a:pPr lvl="1"/>
            <a:r>
              <a:rPr lang="en-US" altLang="en-US" sz="2800" dirty="0"/>
              <a:t>Should you care?</a:t>
            </a:r>
          </a:p>
          <a:p>
            <a:r>
              <a:rPr lang="en-US" altLang="en-US" sz="3200" dirty="0"/>
              <a:t>Identifying good companies</a:t>
            </a:r>
          </a:p>
          <a:p>
            <a:pPr lvl="1"/>
            <a:r>
              <a:rPr lang="en-US" altLang="en-US" sz="2800" dirty="0"/>
              <a:t>What to look for and why?</a:t>
            </a:r>
          </a:p>
          <a:p>
            <a:pPr lvl="1"/>
            <a:r>
              <a:rPr lang="en-US" altLang="en-US" sz="2800" dirty="0"/>
              <a:t>Review several companies Section 1 + 2</a:t>
            </a:r>
          </a:p>
          <a:p>
            <a:pPr>
              <a:spcBef>
                <a:spcPts val="338"/>
              </a:spcBef>
            </a:pPr>
            <a:r>
              <a:rPr lang="en-US" altLang="en-US" sz="3200" dirty="0"/>
              <a:t>Summary</a:t>
            </a:r>
          </a:p>
          <a:p>
            <a:pPr>
              <a:spcBef>
                <a:spcPts val="338"/>
              </a:spcBef>
            </a:pPr>
            <a:endParaRPr lang="en-US" altLang="en-US" sz="900" dirty="0"/>
          </a:p>
          <a:p>
            <a:pPr>
              <a:spcBef>
                <a:spcPts val="338"/>
              </a:spcBef>
            </a:pPr>
            <a:endParaRPr lang="en-US" altLang="en-US" sz="900" dirty="0"/>
          </a:p>
          <a:p>
            <a:pPr>
              <a:spcBef>
                <a:spcPts val="338"/>
              </a:spcBef>
            </a:pPr>
            <a:endParaRPr lang="en-US" altLang="en-US" sz="900" dirty="0"/>
          </a:p>
          <a:p>
            <a:pPr marL="0" indent="0" algn="ctr">
              <a:spcBef>
                <a:spcPts val="338"/>
              </a:spcBef>
              <a:buNone/>
            </a:pPr>
            <a:r>
              <a:rPr lang="en-US" altLang="en-US" sz="2025" dirty="0">
                <a:solidFill>
                  <a:schemeClr val="tx1">
                    <a:lumMod val="50000"/>
                    <a:lumOff val="50000"/>
                  </a:schemeClr>
                </a:solidFill>
              </a:rPr>
              <a:t>Questions, reach me at Craigbraemer1@gmail.com</a:t>
            </a:r>
          </a:p>
          <a:p>
            <a:pPr marL="0" indent="0">
              <a:spcBef>
                <a:spcPts val="338"/>
              </a:spcBef>
              <a:buNone/>
            </a:pPr>
            <a:endParaRPr lang="en-US" altLang="en-US" sz="2025" dirty="0"/>
          </a:p>
        </p:txBody>
      </p:sp>
      <p:sp>
        <p:nvSpPr>
          <p:cNvPr id="3" name="Slide Number Placeholder 2">
            <a:extLst>
              <a:ext uri="{FF2B5EF4-FFF2-40B4-BE49-F238E27FC236}">
                <a16:creationId xmlns:a16="http://schemas.microsoft.com/office/drawing/2014/main" id="{80FEAEA3-A34F-46E4-9735-B764BCDEECB8}"/>
              </a:ext>
            </a:extLst>
          </p:cNvPr>
          <p:cNvSpPr>
            <a:spLocks noGrp="1"/>
          </p:cNvSpPr>
          <p:nvPr>
            <p:ph type="sldNum" sz="quarter" idx="12"/>
          </p:nvPr>
        </p:nvSpPr>
        <p:spPr/>
        <p:txBody>
          <a:bodyPr/>
          <a:lstStyle/>
          <a:p>
            <a:fld id="{B7C7DEAE-B1FF-4F0D-9790-23B38FF51CAA}" type="slidenum">
              <a:rPr lang="en-US" smtClean="0"/>
              <a:t>9</a:t>
            </a:fld>
            <a:endParaRPr lang="en-US" dirty="0"/>
          </a:p>
        </p:txBody>
      </p:sp>
    </p:spTree>
    <p:extLst>
      <p:ext uri="{BB962C8B-B14F-4D97-AF65-F5344CB8AC3E}">
        <p14:creationId xmlns:p14="http://schemas.microsoft.com/office/powerpoint/2010/main" val="17974558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5">
      <a:dk1>
        <a:sysClr val="windowText" lastClr="000000"/>
      </a:dk1>
      <a:lt1>
        <a:sysClr val="window" lastClr="FFFFFF"/>
      </a:lt1>
      <a:dk2>
        <a:srgbClr val="00458A"/>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BetterInvesting PPT 2016">
  <a:themeElements>
    <a:clrScheme name="Custom 5">
      <a:dk1>
        <a:sysClr val="windowText" lastClr="000000"/>
      </a:dk1>
      <a:lt1>
        <a:sysClr val="window" lastClr="FFFFFF"/>
      </a:lt1>
      <a:dk2>
        <a:srgbClr val="00458A"/>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27675</TotalTime>
  <Words>2827</Words>
  <Application>Microsoft Office PowerPoint</Application>
  <PresentationFormat>On-screen Show (4:3)</PresentationFormat>
  <Paragraphs>346</Paragraphs>
  <Slides>44</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Arial</vt:lpstr>
      <vt:lpstr>Calibri</vt:lpstr>
      <vt:lpstr>Lato</vt:lpstr>
      <vt:lpstr>Open Sans</vt:lpstr>
      <vt:lpstr>Wingdings</vt:lpstr>
      <vt:lpstr>Clarity</vt:lpstr>
      <vt:lpstr>BetterInvesting PPT 2016</vt:lpstr>
      <vt:lpstr>2024 Annual Meeting – 8/3/2024 Education Segment – Stock Splits and Finding Good Companies</vt:lpstr>
      <vt:lpstr>PRESENTATION DISCLAIMER</vt:lpstr>
      <vt:lpstr>BetterInvesting Mission</vt:lpstr>
      <vt:lpstr> Agenda </vt:lpstr>
      <vt:lpstr>San Francisco Bay Area Chapter</vt:lpstr>
      <vt:lpstr>Upcoming Events</vt:lpstr>
      <vt:lpstr>Stock Splits Identifying Good Companies</vt:lpstr>
      <vt:lpstr>PRESENTATION DISCLAIMER</vt:lpstr>
      <vt:lpstr>Content</vt:lpstr>
      <vt:lpstr>Chipotle Splits it Stock</vt:lpstr>
      <vt:lpstr>What Is A Stock Split?</vt:lpstr>
      <vt:lpstr>Stock Split Mechanics or The Math</vt:lpstr>
      <vt:lpstr>Thoughts About A Stock Split?</vt:lpstr>
      <vt:lpstr>Investing before or after the split?</vt:lpstr>
      <vt:lpstr>CMG- Post Stock Split 6-26-24</vt:lpstr>
      <vt:lpstr>Recent Market Studies Show a Stock Market Benefit</vt:lpstr>
      <vt:lpstr>Positives Of A Stock Split</vt:lpstr>
      <vt:lpstr>Summary</vt:lpstr>
      <vt:lpstr>Question Time</vt:lpstr>
      <vt:lpstr>Identifying Good Companies</vt:lpstr>
      <vt:lpstr>Focus On High Quality Stocks</vt:lpstr>
      <vt:lpstr>Stock #1 – ISRG – Intuitive Surgical</vt:lpstr>
      <vt:lpstr>Stock #1 – Intuitive Surgical - ISRG A Problem?</vt:lpstr>
      <vt:lpstr>Stock #2 –Supernus - SUPN</vt:lpstr>
      <vt:lpstr>Stock #3 – Visa - V</vt:lpstr>
      <vt:lpstr>Stock #4 – Ford Motor - F</vt:lpstr>
      <vt:lpstr>Stock #5 Advanced – Adobe - ADBE</vt:lpstr>
      <vt:lpstr>Stock #6 Advanced – Miller Ind. - MLR</vt:lpstr>
      <vt:lpstr>Stock #7 – Vertex Pharma. - VRTX</vt:lpstr>
      <vt:lpstr>Stock #8 – Axon Enterprise - AXON</vt:lpstr>
      <vt:lpstr>Non-Core Stocks</vt:lpstr>
      <vt:lpstr>Core Stocks</vt:lpstr>
      <vt:lpstr>Summary – Identifying companies</vt:lpstr>
      <vt:lpstr>Questions or Comments?</vt:lpstr>
      <vt:lpstr>Annual Meeting - Chapter Information www.betterinvesting.org/chapters/san-francisco-bay-area</vt:lpstr>
      <vt:lpstr>Annual Meeting – Club Connect</vt:lpstr>
      <vt:lpstr>Your Volunteer Directors</vt:lpstr>
      <vt:lpstr>Congratulations - National Award Thank You For Your Service</vt:lpstr>
      <vt:lpstr>2023-2024 Chapter Activities </vt:lpstr>
      <vt:lpstr>SF Model Club Holdings – 2024 – 7 - 7</vt:lpstr>
      <vt:lpstr> How Can We Help You? </vt:lpstr>
      <vt:lpstr>Elections Slate  - Please vote   </vt:lpstr>
      <vt:lpstr>Become a Volunteer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Web Page Transition</dc:title>
  <dc:creator>Suzi Artzberger</dc:creator>
  <cp:lastModifiedBy>kweli Lewis</cp:lastModifiedBy>
  <cp:revision>242</cp:revision>
  <cp:lastPrinted>2024-07-30T22:26:56Z</cp:lastPrinted>
  <dcterms:created xsi:type="dcterms:W3CDTF">2017-02-06T15:11:08Z</dcterms:created>
  <dcterms:modified xsi:type="dcterms:W3CDTF">2024-08-01T00:51:47Z</dcterms:modified>
</cp:coreProperties>
</file>