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4"/>
  </p:sldMasterIdLst>
  <p:sldIdLst>
    <p:sldId id="257" r:id="rId5"/>
    <p:sldId id="322" r:id="rId6"/>
    <p:sldId id="304" r:id="rId7"/>
    <p:sldId id="305" r:id="rId8"/>
    <p:sldId id="310" r:id="rId9"/>
    <p:sldId id="311" r:id="rId10"/>
    <p:sldId id="309" r:id="rId11"/>
    <p:sldId id="313" r:id="rId12"/>
    <p:sldId id="315" r:id="rId13"/>
    <p:sldId id="316" r:id="rId14"/>
    <p:sldId id="317" r:id="rId15"/>
    <p:sldId id="318" r:id="rId16"/>
    <p:sldId id="319" r:id="rId17"/>
    <p:sldId id="320" r:id="rId18"/>
    <p:sldId id="321" r:id="rId19"/>
    <p:sldId id="323" r:id="rId20"/>
    <p:sldId id="324" r:id="rId21"/>
    <p:sldId id="332" r:id="rId22"/>
    <p:sldId id="340" r:id="rId23"/>
    <p:sldId id="330" r:id="rId24"/>
    <p:sldId id="341" r:id="rId25"/>
    <p:sldId id="331" r:id="rId26"/>
    <p:sldId id="325" r:id="rId27"/>
    <p:sldId id="326" r:id="rId28"/>
    <p:sldId id="334" r:id="rId29"/>
    <p:sldId id="335" r:id="rId30"/>
    <p:sldId id="32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crtzj@gmail.com" initials="" lastIdx="2" clrIdx="0">
    <p:extLst>
      <p:ext uri="{19B8F6BF-5375-455C-9EA6-DF929625EA0E}">
        <p15:presenceInfo xmlns:p15="http://schemas.microsoft.com/office/powerpoint/2012/main" userId="e292b39d58a819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varScale="1">
        <p:scale>
          <a:sx n="96" d="100"/>
          <a:sy n="96" d="100"/>
        </p:scale>
        <p:origin x="86" y="58"/>
      </p:cViewPr>
      <p:guideLst/>
    </p:cSldViewPr>
  </p:slideViewPr>
  <p:notesTextViewPr>
    <p:cViewPr>
      <p:scale>
        <a:sx n="1" d="1"/>
        <a:sy n="1" d="1"/>
      </p:scale>
      <p:origin x="0" y="0"/>
    </p:cViewPr>
  </p:notesTextViewPr>
  <p:sorterViewPr>
    <p:cViewPr varScale="1">
      <p:scale>
        <a:sx n="100" d="100"/>
        <a:sy n="100" d="100"/>
      </p:scale>
      <p:origin x="0" y="-47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40:16.488"/>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0,'4'0,"8"0,10 0,5 0,2 0,-1 0,-1 0,-1 0,2 0,4 0,0 0,-1 0,-3 0,2 0,4 0,-2 0,3 0,6 0,0 0,-4 0,1 0,0 0,1 0,-1 0,-5 0,-3 0,-3 0,-3 0,3 0,3 0,1 0,-1 0,6 0,0 0,-3 0,6 0,6 0,0 0,-4 0,-2 0,0 0,-2 0,-1 0,2 0,9 0,0 0,4 0,-4 0,-5 0,-3 0,0 0,-4 0,1 0,1 0,-2 0,-3 0,-3 0,-3 0,2 0,3 0,1 0,-2 0,2 0,10 0,2 0,1 0,0 0,4 0,1 0,3 0,-3 0,5 0,11 0,-1 0,-5 0,3 0,-2 0,-3 0,-5 0,-8 0,-6 0,-8 0,-1 0,-1 0,-3 0,-1 0,2 0,0 0,0 0,2 0,1 0,-2 0,-2 0,3 0,4 0,-1 0,-1 0,-3 0,6 0,0 0,-1 0,1 0,2 0,2 0,-1 0,-3 0,-4 0,1 0,2 0,7 0,5 0,5 0,9 0,-1 0,0 0,3 0,4 0,0 0,0 0,0 0,-8 0,-5 0,-8 0,-4 0,-2 0,-3 0,-3 0,-4 0,-3 0,-2 0,2 0,6 0,4 0,3 0,4 0,-2 0,3 0,-2 0,0 0,4 0,-1 0,-6 0,3 0,-2 0,4 0,-2 0,-4 0,-5 0,-3 0,-4 0,-2 0,-1 0,3 0,5 0,1 0,-1 0,6 0,0 0,-1 0,3 0,7 0,0 0,3 0,-2 0,-6 0,2 0,-2 0,-5 0,-4 0,-4 0,5 0,1 0,-2 0,9 0,2 0,-3 0,0 0,-4 0,-3 0,-4 0,-3 0,-1 0,2 0,4 0,1 0,-1 0,-2 0,-2 0,6 0,1 0,-1 0,5 0,1 0,0 0,6 0,2 0,2 0,3 0,1 0,-5 0,-3 0,-1 0,-5 0,-4 0,-5 0,1 0,2 0,0 0,-2 0,-3 0,-1 0,2 0,3 0,1 0,10 0,9 0,14 0,15 0,6 0,2 0,-1 0,-9 0,-7 0,-3 0,-6 0,5 0,-1 0,-8 0,4 0,4 0,1 0,9 0,-6 0,-10 0,-12 0,-10 0,-8 0,-2 0,2 0,0 0,-1 0,-3 0,-1 0,6 0,2 0,-1 0,-3 0,2 0,3 0,-1 0,2 0,2 0,7 0,2 0,2 0,-4 0,-6 0,-5 0,-5 0,-3 0,2 0,3 0,1 0,-2 0,7 0,3 0,0 0,-4 0,5 0,-2 0,-4 0,-3 0,1 0,5 0,1 0,-2 0,-1 0,3 0,-3 0,-3 0,-3 0,1 0,3 0,7 0,4 0,6 0,6 0,1 0,13 0,10 0,-2 0,2 0,-6 0,-8 0,-3 0,-10 0,-9 0,-5 0,-2 0,-3 0,-3 0,-4 0,-3 0,-1 0,3 0,8 0,2 0,-1 0,1 0,1 0,-1 0,-3 0,-4 0,2 0,2 0,-1 0,-1 0,-3 0,-3 0,-1 0,3 0,4 0,4 0,0 0,2 0,6 0,-1 0,-4 0,-1 0,1 0,-2 0,0 0,2 0,5 0,-1 0,4 0,-2 0,-5 0,-5 0,-5 0,-3 0,1 0,3 0,1 0,-1 0,-2 0,-3 0,0 0,-2 0,-1 0,4 0,4 0,2 0,-2 0,-2 0,-2 0,-1 0,2 0,4 0,1 0,-2 0,-1 0,1 0,7 0,1 0,-3 0,1 0,2 0,-2 0,-4 0,-3 0,-6 0,-4 0,-2 0,1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40:26.673"/>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37:11.662"/>
    </inkml:context>
    <inkml:brush xml:id="br0">
      <inkml:brushProperty name="width" value="0.035" units="cm"/>
      <inkml:brushProperty name="height" value="0.21" units="cm"/>
      <inkml:brushProperty name="ignorePressure" value="1"/>
      <inkml:brushProperty name="inkEffects" value="pencil"/>
    </inkml:brush>
  </inkml:definitions>
  <inkml:trace contextRef="#ctx0" brushRef="#br0">1 1,'0'0,"0"4,0 8,0 7,0 3,0 2,0 0,0 1,0-1,0-1,0 0,0 0,0 3,0 1,0-1,0 0,0-1,0-1,0 2,0 2,0-1,0-2,0 0,0 2,0 1,0-4,0-4,0 0,0 0,0 0,0 4,0 6,0 1,0-4,0-3,0-2,0-1,0-1,0 1,0 0,0 1,0-1,0 5,0 5,0 1,0-2,0-1,0-2,0-3,0 3,0 4,0 1,0-2,0-1,0-3,0-2,0 3,0 4,0 5,0-1,0 2,0-2,0-3,0 0,0 3,0 6,0 4,0-2,0-5,0-4,0-5,0-4,0 2,0 4,0 4,0-1,0-1,0-4,0-2,0-2,0 2,0 4,0 1,0-2,0-2,0-2,0-2,0 3,0 4,0 1,0-2,0-2,0-1,0-3,0 3,0 4,0 1,0-2,0-2,0-2,0-1,0 2,0 4,0 0,0 0,0-3,0-2,0-1,0-2,0-1,0 4,0 4,0 2,0-2,0 2,0 0,0 4,0 1,0-2,0 0,0 2,0 2,0-2,0-3,0-4,0-3,0-3,0 2,0 5,0 0,0-1,0-2,0-2,0-1,0-2,0-1,0 4,0 4,0 2,0-2,0-2,0-1,0-3,0 3,0 5,0-1,0 0,0-3,0-2,0-1,0-2,0-1,0 4,0 4,0 1,0 0,0 1,0-1,0 6,0 8,0 0,0 3,0 5,0 1,0-4,0-5,0 3,0-4,0-5,0-6,0-5,0 1,0 7,0 0,0 6,0-1,0-3,0-5,0-4,0-3,0 2,0 3,0 8,0 8,0-4,0-5,0-5,0-5,0-3,0 1,0 5,0 0,0-2,0 6,0 1,0-2,0 4,0 0,0 0,0 2,0-6,0-1,0 4,0 5,0-3,0 1,0 5,0-6,0-6,0-4,0-3,0-3,0 2,0 5,0 8,0 6,0-2,0 0,0 1,0 3,0-1,0-6,0 3,0-2,0-1,0 1,0 0,0-1,0-5,0-4,0-4,0-1,0 1,0 5,0 0,0-2,0 0,0-3,0-2,0 3,0 4,0 4,0 4,0-1,0 1,0 1,0-3,0-4,0-3,0-3,0-3,0 2,0 5,0 0,0-1,0-2,0-2,0-2,0-1,0 0,0 2,0 6,0 0,0 0,0-3,0-2,0-1,0 2,0 4,0 1,0-2,0-2,0-1,0-3,0-1,0 0,0 2,0 6,0 0,0 3,0 3,0-1,0-2,0-5,0-2,0-2,0-2,0-5,0-1,0 3,0 3,0 0,0 1,0 0,0-1,0 0,0 0,0 3,0 5,0 1,0-2,0 2,0 0,0 1,0-1,0-2,0-2,0 1,0 3,0 4,0 0,0-3,0-3,0-3,0-2,0 1,0 5,0 1,0-2,0-2,0-2,0-2,0 3,0 4,0 5,0-1,0-2,0-3,0 1,0-1,0-2,0 2,0 3,0 0,0-2,0-3,0-2,0-1,0-2,0-1,0 4,0 0,0 1,0-2,0-4,0-6,0-6,0-8,0-7,0-8,0-8,0 0,0 7,0 13,0 16,0 8,0 4,0 2,0-1,0 0,0-2,0 0,0 1,0 6,0 0,0-2,0-2,0-1,0-3,0 3,0 4,0 1,0-2,0-2,0-1,0-3,0-1,0-1,0 8,0 1,0 1,0 1,0 3,0-1,0-3,0-2,0-4,0-1,0 1,0 5,0 1,0-2,0-2,0-2,0-2,0-5,0-1,0-5,0-4,0 0,0 3,0-1,0-3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9T14:37:40.856"/>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1,'0'0,"0"3,0 6,0 4,0 5,0 5,0 8,0 1,0 0,0-2,0-3,0 2,0 0,0 2,0 4,0 3,0-1,0 0,0-1,0-4,0-4,0-2,0-2,0-2,0 0,0 3,0 1,0 1,0 6,0 5,0 0,0-2,0-5,0-2,0-4,0 2,0 1,0-2,0 3,0 0,0-1,0-2,0-1,0-1,0 2,0 5,0 1,0-2,0-1,0-3,0-1,0-2,0-1,0 4,0 4,0 2,0-2,0-1,0-3,0-2,0 3,0 5,0 3,0 0,0-2,0-3,0-2,0-4,0 3,0 4,0 1,0-2,0-2,0-2,0-2,0 3,0 1,0-2,0 3,0 1,0-2,0-1,0-2,0-2,0 4,0 4,0 0,0-4,0-4,0-1,0-1,0-1,0 1,0 0,0 4,0 2,0-1,0 0,0-1,0-1,0-1,0-1,0 1,0 2,0 2,0 0,0-1,0-2,0 0,0 3,0 0,0 0,0 3,0 3,0 4,0 7,0 3,0-2,0-5,0-2,0-4,0 4,0-1,0-3,0 0,0 2,0 6,0 0,0 4,0-3,0-4,0-1,0-4,0-3,0-4,0-3,0-1,0 3,0 4,0 1,0 3,0 7,0 0,0 0,0 9,0 0,0-2,0-1,0 2,0-3,0-5,0-3,0 0,0-3,0-3,0-4,0-2,0-3,0 3,0 9,0 1,0-1,0-4,0-2,0 1,0 3,0-1,0-1,0-3,0-2,0-2,0 3,0 4,0 0,0 3,0 3,0-1,0-3,0-3,0-3,0-3,0-1,0-1,0 7,0 2,0 12,0 5,0-2,0 0,0 2,0-3,0 3,0 3,0 2,0 2,0-4,0-7,0 0,0-3,0 2,0-2,0-4,0 2,0 6,0 0,0-5,0-2,0 1,0-2,0-5,0-3,0-4,0-1,0 2,0 1,0 3,0 0,0 7,0 7,0 5,0-3,0-1,0-2,0-3,0-6,0-4,0 0,0 3,0 6,0 1,0 5,0 2,0-3,0 2,0 1,0 4,0 4,0 0,0 3,0 2,0-2,0 2,0-4,0-2,0 0,0-5,0-7,0 0,0-3,0-4,0-5,0-3,0-7,0-2,0-1,0 0,0 6,0-3,0 5,0 0,0 1,0-1,0-1,0 3,0 1,0-1,0-1,0-1,0-2,0 0,0 3,0 5,0 1,0-2,0 6,0 0,0 2,0-2,0-3,0 0,0 2,0-1,0-3,0-3,0-2,0-2,0 3,0 3,0 5,0 1,0 0,0 3,0 2,0-3,0 1,0 4,0 6,0-5,0-6,0-7,0-3,0-4,0-2,0-1,0 4,0 5,0 1,0-1,0-2,0-2,0-1,0 2,0 4,0 8,0 2,0-4,0-3,0-4,0-3,0-3,0-2,0 0,0-1,0 5,0 0,0 0,0 0,0-2,0 0,0-1,0 0,0 2,0 2,0 0,0-1,0-2,0 0,0-1,0-1,0 4,0 5,0 1,0-2,0-2,0 3,0-2,0-4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02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28609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18375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42705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20992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26125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11131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00405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952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3/19/2024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082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24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3/19/2024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247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0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8638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3/19/2024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880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3/19/2024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80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elcrtzj@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ustomXml" Target="../ink/ink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melcrtzj@gmail.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algn="ctr"/>
            <a:r>
              <a:rPr lang="en-US" sz="6000" dirty="0"/>
              <a:t>Discounted cash Flow (DCF)</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25000" lnSpcReduction="20000"/>
          </a:bodyPr>
          <a:lstStyle/>
          <a:p>
            <a:pPr algn="ctr"/>
            <a:r>
              <a:rPr lang="en-US" sz="14400" dirty="0"/>
              <a:t>A Vital concept in </a:t>
            </a:r>
          </a:p>
          <a:p>
            <a:pPr algn="ctr"/>
            <a:r>
              <a:rPr lang="en-US" sz="14400" dirty="0"/>
              <a:t>Investment Analysis</a:t>
            </a:r>
          </a:p>
          <a:p>
            <a:pPr algn="ctr"/>
            <a:endParaRPr lang="en-US" sz="6600" dirty="0">
              <a:solidFill>
                <a:schemeClr val="tx1">
                  <a:lumMod val="85000"/>
                  <a:lumOff val="15000"/>
                </a:schemeClr>
              </a:solidFill>
            </a:endParaRPr>
          </a:p>
          <a:p>
            <a:pPr algn="l"/>
            <a:r>
              <a:rPr lang="en-US" sz="6600" dirty="0">
                <a:solidFill>
                  <a:schemeClr val="tx1">
                    <a:lumMod val="85000"/>
                    <a:lumOff val="15000"/>
                  </a:schemeClr>
                </a:solidFill>
              </a:rPr>
              <a:t>Presented by Mel </a:t>
            </a:r>
            <a:r>
              <a:rPr lang="en-US" sz="6600" dirty="0" err="1">
                <a:solidFill>
                  <a:schemeClr val="tx1">
                    <a:lumMod val="85000"/>
                    <a:lumOff val="15000"/>
                  </a:schemeClr>
                </a:solidFill>
              </a:rPr>
              <a:t>Crotzer</a:t>
            </a:r>
            <a:r>
              <a:rPr lang="en-US" sz="6600" dirty="0">
                <a:solidFill>
                  <a:schemeClr val="tx1">
                    <a:lumMod val="85000"/>
                    <a:lumOff val="15000"/>
                  </a:schemeClr>
                </a:solidFill>
              </a:rPr>
              <a:t>, President, South Towns investment Club, </a:t>
            </a:r>
            <a:r>
              <a:rPr lang="en-US" sz="5600" dirty="0">
                <a:hlinkClick r:id="rId2"/>
              </a:rPr>
              <a:t>melcrtzj@gmail.com</a:t>
            </a:r>
            <a:r>
              <a:rPr lang="en-US" sz="5600" dirty="0"/>
              <a:t> </a:t>
            </a:r>
            <a:endParaRPr lang="en-US" sz="56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686C-EB4E-19DE-8A7A-8FECBB02343A}"/>
              </a:ext>
            </a:extLst>
          </p:cNvPr>
          <p:cNvSpPr>
            <a:spLocks noGrp="1"/>
          </p:cNvSpPr>
          <p:nvPr>
            <p:ph type="title"/>
          </p:nvPr>
        </p:nvSpPr>
        <p:spPr>
          <a:xfrm>
            <a:off x="677334" y="609600"/>
            <a:ext cx="8596668" cy="718268"/>
          </a:xfrm>
        </p:spPr>
        <p:txBody>
          <a:bodyPr/>
          <a:lstStyle/>
          <a:p>
            <a:pPr algn="ctr"/>
            <a:r>
              <a:rPr lang="en-US" dirty="0"/>
              <a:t>Bond Price Sensitivity:  Duration</a:t>
            </a:r>
          </a:p>
        </p:txBody>
      </p:sp>
      <p:sp>
        <p:nvSpPr>
          <p:cNvPr id="3" name="TextBox 2">
            <a:extLst>
              <a:ext uri="{FF2B5EF4-FFF2-40B4-BE49-F238E27FC236}">
                <a16:creationId xmlns:a16="http://schemas.microsoft.com/office/drawing/2014/main" id="{9BC8DF4D-A327-C4B9-F0A7-58F512AA9A58}"/>
              </a:ext>
            </a:extLst>
          </p:cNvPr>
          <p:cNvSpPr txBox="1"/>
          <p:nvPr/>
        </p:nvSpPr>
        <p:spPr>
          <a:xfrm>
            <a:off x="286247" y="1391478"/>
            <a:ext cx="9414344" cy="6186309"/>
          </a:xfrm>
          <a:prstGeom prst="rect">
            <a:avLst/>
          </a:prstGeom>
          <a:noFill/>
        </p:spPr>
        <p:txBody>
          <a:bodyPr wrap="square" rtlCol="0">
            <a:spAutoFit/>
          </a:bodyPr>
          <a:lstStyle/>
          <a:p>
            <a:pPr marL="285750" indent="-285750">
              <a:buFont typeface="Arial" panose="020B0604020202020204" pitchFamily="34" charset="0"/>
              <a:buChar char="•"/>
            </a:pPr>
            <a:r>
              <a:rPr lang="en-US" dirty="0"/>
              <a:t>As interest rates increase the bond price will decrease.  This happens because the denominator in the bond price formula increases while the coupon, maturity and face value remain fixed.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example, if the interest rate in the preceding example increases to 6% (a 100 basis point increase in bond jargon), the price of the bond decreases to $926.40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Bond Value = </a:t>
            </a:r>
            <a:r>
              <a:rPr lang="en-US" sz="1800" dirty="0"/>
              <a:t>50/(1.06)</a:t>
            </a:r>
            <a:r>
              <a:rPr lang="en-US" sz="1800" baseline="30000" dirty="0"/>
              <a:t>1  </a:t>
            </a:r>
            <a:r>
              <a:rPr lang="en-US" sz="1800" dirty="0"/>
              <a:t>+ 50/(1.06)</a:t>
            </a:r>
            <a:r>
              <a:rPr lang="en-US" sz="1800" baseline="30000" dirty="0"/>
              <a:t>2</a:t>
            </a:r>
            <a:r>
              <a:rPr lang="en-US" sz="1800" dirty="0"/>
              <a:t> +</a:t>
            </a:r>
            <a:r>
              <a:rPr lang="en-US" sz="1800" baseline="30000" dirty="0"/>
              <a:t> </a:t>
            </a:r>
            <a:r>
              <a:rPr lang="en-US" sz="1800" dirty="0"/>
              <a:t>--- + 50/(1.06)</a:t>
            </a:r>
            <a:r>
              <a:rPr lang="en-US" sz="1800" baseline="30000" dirty="0"/>
              <a:t>10 </a:t>
            </a:r>
            <a:r>
              <a:rPr lang="en-US" sz="1800" dirty="0"/>
              <a:t> + 1000/(1.06)</a:t>
            </a:r>
            <a:r>
              <a:rPr lang="en-US" sz="1800" baseline="30000" dirty="0"/>
              <a:t>10</a:t>
            </a:r>
            <a:r>
              <a:rPr lang="en-US" sz="1800" dirty="0"/>
              <a:t> = </a:t>
            </a:r>
            <a:r>
              <a:rPr lang="en-US" sz="1800" u="sng" dirty="0"/>
              <a:t>$926.40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interest rates fall to 4%, the price of the bond would be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Bond Value = </a:t>
            </a:r>
            <a:r>
              <a:rPr lang="en-US" sz="1800" dirty="0"/>
              <a:t>50/(1.04)</a:t>
            </a:r>
            <a:r>
              <a:rPr lang="en-US" sz="1800" baseline="30000" dirty="0"/>
              <a:t>1  </a:t>
            </a:r>
            <a:r>
              <a:rPr lang="en-US" sz="1800" dirty="0"/>
              <a:t>+ 50/(1.04)</a:t>
            </a:r>
            <a:r>
              <a:rPr lang="en-US" sz="1800" baseline="30000" dirty="0"/>
              <a:t>2</a:t>
            </a:r>
            <a:r>
              <a:rPr lang="en-US" sz="1800" dirty="0"/>
              <a:t> +</a:t>
            </a:r>
            <a:r>
              <a:rPr lang="en-US" sz="1800" baseline="30000" dirty="0"/>
              <a:t> </a:t>
            </a:r>
            <a:r>
              <a:rPr lang="en-US" sz="1800" dirty="0"/>
              <a:t>--- + 50/(1.04)</a:t>
            </a:r>
            <a:r>
              <a:rPr lang="en-US" sz="1800" baseline="30000" dirty="0"/>
              <a:t>10 </a:t>
            </a:r>
            <a:r>
              <a:rPr lang="en-US" sz="1800" dirty="0"/>
              <a:t> + 1000/(1.04)</a:t>
            </a:r>
            <a:r>
              <a:rPr lang="en-US" sz="1800" baseline="30000" dirty="0"/>
              <a:t>10</a:t>
            </a:r>
            <a:r>
              <a:rPr lang="en-US" sz="1800" dirty="0"/>
              <a:t> = </a:t>
            </a:r>
            <a:r>
              <a:rPr lang="en-US" sz="1800" u="sng" dirty="0"/>
              <a:t>$1081.11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The percentage change in bond price when the interest rate changes by 100 basis points (1%) is called the duration of the bond – a measure of bond price sensitivity to changes in interest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For this example, the duration is (Price(4%) – Price(6%))/(2*Price(5%)) * 100 = </a:t>
            </a:r>
            <a:r>
              <a:rPr lang="en-US" sz="1800" u="sng" dirty="0"/>
              <a:t>7.7%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060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86CC-8D5F-3600-2EB8-CE184C3F0F95}"/>
              </a:ext>
            </a:extLst>
          </p:cNvPr>
          <p:cNvSpPr>
            <a:spLocks noGrp="1"/>
          </p:cNvSpPr>
          <p:nvPr>
            <p:ph type="title"/>
          </p:nvPr>
        </p:nvSpPr>
        <p:spPr>
          <a:xfrm>
            <a:off x="677334" y="609600"/>
            <a:ext cx="8596668" cy="694414"/>
          </a:xfrm>
        </p:spPr>
        <p:txBody>
          <a:bodyPr/>
          <a:lstStyle/>
          <a:p>
            <a:pPr algn="ctr"/>
            <a:r>
              <a:rPr lang="en-US" dirty="0"/>
              <a:t>Stock Valuation</a:t>
            </a:r>
          </a:p>
        </p:txBody>
      </p:sp>
      <p:sp>
        <p:nvSpPr>
          <p:cNvPr id="3" name="TextBox 2">
            <a:extLst>
              <a:ext uri="{FF2B5EF4-FFF2-40B4-BE49-F238E27FC236}">
                <a16:creationId xmlns:a16="http://schemas.microsoft.com/office/drawing/2014/main" id="{C17C234E-B03A-85CD-547A-641ECB72D967}"/>
              </a:ext>
            </a:extLst>
          </p:cNvPr>
          <p:cNvSpPr txBox="1"/>
          <p:nvPr/>
        </p:nvSpPr>
        <p:spPr>
          <a:xfrm>
            <a:off x="572493" y="1796996"/>
            <a:ext cx="9310977" cy="5262979"/>
          </a:xfrm>
          <a:prstGeom prst="rect">
            <a:avLst/>
          </a:prstGeom>
          <a:noFill/>
        </p:spPr>
        <p:txBody>
          <a:bodyPr wrap="square" rtlCol="0">
            <a:spAutoFit/>
          </a:bodyPr>
          <a:lstStyle/>
          <a:p>
            <a:pPr marL="285750" indent="-285750">
              <a:buFont typeface="Arial" panose="020B0604020202020204" pitchFamily="34" charset="0"/>
              <a:buChar char="•"/>
            </a:pPr>
            <a:r>
              <a:rPr lang="en-US" dirty="0"/>
              <a:t>The equation for pricing a bond can be used as a template for evaluating the price of a company’s stock.  Make the following substitutions in the bond equation.  Each substitution will then be explained.</a:t>
            </a:r>
          </a:p>
          <a:p>
            <a:pPr marL="285750" indent="-285750">
              <a:buFont typeface="Arial" panose="020B0604020202020204" pitchFamily="34" charset="0"/>
              <a:buChar char="•"/>
            </a:pPr>
            <a:endParaRPr lang="en-US" dirty="0"/>
          </a:p>
          <a:p>
            <a:pPr lvl="1"/>
            <a:r>
              <a:rPr lang="en-US" dirty="0"/>
              <a:t>--In place of coupons, substitute free cash flow, C</a:t>
            </a:r>
            <a:r>
              <a:rPr lang="en-US" baseline="-25000" dirty="0"/>
              <a:t>i</a:t>
            </a:r>
            <a:r>
              <a:rPr lang="en-US" dirty="0"/>
              <a:t> , over time.  These will vary. (Note – Free cash flow is cash flow from operations minus capital expenditures)</a:t>
            </a:r>
          </a:p>
          <a:p>
            <a:pPr marL="742950" lvl="1" indent="-285750">
              <a:buFont typeface="Arial" panose="020B0604020202020204" pitchFamily="34" charset="0"/>
              <a:buChar char="•"/>
            </a:pPr>
            <a:endParaRPr lang="en-US" dirty="0"/>
          </a:p>
          <a:p>
            <a:pPr lvl="1"/>
            <a:r>
              <a:rPr lang="en-US" dirty="0"/>
              <a:t>--In place of the interest rate, substitute the Weighted Average Cost of Capital, or WACC, which will be designated as R.</a:t>
            </a:r>
          </a:p>
          <a:p>
            <a:pPr lvl="1"/>
            <a:endParaRPr lang="en-US" dirty="0"/>
          </a:p>
          <a:p>
            <a:pPr lvl="1"/>
            <a:r>
              <a:rPr lang="en-US" dirty="0"/>
              <a:t>--In place of the discounted bond par value, substitute a terminal value (TV).</a:t>
            </a:r>
          </a:p>
          <a:p>
            <a:pPr marL="742950" lvl="1" indent="-285750">
              <a:buFont typeface="Arial" panose="020B0604020202020204" pitchFamily="34" charset="0"/>
              <a:buChar char="•"/>
            </a:pPr>
            <a:endParaRPr lang="en-US" dirty="0"/>
          </a:p>
          <a:p>
            <a:pPr lvl="1"/>
            <a:r>
              <a:rPr lang="en-US" dirty="0"/>
              <a:t>--In place of Bond Value, substitute Enterprise Value (EV).</a:t>
            </a:r>
          </a:p>
          <a:p>
            <a:pPr lvl="1"/>
            <a:endParaRPr lang="en-US" dirty="0"/>
          </a:p>
          <a:p>
            <a:pPr lvl="1"/>
            <a:r>
              <a:rPr lang="en-US" dirty="0"/>
              <a:t>EV = </a:t>
            </a:r>
            <a:r>
              <a:rPr lang="en-US" sz="1800" dirty="0"/>
              <a:t>C</a:t>
            </a:r>
            <a:r>
              <a:rPr lang="en-US" baseline="-25000" dirty="0"/>
              <a:t>1</a:t>
            </a:r>
            <a:r>
              <a:rPr lang="en-US" sz="1800" dirty="0"/>
              <a:t>/(1 + R)</a:t>
            </a:r>
            <a:r>
              <a:rPr lang="en-US" sz="1800" baseline="30000" dirty="0"/>
              <a:t>1  </a:t>
            </a:r>
            <a:r>
              <a:rPr lang="en-US" sz="1800" dirty="0"/>
              <a:t>+ C</a:t>
            </a:r>
            <a:r>
              <a:rPr lang="en-US" sz="1800" baseline="-25000" dirty="0"/>
              <a:t>2</a:t>
            </a:r>
            <a:r>
              <a:rPr lang="en-US" sz="1800" dirty="0"/>
              <a:t>/(1 + R)</a:t>
            </a:r>
            <a:r>
              <a:rPr lang="en-US" sz="1800" baseline="30000" dirty="0"/>
              <a:t>2</a:t>
            </a:r>
            <a:r>
              <a:rPr lang="en-US" sz="1800" dirty="0"/>
              <a:t>  + C</a:t>
            </a:r>
            <a:r>
              <a:rPr lang="en-US" sz="1800" baseline="-25000" dirty="0"/>
              <a:t>3</a:t>
            </a:r>
            <a:r>
              <a:rPr lang="en-US" sz="1800" dirty="0"/>
              <a:t>/(1 + R)</a:t>
            </a:r>
            <a:r>
              <a:rPr lang="en-US" sz="1800" baseline="30000" dirty="0"/>
              <a:t>3 </a:t>
            </a:r>
            <a:r>
              <a:rPr lang="en-US" sz="1800" dirty="0"/>
              <a:t>---- + C</a:t>
            </a:r>
            <a:r>
              <a:rPr lang="en-US" sz="1800" baseline="-25000" dirty="0"/>
              <a:t>n</a:t>
            </a:r>
            <a:r>
              <a:rPr lang="en-US" sz="1800" dirty="0"/>
              <a:t>/(1 + R)</a:t>
            </a:r>
            <a:r>
              <a:rPr lang="en-US" sz="1800" baseline="30000" dirty="0"/>
              <a:t>n </a:t>
            </a:r>
            <a:r>
              <a:rPr lang="en-US" sz="1800" dirty="0"/>
              <a:t>+ TV/(1 + R)</a:t>
            </a:r>
            <a:r>
              <a:rPr lang="en-US" sz="1800" baseline="30000" dirty="0"/>
              <a:t>n </a:t>
            </a:r>
          </a:p>
          <a:p>
            <a:pPr lvl="1"/>
            <a:endParaRPr lang="en-US" sz="1800" baseline="30000" dirty="0"/>
          </a:p>
          <a:p>
            <a:pPr lvl="1"/>
            <a:r>
              <a:rPr lang="en-US" dirty="0"/>
              <a:t>--Note, EV is the total value of the company.  Some adjustments are needed before converting EV to a stock price.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197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453B-D5F7-72F2-5AC4-5B524B758CE1}"/>
              </a:ext>
            </a:extLst>
          </p:cNvPr>
          <p:cNvSpPr>
            <a:spLocks noGrp="1"/>
          </p:cNvSpPr>
          <p:nvPr>
            <p:ph type="title"/>
          </p:nvPr>
        </p:nvSpPr>
        <p:spPr>
          <a:xfrm>
            <a:off x="677334" y="609600"/>
            <a:ext cx="8596668" cy="686463"/>
          </a:xfrm>
        </p:spPr>
        <p:txBody>
          <a:bodyPr/>
          <a:lstStyle/>
          <a:p>
            <a:pPr algn="ctr"/>
            <a:r>
              <a:rPr lang="en-US" dirty="0"/>
              <a:t>Stock Valuation: Cash Flows</a:t>
            </a:r>
          </a:p>
        </p:txBody>
      </p:sp>
      <p:sp>
        <p:nvSpPr>
          <p:cNvPr id="3" name="TextBox 2">
            <a:extLst>
              <a:ext uri="{FF2B5EF4-FFF2-40B4-BE49-F238E27FC236}">
                <a16:creationId xmlns:a16="http://schemas.microsoft.com/office/drawing/2014/main" id="{BB73A2EB-5962-42B8-54AA-AFB941A7E081}"/>
              </a:ext>
            </a:extLst>
          </p:cNvPr>
          <p:cNvSpPr txBox="1"/>
          <p:nvPr/>
        </p:nvSpPr>
        <p:spPr>
          <a:xfrm>
            <a:off x="519616" y="1455089"/>
            <a:ext cx="875438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Why free cash flow and not earnings?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Earnings, which are based on sales income, are subject to adjustments.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Under Generally Accepted Accounting Principles (GAAP), companies can deduct non-cash items for tax purposes, such as depreciation, amortization, and goodwill impairment.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Sales include goods or services sold on credit.  A company needs enough cash on hand until accounts receivable are paid.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Lenders to an expanding company want to know the company’s current and future free cash flows before providing a loan.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Bottom Line:  Cash is a better indicator of a company’s financial health than earnings.  Cash is king!</a:t>
            </a:r>
          </a:p>
          <a:p>
            <a:endParaRPr lang="en-US" dirty="0"/>
          </a:p>
        </p:txBody>
      </p:sp>
    </p:spTree>
    <p:extLst>
      <p:ext uri="{BB962C8B-B14F-4D97-AF65-F5344CB8AC3E}">
        <p14:creationId xmlns:p14="http://schemas.microsoft.com/office/powerpoint/2010/main" val="279593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8304-DA58-0BCC-D8FB-2DA0E8E6DE9A}"/>
              </a:ext>
            </a:extLst>
          </p:cNvPr>
          <p:cNvSpPr>
            <a:spLocks noGrp="1"/>
          </p:cNvSpPr>
          <p:nvPr>
            <p:ph type="title"/>
          </p:nvPr>
        </p:nvSpPr>
        <p:spPr/>
        <p:txBody>
          <a:bodyPr/>
          <a:lstStyle/>
          <a:p>
            <a:pPr algn="ctr"/>
            <a:r>
              <a:rPr lang="en-US" dirty="0"/>
              <a:t>Stock Valuation: Weighted Cost of Capital (WACC)</a:t>
            </a:r>
          </a:p>
        </p:txBody>
      </p:sp>
      <p:sp>
        <p:nvSpPr>
          <p:cNvPr id="3" name="TextBox 2">
            <a:extLst>
              <a:ext uri="{FF2B5EF4-FFF2-40B4-BE49-F238E27FC236}">
                <a16:creationId xmlns:a16="http://schemas.microsoft.com/office/drawing/2014/main" id="{41788D04-BD43-21D3-4B0B-AACA8878A28F}"/>
              </a:ext>
            </a:extLst>
          </p:cNvPr>
          <p:cNvSpPr txBox="1"/>
          <p:nvPr/>
        </p:nvSpPr>
        <p:spPr>
          <a:xfrm>
            <a:off x="596348" y="2186609"/>
            <a:ext cx="8977022"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A company’s capitalization consists of debt and shareholder equity.  Each company will have different percentages of each part of capitalization.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Lenders </a:t>
            </a:r>
            <a:r>
              <a:rPr lang="en-US" sz="2000" u="sng" dirty="0"/>
              <a:t>require</a:t>
            </a:r>
            <a:r>
              <a:rPr lang="en-US" sz="2000" dirty="0"/>
              <a:t> a certain return on loans and shareholders </a:t>
            </a:r>
            <a:r>
              <a:rPr lang="en-US" sz="2000" u="sng" dirty="0"/>
              <a:t>expect</a:t>
            </a:r>
            <a:r>
              <a:rPr lang="en-US" sz="2000" dirty="0"/>
              <a:t> a return on their investment beyond what could be earned on a bond.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WAAC is the required rate of return needed to satisfy both bondholders and stockholders and is used as the discount rate in the DCF stock analysis.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WACC = (% Debt) * (Return on bonds) + (% Equity) * (Return on equity)</a:t>
            </a:r>
          </a:p>
        </p:txBody>
      </p:sp>
    </p:spTree>
    <p:extLst>
      <p:ext uri="{BB962C8B-B14F-4D97-AF65-F5344CB8AC3E}">
        <p14:creationId xmlns:p14="http://schemas.microsoft.com/office/powerpoint/2010/main" val="224787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12FB-71FB-4A76-B6E1-04E632E34720}"/>
              </a:ext>
            </a:extLst>
          </p:cNvPr>
          <p:cNvSpPr>
            <a:spLocks noGrp="1"/>
          </p:cNvSpPr>
          <p:nvPr>
            <p:ph type="title"/>
          </p:nvPr>
        </p:nvSpPr>
        <p:spPr>
          <a:xfrm>
            <a:off x="677334" y="609600"/>
            <a:ext cx="8596668" cy="591047"/>
          </a:xfrm>
        </p:spPr>
        <p:txBody>
          <a:bodyPr>
            <a:normAutofit/>
          </a:bodyPr>
          <a:lstStyle/>
          <a:p>
            <a:pPr algn="ctr"/>
            <a:r>
              <a:rPr lang="en-US" sz="2800" dirty="0"/>
              <a:t>Stock Valuation: WACC Components</a:t>
            </a:r>
          </a:p>
        </p:txBody>
      </p:sp>
      <p:sp>
        <p:nvSpPr>
          <p:cNvPr id="3" name="TextBox 2">
            <a:extLst>
              <a:ext uri="{FF2B5EF4-FFF2-40B4-BE49-F238E27FC236}">
                <a16:creationId xmlns:a16="http://schemas.microsoft.com/office/drawing/2014/main" id="{88CC88B9-8963-6569-EF62-DFF6F5E7EE60}"/>
              </a:ext>
            </a:extLst>
          </p:cNvPr>
          <p:cNvSpPr txBox="1"/>
          <p:nvPr/>
        </p:nvSpPr>
        <p:spPr>
          <a:xfrm>
            <a:off x="508883" y="1486894"/>
            <a:ext cx="9104244" cy="5632311"/>
          </a:xfrm>
          <a:prstGeom prst="rect">
            <a:avLst/>
          </a:prstGeom>
          <a:noFill/>
        </p:spPr>
        <p:txBody>
          <a:bodyPr wrap="square" rtlCol="0">
            <a:spAutoFit/>
          </a:bodyPr>
          <a:lstStyle/>
          <a:p>
            <a:pPr marL="285750" indent="-285750">
              <a:buFont typeface="Arial" panose="020B0604020202020204" pitchFamily="34" charset="0"/>
              <a:buChar char="•"/>
            </a:pPr>
            <a:r>
              <a:rPr lang="en-US" dirty="0"/>
              <a:t>The return on bonds is basically the company’s interest expense as a percentage of  their debt, adjusted for taxes. Interest expense is tax deductible.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Return on Bonds = (interest expense)/(Debt)*(1-tax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expected return to stockholders is based on the Capital Asset Pricing Model (CAPM).  Specifically, the stockholder expects a return on their investment greater than a 10-year treasury bond which is considered a safe investment.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excess return is calculated as a stock market premium multiplied by the riskiness of the stock.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Return of Equity = Return on 10-year bond + market premium*stock beta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stock beta is calculated as that stock’s price volatility compared to the total stock market volatility.  Beta is a proxy for a stock’s risk.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NOTE – Both stock and bond returns are greatly influenced by the prevailing interest rate environment!  Yes, the Fed influences the stock market.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0894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309D-FFA9-1687-7790-28E7458302C1}"/>
              </a:ext>
            </a:extLst>
          </p:cNvPr>
          <p:cNvSpPr>
            <a:spLocks noGrp="1"/>
          </p:cNvSpPr>
          <p:nvPr>
            <p:ph type="title"/>
          </p:nvPr>
        </p:nvSpPr>
        <p:spPr>
          <a:xfrm>
            <a:off x="677334" y="609600"/>
            <a:ext cx="8596668" cy="622852"/>
          </a:xfrm>
        </p:spPr>
        <p:txBody>
          <a:bodyPr>
            <a:normAutofit/>
          </a:bodyPr>
          <a:lstStyle/>
          <a:p>
            <a:pPr algn="ctr"/>
            <a:r>
              <a:rPr lang="en-US" sz="3200" dirty="0"/>
              <a:t>Stock Valuation: Terminal Value</a:t>
            </a:r>
          </a:p>
        </p:txBody>
      </p:sp>
      <p:sp>
        <p:nvSpPr>
          <p:cNvPr id="4" name="TextBox 3">
            <a:extLst>
              <a:ext uri="{FF2B5EF4-FFF2-40B4-BE49-F238E27FC236}">
                <a16:creationId xmlns:a16="http://schemas.microsoft.com/office/drawing/2014/main" id="{719E7369-3A24-F5BB-6AA2-B4913BB66A81}"/>
              </a:ext>
            </a:extLst>
          </p:cNvPr>
          <p:cNvSpPr txBox="1"/>
          <p:nvPr/>
        </p:nvSpPr>
        <p:spPr>
          <a:xfrm>
            <a:off x="580445" y="1463040"/>
            <a:ext cx="9438198" cy="5878532"/>
          </a:xfrm>
          <a:prstGeom prst="rect">
            <a:avLst/>
          </a:prstGeom>
          <a:noFill/>
        </p:spPr>
        <p:txBody>
          <a:bodyPr wrap="square" rtlCol="0">
            <a:spAutoFit/>
          </a:bodyPr>
          <a:lstStyle/>
          <a:p>
            <a:pPr marL="285750" indent="-285750">
              <a:buFont typeface="Arial" panose="020B0604020202020204" pitchFamily="34" charset="0"/>
              <a:buChar char="•"/>
            </a:pPr>
            <a:r>
              <a:rPr lang="en-US" sz="1600" dirty="0"/>
              <a:t>Analysts typically project a company’s cash flows from 5 to 10 years out.  How to address the years beyond that?  Two methods are commonly used: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Perpetuity Method – Assume some small growth rate beyond n years = g.  Multiply the final cash flow, C</a:t>
            </a:r>
            <a:r>
              <a:rPr lang="en-US" sz="1600" baseline="-25000" dirty="0"/>
              <a:t>n</a:t>
            </a:r>
            <a:r>
              <a:rPr lang="en-US" sz="1600" dirty="0"/>
              <a:t> by a perpetuity factor as follows (Gordon Growth model):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TV = C</a:t>
            </a:r>
            <a:r>
              <a:rPr lang="en-US" sz="1600" baseline="-25000" dirty="0"/>
              <a:t>n</a:t>
            </a:r>
            <a:r>
              <a:rPr lang="en-US" sz="1600" dirty="0"/>
              <a:t> * (1+g)/(WACC-g)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second method, the Exit multiple Method, multiplies the final cash flow (actually EBITDA) by a factor typical of the Company’s industry or sector.  The assumption is that after n years, the company is sold.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TV = </a:t>
            </a:r>
            <a:r>
              <a:rPr lang="en-US" sz="1600" dirty="0" err="1"/>
              <a:t>EBITDA</a:t>
            </a:r>
            <a:r>
              <a:rPr lang="en-US" sz="1600" baseline="-25000" dirty="0" err="1"/>
              <a:t>n</a:t>
            </a:r>
            <a:r>
              <a:rPr lang="en-US" sz="1600" dirty="0"/>
              <a:t> * industry factor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Investment professionals (e.g. Investment Banks) prefer the Exit Multiple method for terminal values. Academics prefer perpetual growth.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both methods, TV is discounted to the present, dividing by (1+WACC)</a:t>
            </a:r>
            <a:r>
              <a:rPr lang="en-US" sz="1600" baseline="30000" dirty="0"/>
              <a:t>n</a:t>
            </a:r>
            <a:r>
              <a:rPr lang="en-US" sz="1600" dirty="0"/>
              <a:t> .  The discounted TV is then added to the other discounted cash flows to give the enterprise value of the company.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101690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50B4-7ACF-F585-CDC7-87DBBB7E6C58}"/>
              </a:ext>
            </a:extLst>
          </p:cNvPr>
          <p:cNvSpPr>
            <a:spLocks noGrp="1"/>
          </p:cNvSpPr>
          <p:nvPr>
            <p:ph type="title"/>
          </p:nvPr>
        </p:nvSpPr>
        <p:spPr>
          <a:xfrm>
            <a:off x="677334" y="397566"/>
            <a:ext cx="8596668" cy="636104"/>
          </a:xfrm>
        </p:spPr>
        <p:txBody>
          <a:bodyPr>
            <a:normAutofit fontScale="90000"/>
          </a:bodyPr>
          <a:lstStyle/>
          <a:p>
            <a:pPr algn="ctr"/>
            <a:r>
              <a:rPr lang="en-US" dirty="0"/>
              <a:t>Calculating the “Fair Value”</a:t>
            </a:r>
          </a:p>
        </p:txBody>
      </p:sp>
      <p:sp>
        <p:nvSpPr>
          <p:cNvPr id="3" name="TextBox 2">
            <a:extLst>
              <a:ext uri="{FF2B5EF4-FFF2-40B4-BE49-F238E27FC236}">
                <a16:creationId xmlns:a16="http://schemas.microsoft.com/office/drawing/2014/main" id="{808495E6-9314-9E60-B3ED-707E5BBC7405}"/>
              </a:ext>
            </a:extLst>
          </p:cNvPr>
          <p:cNvSpPr txBox="1"/>
          <p:nvPr/>
        </p:nvSpPr>
        <p:spPr>
          <a:xfrm>
            <a:off x="397565" y="1033670"/>
            <a:ext cx="8817997" cy="4401205"/>
          </a:xfrm>
          <a:prstGeom prst="rect">
            <a:avLst/>
          </a:prstGeom>
          <a:noFill/>
        </p:spPr>
        <p:txBody>
          <a:bodyPr wrap="square" rtlCol="0">
            <a:spAutoFit/>
          </a:bodyPr>
          <a:lstStyle/>
          <a:p>
            <a:pPr marL="285750" indent="-285750">
              <a:buFont typeface="Arial" panose="020B0604020202020204" pitchFamily="34" charset="0"/>
              <a:buChar char="•"/>
            </a:pPr>
            <a:r>
              <a:rPr lang="en-US" u="sng" dirty="0"/>
              <a:t>The final step</a:t>
            </a:r>
            <a:r>
              <a:rPr lang="en-US" dirty="0"/>
              <a:t>:  Add to the enterprise value, EV, any cash the company has, subtract the debt, and divide by the number of shares to give the fair value, dollars per share.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 = </a:t>
            </a:r>
            <a:r>
              <a:rPr lang="en-US" sz="1800" dirty="0"/>
              <a:t>C</a:t>
            </a:r>
            <a:r>
              <a:rPr lang="en-US" baseline="-25000" dirty="0"/>
              <a:t>1</a:t>
            </a:r>
            <a:r>
              <a:rPr lang="en-US" sz="1800" dirty="0"/>
              <a:t>/(1 + R)</a:t>
            </a:r>
            <a:r>
              <a:rPr lang="en-US" sz="1800" baseline="30000" dirty="0"/>
              <a:t>1  </a:t>
            </a:r>
            <a:r>
              <a:rPr lang="en-US" sz="1800" dirty="0"/>
              <a:t>+ C</a:t>
            </a:r>
            <a:r>
              <a:rPr lang="en-US" sz="1800" baseline="-25000" dirty="0"/>
              <a:t>2</a:t>
            </a:r>
            <a:r>
              <a:rPr lang="en-US" sz="1800" dirty="0"/>
              <a:t>/(1 + R)</a:t>
            </a:r>
            <a:r>
              <a:rPr lang="en-US" sz="1800" baseline="30000" dirty="0"/>
              <a:t>2</a:t>
            </a:r>
            <a:r>
              <a:rPr lang="en-US" sz="1800" dirty="0"/>
              <a:t>  + C</a:t>
            </a:r>
            <a:r>
              <a:rPr lang="en-US" sz="1800" baseline="-25000" dirty="0"/>
              <a:t>3</a:t>
            </a:r>
            <a:r>
              <a:rPr lang="en-US" sz="1800" dirty="0"/>
              <a:t>/(1 + R)</a:t>
            </a:r>
            <a:r>
              <a:rPr lang="en-US" sz="1800" baseline="30000" dirty="0"/>
              <a:t>3 </a:t>
            </a:r>
            <a:r>
              <a:rPr lang="en-US" sz="1800" dirty="0"/>
              <a:t>---- + C</a:t>
            </a:r>
            <a:r>
              <a:rPr lang="en-US" sz="1800" baseline="-25000" dirty="0"/>
              <a:t>n</a:t>
            </a:r>
            <a:r>
              <a:rPr lang="en-US" sz="1800" dirty="0"/>
              <a:t>/(1 + R)</a:t>
            </a:r>
            <a:r>
              <a:rPr lang="en-US" sz="1800" baseline="30000" dirty="0"/>
              <a:t>n </a:t>
            </a:r>
            <a:r>
              <a:rPr lang="en-US" sz="1800" dirty="0"/>
              <a:t>+ TV/(1 + R)</a:t>
            </a:r>
            <a:r>
              <a:rPr lang="en-US" sz="1800" baseline="30000" dirty="0"/>
              <a:t>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highlight>
                  <a:srgbClr val="FFFF00"/>
                </a:highlight>
              </a:rPr>
              <a:t>Fair Value = (</a:t>
            </a:r>
            <a:r>
              <a:rPr lang="en-US" sz="2400" dirty="0">
                <a:highlight>
                  <a:srgbClr val="FFFF00"/>
                </a:highlight>
              </a:rPr>
              <a:t>EV</a:t>
            </a:r>
            <a:r>
              <a:rPr lang="en-US" sz="2800" dirty="0">
                <a:highlight>
                  <a:srgbClr val="FFFF00"/>
                </a:highlight>
              </a:rPr>
              <a:t> + cash – debt)/(number of shares)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Fair Value is then compared to the market price.  If the market price is below the fair value, there may be a buying opportunity.  If the market price exceeds the fair value, it may be prudent to wait before purchasing, or it may be a signal to sell if the stock is owned.</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7690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F0B-2AA4-0F9D-0022-16085D059E56}"/>
              </a:ext>
            </a:extLst>
          </p:cNvPr>
          <p:cNvSpPr>
            <a:spLocks noGrp="1"/>
          </p:cNvSpPr>
          <p:nvPr>
            <p:ph type="title"/>
          </p:nvPr>
        </p:nvSpPr>
        <p:spPr>
          <a:xfrm>
            <a:off x="677334" y="609600"/>
            <a:ext cx="8596668" cy="630803"/>
          </a:xfrm>
        </p:spPr>
        <p:txBody>
          <a:bodyPr>
            <a:normAutofit fontScale="90000"/>
          </a:bodyPr>
          <a:lstStyle/>
          <a:p>
            <a:pPr algn="ctr"/>
            <a:r>
              <a:rPr lang="en-US" dirty="0"/>
              <a:t>The DCF Method and an SSG Analysis</a:t>
            </a:r>
          </a:p>
        </p:txBody>
      </p:sp>
      <p:sp>
        <p:nvSpPr>
          <p:cNvPr id="3" name="TextBox 2">
            <a:extLst>
              <a:ext uri="{FF2B5EF4-FFF2-40B4-BE49-F238E27FC236}">
                <a16:creationId xmlns:a16="http://schemas.microsoft.com/office/drawing/2014/main" id="{2C703684-471C-8DE5-7277-3A3EFA484678}"/>
              </a:ext>
            </a:extLst>
          </p:cNvPr>
          <p:cNvSpPr txBox="1"/>
          <p:nvPr/>
        </p:nvSpPr>
        <p:spPr>
          <a:xfrm>
            <a:off x="524786" y="1375576"/>
            <a:ext cx="917580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WACC represents the required rate of return for the enterprise.  Compare the WACC to the Compound Annual Returns in the SSG.  If the SSG rate of return is greater than the WACC, then the company is doing well.  If not, perhaps choose another company.</a:t>
            </a:r>
          </a:p>
          <a:p>
            <a:pPr marL="285750" indent="-285750">
              <a:buFont typeface="Arial" panose="020B0604020202020204" pitchFamily="34" charset="0"/>
              <a:buChar char="•"/>
            </a:pPr>
            <a:endParaRPr lang="en-US" dirty="0"/>
          </a:p>
          <a:p>
            <a:r>
              <a:rPr lang="en-US" dirty="0"/>
              <a:t>	--Whether to buy or sell is another matter.  Is the return &gt;15% per year?  Is the 	price in the “Buy” zone.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SSG Preferred Method simulates a simple DCF calculation.</a:t>
            </a:r>
          </a:p>
          <a:p>
            <a:pPr marL="285750" indent="-285750">
              <a:buFont typeface="Arial" panose="020B0604020202020204" pitchFamily="34" charset="0"/>
              <a:buChar char="•"/>
            </a:pPr>
            <a:endParaRPr lang="en-US" dirty="0"/>
          </a:p>
          <a:p>
            <a:pPr lvl="1"/>
            <a:endParaRPr lang="en-US" dirty="0"/>
          </a:p>
          <a:p>
            <a:pPr lvl="1"/>
            <a:endParaRPr lang="en-US" dirty="0"/>
          </a:p>
        </p:txBody>
      </p:sp>
    </p:spTree>
    <p:extLst>
      <p:ext uri="{BB962C8B-B14F-4D97-AF65-F5344CB8AC3E}">
        <p14:creationId xmlns:p14="http://schemas.microsoft.com/office/powerpoint/2010/main" val="385548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69D6-0FEB-F0C7-75E9-46DA0A8D75C7}"/>
              </a:ext>
            </a:extLst>
          </p:cNvPr>
          <p:cNvSpPr>
            <a:spLocks noGrp="1"/>
          </p:cNvSpPr>
          <p:nvPr>
            <p:ph type="title"/>
          </p:nvPr>
        </p:nvSpPr>
        <p:spPr/>
        <p:txBody>
          <a:bodyPr/>
          <a:lstStyle/>
          <a:p>
            <a:pPr algn="ctr"/>
            <a:r>
              <a:rPr lang="en-US" dirty="0"/>
              <a:t>Comparison of Fair Values Calculated by Various Analysts</a:t>
            </a:r>
          </a:p>
        </p:txBody>
      </p:sp>
      <p:sp>
        <p:nvSpPr>
          <p:cNvPr id="3" name="TextBox 2">
            <a:extLst>
              <a:ext uri="{FF2B5EF4-FFF2-40B4-BE49-F238E27FC236}">
                <a16:creationId xmlns:a16="http://schemas.microsoft.com/office/drawing/2014/main" id="{75D81077-0796-AD8F-FF40-0F32829D0D51}"/>
              </a:ext>
            </a:extLst>
          </p:cNvPr>
          <p:cNvSpPr txBox="1"/>
          <p:nvPr/>
        </p:nvSpPr>
        <p:spPr>
          <a:xfrm>
            <a:off x="628153" y="2329732"/>
            <a:ext cx="910424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Compare FV’s among the following analysts:</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Morningstar (</a:t>
            </a:r>
            <a:r>
              <a:rPr lang="en-US" sz="2000" dirty="0" err="1"/>
              <a:t>Mstar</a:t>
            </a:r>
            <a:r>
              <a:rPr lang="en-US" sz="2000" dirty="0"/>
              <a:t>)</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CFRA</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Simply wall Street (</a:t>
            </a:r>
            <a:r>
              <a:rPr lang="en-US" sz="2000" dirty="0" err="1"/>
              <a:t>SimpWS</a:t>
            </a:r>
            <a:r>
              <a:rPr lang="en-US" sz="2000" dirty="0"/>
              <a:t>)</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Guru Focus (</a:t>
            </a:r>
            <a:r>
              <a:rPr lang="en-US" sz="2000" dirty="0" err="1"/>
              <a:t>Gufo</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FVs for the Magnificent 7 are compared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FVs are compared to market prices on 3/18/2024</a:t>
            </a:r>
          </a:p>
        </p:txBody>
      </p:sp>
    </p:spTree>
    <p:extLst>
      <p:ext uri="{BB962C8B-B14F-4D97-AF65-F5344CB8AC3E}">
        <p14:creationId xmlns:p14="http://schemas.microsoft.com/office/powerpoint/2010/main" val="26729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7F2B61-12C2-F8E4-955E-6630EE2280DE}"/>
              </a:ext>
            </a:extLst>
          </p:cNvPr>
          <p:cNvPicPr>
            <a:picLocks noChangeAspect="1"/>
          </p:cNvPicPr>
          <p:nvPr/>
        </p:nvPicPr>
        <p:blipFill>
          <a:blip r:embed="rId2"/>
          <a:stretch>
            <a:fillRect/>
          </a:stretch>
        </p:blipFill>
        <p:spPr>
          <a:xfrm>
            <a:off x="3116580" y="640080"/>
            <a:ext cx="5958840" cy="5577840"/>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3">
            <p14:nvContentPartPr>
              <p14:cNvPr id="4" name="Ink 3">
                <a:extLst>
                  <a:ext uri="{FF2B5EF4-FFF2-40B4-BE49-F238E27FC236}">
                    <a16:creationId xmlns:a16="http://schemas.microsoft.com/office/drawing/2014/main" id="{C27A6608-0966-F7A5-B38F-365B69CA70FF}"/>
                  </a:ext>
                </a:extLst>
              </p14:cNvPr>
              <p14:cNvContentPartPr/>
              <p14:nvPr/>
            </p14:nvContentPartPr>
            <p14:xfrm>
              <a:off x="3832717" y="3461729"/>
              <a:ext cx="5145480" cy="360"/>
            </p14:xfrm>
          </p:contentPart>
        </mc:Choice>
        <mc:Fallback>
          <p:pic>
            <p:nvPicPr>
              <p:cNvPr id="4" name="Ink 3">
                <a:extLst>
                  <a:ext uri="{FF2B5EF4-FFF2-40B4-BE49-F238E27FC236}">
                    <a16:creationId xmlns:a16="http://schemas.microsoft.com/office/drawing/2014/main" id="{C27A6608-0966-F7A5-B38F-365B69CA70FF}"/>
                  </a:ext>
                </a:extLst>
              </p:cNvPr>
              <p:cNvPicPr/>
              <p:nvPr/>
            </p:nvPicPr>
            <p:blipFill>
              <a:blip r:embed="rId4"/>
              <a:stretch>
                <a:fillRect/>
              </a:stretch>
            </p:blipFill>
            <p:spPr>
              <a:xfrm>
                <a:off x="3823717" y="3407729"/>
                <a:ext cx="516312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5" name="Ink 4">
                <a:extLst>
                  <a:ext uri="{FF2B5EF4-FFF2-40B4-BE49-F238E27FC236}">
                    <a16:creationId xmlns:a16="http://schemas.microsoft.com/office/drawing/2014/main" id="{DD98B8B6-9437-E4E3-D1F8-D6A7AD122FD4}"/>
                  </a:ext>
                </a:extLst>
              </p14:cNvPr>
              <p14:cNvContentPartPr/>
              <p14:nvPr/>
            </p14:nvContentPartPr>
            <p14:xfrm>
              <a:off x="1009597" y="1542209"/>
              <a:ext cx="360" cy="360"/>
            </p14:xfrm>
          </p:contentPart>
        </mc:Choice>
        <mc:Fallback>
          <p:pic>
            <p:nvPicPr>
              <p:cNvPr id="5" name="Ink 4">
                <a:extLst>
                  <a:ext uri="{FF2B5EF4-FFF2-40B4-BE49-F238E27FC236}">
                    <a16:creationId xmlns:a16="http://schemas.microsoft.com/office/drawing/2014/main" id="{DD98B8B6-9437-E4E3-D1F8-D6A7AD122FD4}"/>
                  </a:ext>
                </a:extLst>
              </p:cNvPr>
              <p:cNvPicPr/>
              <p:nvPr/>
            </p:nvPicPr>
            <p:blipFill>
              <a:blip r:embed="rId6"/>
              <a:stretch>
                <a:fillRect/>
              </a:stretch>
            </p:blipFill>
            <p:spPr>
              <a:xfrm>
                <a:off x="1000597" y="1488569"/>
                <a:ext cx="18000" cy="108000"/>
              </a:xfrm>
              <a:prstGeom prst="rect">
                <a:avLst/>
              </a:prstGeom>
            </p:spPr>
          </p:pic>
        </mc:Fallback>
      </mc:AlternateContent>
    </p:spTree>
    <p:extLst>
      <p:ext uri="{BB962C8B-B14F-4D97-AF65-F5344CB8AC3E}">
        <p14:creationId xmlns:p14="http://schemas.microsoft.com/office/powerpoint/2010/main" val="140472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67BA-2BCE-0F28-F440-D8068B3DCBF9}"/>
              </a:ext>
            </a:extLst>
          </p:cNvPr>
          <p:cNvSpPr>
            <a:spLocks noGrp="1"/>
          </p:cNvSpPr>
          <p:nvPr>
            <p:ph type="title"/>
          </p:nvPr>
        </p:nvSpPr>
        <p:spPr>
          <a:xfrm>
            <a:off x="677334" y="609600"/>
            <a:ext cx="8596668" cy="678511"/>
          </a:xfrm>
        </p:spPr>
        <p:txBody>
          <a:bodyPr/>
          <a:lstStyle/>
          <a:p>
            <a:pPr algn="ctr"/>
            <a:r>
              <a:rPr lang="en-US" dirty="0"/>
              <a:t>Background</a:t>
            </a:r>
          </a:p>
        </p:txBody>
      </p:sp>
      <p:sp>
        <p:nvSpPr>
          <p:cNvPr id="3" name="TextBox 2">
            <a:extLst>
              <a:ext uri="{FF2B5EF4-FFF2-40B4-BE49-F238E27FC236}">
                <a16:creationId xmlns:a16="http://schemas.microsoft.com/office/drawing/2014/main" id="{61B558D8-1896-3267-87E5-3F7D43365D6F}"/>
              </a:ext>
            </a:extLst>
          </p:cNvPr>
          <p:cNvSpPr txBox="1"/>
          <p:nvPr/>
        </p:nvSpPr>
        <p:spPr>
          <a:xfrm>
            <a:off x="508883" y="1399430"/>
            <a:ext cx="9048585"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South Towns Investment Club (STIC) uses Morningstar, Value Line, and CFRA reports for information on companies of interest.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Morningstar and CFRA provide “fair value” estimates of a company’s stock price based on their proprietary Discounted Cash Flow (DCF) analysis.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STIC uses these fair values, in part, to find under or over-valued companies.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STIC members became quite interested in “What is a DCF?”.  What’s under the hood?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begin, certain questions need to be answered:  What is a discount?  What is cash? (You mean earnings, right?).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 the journey to understand a bit about DCF analysis starts with some basic financial math.  </a:t>
            </a:r>
          </a:p>
        </p:txBody>
      </p:sp>
    </p:spTree>
    <p:extLst>
      <p:ext uri="{BB962C8B-B14F-4D97-AF65-F5344CB8AC3E}">
        <p14:creationId xmlns:p14="http://schemas.microsoft.com/office/powerpoint/2010/main" val="9795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3E1-AF73-8EF8-B419-056F65BE92A3}"/>
              </a:ext>
            </a:extLst>
          </p:cNvPr>
          <p:cNvSpPr>
            <a:spLocks noGrp="1"/>
          </p:cNvSpPr>
          <p:nvPr>
            <p:ph type="title"/>
          </p:nvPr>
        </p:nvSpPr>
        <p:spPr>
          <a:xfrm>
            <a:off x="677334" y="609600"/>
            <a:ext cx="8596668" cy="734170"/>
          </a:xfrm>
        </p:spPr>
        <p:txBody>
          <a:bodyPr/>
          <a:lstStyle/>
          <a:p>
            <a:r>
              <a:rPr lang="en-US" dirty="0"/>
              <a:t>Fair Value Comparison for Magnificent 7</a:t>
            </a:r>
          </a:p>
        </p:txBody>
      </p:sp>
      <p:sp>
        <p:nvSpPr>
          <p:cNvPr id="3" name="TextBox 2">
            <a:extLst>
              <a:ext uri="{FF2B5EF4-FFF2-40B4-BE49-F238E27FC236}">
                <a16:creationId xmlns:a16="http://schemas.microsoft.com/office/drawing/2014/main" id="{DA3EEA9A-5AA7-E4D7-FF59-BB28F51A5946}"/>
              </a:ext>
            </a:extLst>
          </p:cNvPr>
          <p:cNvSpPr txBox="1"/>
          <p:nvPr/>
        </p:nvSpPr>
        <p:spPr>
          <a:xfrm>
            <a:off x="421419" y="1521349"/>
            <a:ext cx="885258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Compare Methods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Generally wide variation among methods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CFRA’s FV’s are generally higher than </a:t>
            </a:r>
            <a:r>
              <a:rPr lang="en-US" dirty="0" err="1"/>
              <a:t>Mstar’s</a:t>
            </a:r>
            <a:r>
              <a:rPr lang="en-US" dirty="0"/>
              <a:t>, but not excessively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err="1"/>
              <a:t>SimpWS’s</a:t>
            </a:r>
            <a:r>
              <a:rPr lang="en-US" dirty="0"/>
              <a:t> FV’s show considerable variation compared to CFRA and </a:t>
            </a:r>
            <a:r>
              <a:rPr lang="en-US" dirty="0" err="1"/>
              <a:t>MStar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Compare Stocks</a:t>
            </a:r>
          </a:p>
          <a:p>
            <a:endParaRPr lang="en-US" dirty="0"/>
          </a:p>
          <a:p>
            <a:pPr marL="742950" lvl="1" indent="-285750">
              <a:buFont typeface="Arial" panose="020B0604020202020204" pitchFamily="34" charset="0"/>
              <a:buChar char="•"/>
            </a:pPr>
            <a:r>
              <a:rPr lang="en-US" dirty="0"/>
              <a:t>GOOGL and perhaps AMZN appear undervalued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NVDA and perhaps META and AAPL appear overvalued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Ignoring the </a:t>
            </a:r>
            <a:r>
              <a:rPr lang="en-US" dirty="0" err="1"/>
              <a:t>SimpWS</a:t>
            </a:r>
            <a:r>
              <a:rPr lang="en-US" dirty="0"/>
              <a:t> FV, MSFT and TSLA appear to be fairly valued</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789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C2A79-892A-8989-2812-6FF156BE60CB}"/>
              </a:ext>
            </a:extLst>
          </p:cNvPr>
          <p:cNvPicPr>
            <a:picLocks noChangeAspect="1"/>
          </p:cNvPicPr>
          <p:nvPr/>
        </p:nvPicPr>
        <p:blipFill>
          <a:blip r:embed="rId2"/>
          <a:stretch>
            <a:fillRect/>
          </a:stretch>
        </p:blipFill>
        <p:spPr>
          <a:xfrm>
            <a:off x="1812897" y="902969"/>
            <a:ext cx="7453023" cy="5664807"/>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3">
            <p14:nvContentPartPr>
              <p14:cNvPr id="4" name="Ink 3">
                <a:extLst>
                  <a:ext uri="{FF2B5EF4-FFF2-40B4-BE49-F238E27FC236}">
                    <a16:creationId xmlns:a16="http://schemas.microsoft.com/office/drawing/2014/main" id="{0825259A-D165-7C97-EC7C-846D3CCA4A9B}"/>
                  </a:ext>
                </a:extLst>
              </p14:cNvPr>
              <p14:cNvContentPartPr/>
              <p14:nvPr/>
            </p14:nvContentPartPr>
            <p14:xfrm>
              <a:off x="5011357" y="1462649"/>
              <a:ext cx="360" cy="4163400"/>
            </p14:xfrm>
          </p:contentPart>
        </mc:Choice>
        <mc:Fallback>
          <p:pic>
            <p:nvPicPr>
              <p:cNvPr id="4" name="Ink 3">
                <a:extLst>
                  <a:ext uri="{FF2B5EF4-FFF2-40B4-BE49-F238E27FC236}">
                    <a16:creationId xmlns:a16="http://schemas.microsoft.com/office/drawing/2014/main" id="{0825259A-D165-7C97-EC7C-846D3CCA4A9B}"/>
                  </a:ext>
                </a:extLst>
              </p:cNvPr>
              <p:cNvPicPr/>
              <p:nvPr/>
            </p:nvPicPr>
            <p:blipFill>
              <a:blip r:embed="rId4"/>
              <a:stretch>
                <a:fillRect/>
              </a:stretch>
            </p:blipFill>
            <p:spPr>
              <a:xfrm>
                <a:off x="5005237" y="1425209"/>
                <a:ext cx="12600" cy="4238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5" name="Ink 4">
                <a:extLst>
                  <a:ext uri="{FF2B5EF4-FFF2-40B4-BE49-F238E27FC236}">
                    <a16:creationId xmlns:a16="http://schemas.microsoft.com/office/drawing/2014/main" id="{19323F3E-E04D-9AD5-5974-C6C2AD05D69B}"/>
                  </a:ext>
                </a:extLst>
              </p14:cNvPr>
              <p14:cNvContentPartPr/>
              <p14:nvPr/>
            </p14:nvContentPartPr>
            <p14:xfrm>
              <a:off x="5006317" y="1478849"/>
              <a:ext cx="360" cy="4004280"/>
            </p14:xfrm>
          </p:contentPart>
        </mc:Choice>
        <mc:Fallback>
          <p:pic>
            <p:nvPicPr>
              <p:cNvPr id="5" name="Ink 4">
                <a:extLst>
                  <a:ext uri="{FF2B5EF4-FFF2-40B4-BE49-F238E27FC236}">
                    <a16:creationId xmlns:a16="http://schemas.microsoft.com/office/drawing/2014/main" id="{19323F3E-E04D-9AD5-5974-C6C2AD05D69B}"/>
                  </a:ext>
                </a:extLst>
              </p:cNvPr>
              <p:cNvPicPr/>
              <p:nvPr/>
            </p:nvPicPr>
            <p:blipFill>
              <a:blip r:embed="rId6"/>
              <a:stretch>
                <a:fillRect/>
              </a:stretch>
            </p:blipFill>
            <p:spPr>
              <a:xfrm>
                <a:off x="4997317" y="1425209"/>
                <a:ext cx="18000" cy="4111920"/>
              </a:xfrm>
              <a:prstGeom prst="rect">
                <a:avLst/>
              </a:prstGeom>
            </p:spPr>
          </p:pic>
        </mc:Fallback>
      </mc:AlternateContent>
    </p:spTree>
    <p:extLst>
      <p:ext uri="{BB962C8B-B14F-4D97-AF65-F5344CB8AC3E}">
        <p14:creationId xmlns:p14="http://schemas.microsoft.com/office/powerpoint/2010/main" val="173670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4768-E0D9-9B53-BA5B-B72746B4F1DE}"/>
              </a:ext>
            </a:extLst>
          </p:cNvPr>
          <p:cNvSpPr>
            <a:spLocks noGrp="1"/>
          </p:cNvSpPr>
          <p:nvPr>
            <p:ph type="title"/>
          </p:nvPr>
        </p:nvSpPr>
        <p:spPr>
          <a:xfrm>
            <a:off x="677334" y="609600"/>
            <a:ext cx="8596668" cy="638755"/>
          </a:xfrm>
        </p:spPr>
        <p:txBody>
          <a:bodyPr>
            <a:normAutofit/>
          </a:bodyPr>
          <a:lstStyle/>
          <a:p>
            <a:r>
              <a:rPr lang="en-US" sz="3200" dirty="0" err="1"/>
              <a:t>GuruFocus</a:t>
            </a:r>
            <a:r>
              <a:rPr lang="en-US" sz="3200" dirty="0"/>
              <a:t> FV comparison to </a:t>
            </a:r>
            <a:r>
              <a:rPr lang="en-US" sz="3200" dirty="0" err="1"/>
              <a:t>Mstar</a:t>
            </a:r>
            <a:r>
              <a:rPr lang="en-US" sz="3200" dirty="0"/>
              <a:t> and CFRA</a:t>
            </a:r>
          </a:p>
        </p:txBody>
      </p:sp>
      <p:sp>
        <p:nvSpPr>
          <p:cNvPr id="3" name="TextBox 2">
            <a:extLst>
              <a:ext uri="{FF2B5EF4-FFF2-40B4-BE49-F238E27FC236}">
                <a16:creationId xmlns:a16="http://schemas.microsoft.com/office/drawing/2014/main" id="{330CED0F-F4C2-919F-3DBD-4A42CCBCF31C}"/>
              </a:ext>
            </a:extLst>
          </p:cNvPr>
          <p:cNvSpPr txBox="1"/>
          <p:nvPr/>
        </p:nvSpPr>
        <p:spPr>
          <a:xfrm>
            <a:off x="625502" y="1590636"/>
            <a:ext cx="908834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2 </a:t>
            </a:r>
            <a:r>
              <a:rPr lang="en-US" sz="2400" dirty="0" err="1"/>
              <a:t>GuFo</a:t>
            </a:r>
            <a:r>
              <a:rPr lang="en-US" sz="2400" dirty="0"/>
              <a:t> DCF methods predict very low FV’s for MSFT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GOOGL and AAPL, the 2 </a:t>
            </a:r>
            <a:r>
              <a:rPr lang="en-US" sz="2400" dirty="0" err="1"/>
              <a:t>GuFo</a:t>
            </a:r>
            <a:r>
              <a:rPr lang="en-US" sz="2400" dirty="0"/>
              <a:t> DCF methods seem consistent with </a:t>
            </a:r>
            <a:r>
              <a:rPr lang="en-US" sz="2400" dirty="0" err="1"/>
              <a:t>Mstar</a:t>
            </a:r>
            <a:r>
              <a:rPr lang="en-US" sz="2400" dirty="0"/>
              <a:t> and CFRA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GuruFocus</a:t>
            </a:r>
            <a:r>
              <a:rPr lang="en-US" sz="2400" dirty="0"/>
              <a:t> promotes its GF method, which accounts for the other measures</a:t>
            </a:r>
          </a:p>
        </p:txBody>
      </p:sp>
    </p:spTree>
    <p:extLst>
      <p:ext uri="{BB962C8B-B14F-4D97-AF65-F5344CB8AC3E}">
        <p14:creationId xmlns:p14="http://schemas.microsoft.com/office/powerpoint/2010/main" val="129174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A29D-1C89-8810-BBCC-0BBD02F7AAEF}"/>
              </a:ext>
            </a:extLst>
          </p:cNvPr>
          <p:cNvSpPr>
            <a:spLocks noGrp="1"/>
          </p:cNvSpPr>
          <p:nvPr>
            <p:ph type="title"/>
          </p:nvPr>
        </p:nvSpPr>
        <p:spPr>
          <a:xfrm>
            <a:off x="701188" y="617551"/>
            <a:ext cx="8596668" cy="781878"/>
          </a:xfrm>
        </p:spPr>
        <p:txBody>
          <a:bodyPr>
            <a:normAutofit/>
          </a:bodyPr>
          <a:lstStyle/>
          <a:p>
            <a:pPr algn="ctr"/>
            <a:r>
              <a:rPr lang="en-US" sz="3200" dirty="0"/>
              <a:t>The DCF Method: Summary</a:t>
            </a:r>
          </a:p>
        </p:txBody>
      </p:sp>
      <p:sp>
        <p:nvSpPr>
          <p:cNvPr id="4" name="TextBox 3">
            <a:extLst>
              <a:ext uri="{FF2B5EF4-FFF2-40B4-BE49-F238E27FC236}">
                <a16:creationId xmlns:a16="http://schemas.microsoft.com/office/drawing/2014/main" id="{960A89B3-B6A0-BE14-2088-BA1763D45888}"/>
              </a:ext>
            </a:extLst>
          </p:cNvPr>
          <p:cNvSpPr txBox="1"/>
          <p:nvPr/>
        </p:nvSpPr>
        <p:spPr>
          <a:xfrm>
            <a:off x="747423" y="1749287"/>
            <a:ext cx="8547652" cy="5816977"/>
          </a:xfrm>
          <a:prstGeom prst="rect">
            <a:avLst/>
          </a:prstGeom>
          <a:noFill/>
        </p:spPr>
        <p:txBody>
          <a:bodyPr wrap="square" rtlCol="0">
            <a:spAutoFit/>
          </a:bodyPr>
          <a:lstStyle/>
          <a:p>
            <a:pPr marL="285750" indent="-285750">
              <a:buFont typeface="Arial" panose="020B0604020202020204" pitchFamily="34" charset="0"/>
              <a:buChar char="•"/>
            </a:pPr>
            <a:r>
              <a:rPr lang="en-US" sz="2400" dirty="0"/>
              <a:t>DCF analysis has many applications in finance: evaluating a project, pricing a bond or annuity, or estimating a fair value of a security.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DCF analysis is widely used for estimating a fair value for a company.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Calculated FV’s can vary widely depending on the assumptions made on future cash flows and the WACC.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Hence, it is important to look at other RELATIVE  measures of value, such as P/E’s, P/Revenue, etc. and to compare results to other companies and sectors.</a:t>
            </a:r>
          </a:p>
          <a:p>
            <a:pPr marL="285750" indent="-285750">
              <a:buFont typeface="Arial" panose="020B0604020202020204" pitchFamily="34" charset="0"/>
              <a:buChar char="•"/>
            </a:pPr>
            <a:endParaRPr lang="en-US" dirty="0"/>
          </a:p>
          <a:p>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921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AD68-A861-0EAB-C959-5008255F6371}"/>
              </a:ext>
            </a:extLst>
          </p:cNvPr>
          <p:cNvSpPr>
            <a:spLocks noGrp="1"/>
          </p:cNvSpPr>
          <p:nvPr>
            <p:ph type="title"/>
          </p:nvPr>
        </p:nvSpPr>
        <p:spPr>
          <a:xfrm>
            <a:off x="677334" y="609600"/>
            <a:ext cx="8450763" cy="861391"/>
          </a:xfrm>
        </p:spPr>
        <p:txBody>
          <a:bodyPr>
            <a:normAutofit fontScale="90000"/>
          </a:bodyPr>
          <a:lstStyle/>
          <a:p>
            <a:pPr algn="ctr"/>
            <a:r>
              <a:rPr lang="en-US" sz="2400" dirty="0"/>
              <a:t>MSFT FV Calculation Using Yahoo and Value Line Data</a:t>
            </a:r>
            <a:br>
              <a:rPr lang="en-US" sz="2400" dirty="0"/>
            </a:br>
            <a:r>
              <a:rPr lang="en-US" sz="2400" dirty="0"/>
              <a:t>Growth rate Assumptions</a:t>
            </a:r>
            <a:br>
              <a:rPr lang="en-US" sz="2400" dirty="0"/>
            </a:br>
            <a:endParaRPr lang="en-US" sz="2400" dirty="0"/>
          </a:p>
        </p:txBody>
      </p:sp>
      <p:sp>
        <p:nvSpPr>
          <p:cNvPr id="5" name="TextBox 4">
            <a:extLst>
              <a:ext uri="{FF2B5EF4-FFF2-40B4-BE49-F238E27FC236}">
                <a16:creationId xmlns:a16="http://schemas.microsoft.com/office/drawing/2014/main" id="{328B4247-A940-5BA3-F5E1-0F0355C8D738}"/>
              </a:ext>
            </a:extLst>
          </p:cNvPr>
          <p:cNvSpPr txBox="1"/>
          <p:nvPr/>
        </p:nvSpPr>
        <p:spPr>
          <a:xfrm>
            <a:off x="596348" y="1852654"/>
            <a:ext cx="8873655"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Free Cash Flow (FCF) calculated as Cash Flow (CF) minus Capital Expenditures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FCF CAGR = 11%/ Year for 2024 through 2028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FCF CAGR = 7%/ Year for 2029 through 2033</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Terminal growth rate= 3%/</a:t>
            </a:r>
            <a:r>
              <a:rPr lang="en-US" sz="2400" dirty="0" err="1"/>
              <a:t>yr</a:t>
            </a:r>
            <a:r>
              <a:rPr lang="en-US" sz="2400" dirty="0"/>
              <a:t> (Perpetuity Method)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EBITDA multiplier = 24 (Exit Multiple method)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7493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77FF-B6A7-2494-261B-E285EB9ED77D}"/>
              </a:ext>
            </a:extLst>
          </p:cNvPr>
          <p:cNvSpPr>
            <a:spLocks noGrp="1"/>
          </p:cNvSpPr>
          <p:nvPr>
            <p:ph type="title"/>
          </p:nvPr>
        </p:nvSpPr>
        <p:spPr>
          <a:xfrm>
            <a:off x="677334" y="609600"/>
            <a:ext cx="8596668" cy="940904"/>
          </a:xfrm>
        </p:spPr>
        <p:txBody>
          <a:bodyPr>
            <a:normAutofit fontScale="90000"/>
          </a:bodyPr>
          <a:lstStyle/>
          <a:p>
            <a:pPr algn="ctr"/>
            <a:r>
              <a:rPr lang="en-US" sz="2700" dirty="0"/>
              <a:t>MSFT FV Calculation Using Yahoo and Value Line Data</a:t>
            </a:r>
            <a:br>
              <a:rPr lang="en-US" sz="2700" dirty="0"/>
            </a:br>
            <a:r>
              <a:rPr lang="en-US" sz="2700" dirty="0"/>
              <a:t>WACC Assumptions</a:t>
            </a:r>
            <a:br>
              <a:rPr lang="en-US" sz="3600" dirty="0"/>
            </a:br>
            <a:endParaRPr lang="en-US" dirty="0"/>
          </a:p>
        </p:txBody>
      </p:sp>
      <p:sp>
        <p:nvSpPr>
          <p:cNvPr id="3" name="TextBox 2">
            <a:extLst>
              <a:ext uri="{FF2B5EF4-FFF2-40B4-BE49-F238E27FC236}">
                <a16:creationId xmlns:a16="http://schemas.microsoft.com/office/drawing/2014/main" id="{5787F25E-8FBA-7B85-226A-2297946CA8C7}"/>
              </a:ext>
            </a:extLst>
          </p:cNvPr>
          <p:cNvSpPr txBox="1"/>
          <p:nvPr/>
        </p:nvSpPr>
        <p:spPr>
          <a:xfrm>
            <a:off x="677334" y="1948070"/>
            <a:ext cx="8810045" cy="4247317"/>
          </a:xfrm>
          <a:prstGeom prst="rect">
            <a:avLst/>
          </a:prstGeom>
          <a:noFill/>
        </p:spPr>
        <p:txBody>
          <a:bodyPr wrap="square" rtlCol="0">
            <a:spAutoFit/>
          </a:bodyPr>
          <a:lstStyle/>
          <a:p>
            <a:pPr marL="285750" indent="-285750">
              <a:buFont typeface="Arial" panose="020B0604020202020204" pitchFamily="34" charset="0"/>
              <a:buChar char="•"/>
            </a:pPr>
            <a:r>
              <a:rPr lang="en-US" dirty="0"/>
              <a:t>Debt/Capital = 15% (VL 2026-2028)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Ave. Interest /Total debt = 3.48%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Tax Rate = 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Risk free rate = 4.2% (Current 10 yr. bond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MSFT beta = 0.9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Historical market Ave. rate of return = 10%/</a:t>
            </a:r>
            <a:r>
              <a:rPr lang="en-US" dirty="0" err="1"/>
              <a:t>yr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Market risk premium for MSFT = 0.9*(10 – 4.2) = 5.2%/yr.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WACC = 0.15*3.48*(1-0.17) + 0.85*(4.2+0.9*(10.-4.2)) = 8.44%/yr.</a:t>
            </a:r>
          </a:p>
        </p:txBody>
      </p:sp>
    </p:spTree>
    <p:extLst>
      <p:ext uri="{BB962C8B-B14F-4D97-AF65-F5344CB8AC3E}">
        <p14:creationId xmlns:p14="http://schemas.microsoft.com/office/powerpoint/2010/main" val="414292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0EEF-D58B-CBC3-707F-D4358BE3BABC}"/>
              </a:ext>
            </a:extLst>
          </p:cNvPr>
          <p:cNvSpPr>
            <a:spLocks noGrp="1"/>
          </p:cNvSpPr>
          <p:nvPr>
            <p:ph type="title"/>
          </p:nvPr>
        </p:nvSpPr>
        <p:spPr>
          <a:xfrm>
            <a:off x="677334" y="609600"/>
            <a:ext cx="8596668" cy="805732"/>
          </a:xfrm>
        </p:spPr>
        <p:txBody>
          <a:bodyPr>
            <a:normAutofit fontScale="90000"/>
          </a:bodyPr>
          <a:lstStyle/>
          <a:p>
            <a:pPr algn="ctr"/>
            <a:r>
              <a:rPr lang="en-US" sz="2400" dirty="0"/>
              <a:t>MSFT FV Calculation Using Yahoo and Value Line Data</a:t>
            </a:r>
            <a:br>
              <a:rPr lang="en-US" sz="2400" dirty="0"/>
            </a:br>
            <a:r>
              <a:rPr lang="en-US" sz="2400" dirty="0"/>
              <a:t>Results</a:t>
            </a:r>
            <a:br>
              <a:rPr lang="en-US" sz="2400" dirty="0"/>
            </a:br>
            <a:endParaRPr lang="en-US" sz="2400" dirty="0"/>
          </a:p>
        </p:txBody>
      </p:sp>
      <p:sp>
        <p:nvSpPr>
          <p:cNvPr id="4" name="TextBox 3">
            <a:extLst>
              <a:ext uri="{FF2B5EF4-FFF2-40B4-BE49-F238E27FC236}">
                <a16:creationId xmlns:a16="http://schemas.microsoft.com/office/drawing/2014/main" id="{0061F4D8-F779-1E61-6A02-32A570098766}"/>
              </a:ext>
            </a:extLst>
          </p:cNvPr>
          <p:cNvSpPr txBox="1"/>
          <p:nvPr/>
        </p:nvSpPr>
        <p:spPr>
          <a:xfrm>
            <a:off x="683812" y="1812897"/>
            <a:ext cx="8937266" cy="4524315"/>
          </a:xfrm>
          <a:prstGeom prst="rect">
            <a:avLst/>
          </a:prstGeom>
          <a:noFill/>
        </p:spPr>
        <p:txBody>
          <a:bodyPr wrap="square" rtlCol="0">
            <a:spAutoFit/>
          </a:bodyPr>
          <a:lstStyle/>
          <a:p>
            <a:pPr marL="285750" indent="-285750">
              <a:buFont typeface="Arial" panose="020B0604020202020204" pitchFamily="34" charset="0"/>
              <a:buChar char="•"/>
            </a:pPr>
            <a:r>
              <a:rPr lang="en-US" dirty="0"/>
              <a:t>Net Debt = 12.5B (2023)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Number of shares = 7300 (VL 2026-2028 estimate)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Perpetuity method:</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Fair Value = (Enterprise value – Net Debt)/Shares =</a:t>
            </a:r>
          </a:p>
          <a:p>
            <a:pPr marL="742950" lvl="1" indent="-285750">
              <a:buFont typeface="Arial" panose="020B0604020202020204" pitchFamily="34" charset="0"/>
              <a:buChar char="•"/>
            </a:pPr>
            <a:r>
              <a:rPr lang="en-US" dirty="0"/>
              <a:t>Fair value = (1855.3 – 12.5)/7300 = </a:t>
            </a:r>
            <a:r>
              <a:rPr lang="en-US" dirty="0">
                <a:highlight>
                  <a:srgbClr val="FFFF00"/>
                </a:highlight>
              </a:rPr>
              <a:t>252.4 $/Share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Exit multiple method:</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Fair value = (3069.8 – 12.5)/7300 = </a:t>
            </a:r>
            <a:r>
              <a:rPr lang="en-US" dirty="0">
                <a:highlight>
                  <a:srgbClr val="FFFF00"/>
                </a:highlight>
              </a:rPr>
              <a:t>418.8 $/share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Market Price on 3/1/2024 = </a:t>
            </a:r>
            <a:r>
              <a:rPr lang="en-US" dirty="0">
                <a:highlight>
                  <a:srgbClr val="FFFF00"/>
                </a:highlight>
              </a:rPr>
              <a:t>415.56 $/share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6078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D3C4-28E4-852E-40EA-48E80546F3FE}"/>
              </a:ext>
            </a:extLst>
          </p:cNvPr>
          <p:cNvSpPr>
            <a:spLocks noGrp="1"/>
          </p:cNvSpPr>
          <p:nvPr>
            <p:ph type="title"/>
          </p:nvPr>
        </p:nvSpPr>
        <p:spPr/>
        <p:txBody>
          <a:bodyPr/>
          <a:lstStyle/>
          <a:p>
            <a:pPr algn="ctr"/>
            <a:r>
              <a:rPr lang="en-US" dirty="0"/>
              <a:t>References</a:t>
            </a:r>
          </a:p>
        </p:txBody>
      </p:sp>
      <p:sp>
        <p:nvSpPr>
          <p:cNvPr id="3" name="TextBox 2">
            <a:extLst>
              <a:ext uri="{FF2B5EF4-FFF2-40B4-BE49-F238E27FC236}">
                <a16:creationId xmlns:a16="http://schemas.microsoft.com/office/drawing/2014/main" id="{087DBADC-6BD2-8601-8459-AF2554BDDB24}"/>
              </a:ext>
            </a:extLst>
          </p:cNvPr>
          <p:cNvSpPr txBox="1"/>
          <p:nvPr/>
        </p:nvSpPr>
        <p:spPr>
          <a:xfrm>
            <a:off x="445273" y="1518699"/>
            <a:ext cx="9589273" cy="3416320"/>
          </a:xfrm>
          <a:prstGeom prst="rect">
            <a:avLst/>
          </a:prstGeom>
          <a:noFill/>
        </p:spPr>
        <p:txBody>
          <a:bodyPr wrap="square" rtlCol="0">
            <a:spAutoFit/>
          </a:bodyPr>
          <a:lstStyle/>
          <a:p>
            <a:pPr marL="342900" indent="-342900">
              <a:buAutoNum type="arabicPeriod"/>
            </a:pPr>
            <a:r>
              <a:rPr lang="en-US" dirty="0"/>
              <a:t>“Fundamentals of Corporate Finance”; Ross, </a:t>
            </a:r>
            <a:r>
              <a:rPr lang="en-US" dirty="0" err="1"/>
              <a:t>Westerfield</a:t>
            </a:r>
            <a:r>
              <a:rPr lang="en-US" dirty="0"/>
              <a:t>, &amp; Jordan; McGraw-Hill.</a:t>
            </a:r>
          </a:p>
          <a:p>
            <a:pPr marL="342900" indent="-342900">
              <a:buAutoNum type="arabicPeriod"/>
            </a:pPr>
            <a:endParaRPr lang="en-US" dirty="0"/>
          </a:p>
          <a:p>
            <a:r>
              <a:rPr lang="en-US" dirty="0"/>
              <a:t>2.  “Equity Asset Valuation”; Stowe, Robinson, Pinto, </a:t>
            </a:r>
            <a:r>
              <a:rPr lang="en-US" dirty="0" err="1"/>
              <a:t>McLeavey</a:t>
            </a:r>
            <a:r>
              <a:rPr lang="en-US" dirty="0"/>
              <a:t>; Wiley</a:t>
            </a:r>
          </a:p>
          <a:p>
            <a:pPr marL="342900" indent="-342900">
              <a:buAutoNum type="arabicPeriod"/>
            </a:pPr>
            <a:endParaRPr lang="en-US" dirty="0"/>
          </a:p>
          <a:p>
            <a:r>
              <a:rPr lang="en-US" dirty="0"/>
              <a:t>3. “A Deep Dive into Discounted Cash Flow”; presented by Sofia </a:t>
            </a:r>
            <a:r>
              <a:rPr lang="en-US" dirty="0" err="1"/>
              <a:t>Bitela</a:t>
            </a:r>
            <a:r>
              <a:rPr lang="en-US" dirty="0"/>
              <a:t>; Better Investing   Special Programs. </a:t>
            </a:r>
          </a:p>
          <a:p>
            <a:pPr marL="342900" indent="-342900">
              <a:buAutoNum type="arabicPeriod"/>
            </a:pPr>
            <a:endParaRPr lang="en-US" dirty="0"/>
          </a:p>
          <a:p>
            <a:r>
              <a:rPr lang="en-US" dirty="0"/>
              <a:t>4.  Terminal Values – www.Investopedia.com/terms/t/terminalvalue.asp</a:t>
            </a:r>
          </a:p>
          <a:p>
            <a:pPr marL="342900" indent="-342900">
              <a:buAutoNum type="arabicPeriod"/>
            </a:pPr>
            <a:endParaRPr lang="en-US" dirty="0"/>
          </a:p>
          <a:p>
            <a:endParaRPr lang="en-US" dirty="0"/>
          </a:p>
          <a:p>
            <a:endParaRPr lang="en-US" dirty="0"/>
          </a:p>
          <a:p>
            <a:r>
              <a:rPr lang="en-US" dirty="0"/>
              <a:t>Questions:  Contact Mel </a:t>
            </a:r>
            <a:r>
              <a:rPr lang="en-US" dirty="0" err="1"/>
              <a:t>Crotzer</a:t>
            </a:r>
            <a:r>
              <a:rPr lang="en-US" dirty="0"/>
              <a:t>, </a:t>
            </a:r>
            <a:r>
              <a:rPr lang="en-US" dirty="0">
                <a:hlinkClick r:id="rId2"/>
              </a:rPr>
              <a:t>melcrtzj@gmail.com</a:t>
            </a:r>
            <a:r>
              <a:rPr lang="en-US" dirty="0"/>
              <a:t>  </a:t>
            </a:r>
          </a:p>
        </p:txBody>
      </p:sp>
    </p:spTree>
    <p:extLst>
      <p:ext uri="{BB962C8B-B14F-4D97-AF65-F5344CB8AC3E}">
        <p14:creationId xmlns:p14="http://schemas.microsoft.com/office/powerpoint/2010/main" val="291854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B5C0-DE67-C701-9F6C-3EEA33C965BE}"/>
              </a:ext>
            </a:extLst>
          </p:cNvPr>
          <p:cNvSpPr>
            <a:spLocks noGrp="1"/>
          </p:cNvSpPr>
          <p:nvPr>
            <p:ph type="title"/>
          </p:nvPr>
        </p:nvSpPr>
        <p:spPr/>
        <p:txBody>
          <a:bodyPr>
            <a:normAutofit/>
          </a:bodyPr>
          <a:lstStyle/>
          <a:p>
            <a:pPr algn="ctr"/>
            <a:r>
              <a:rPr lang="en-US" sz="3200" dirty="0"/>
              <a:t>A Gentle Dive into DCF Analysis:  Agenda</a:t>
            </a:r>
          </a:p>
        </p:txBody>
      </p:sp>
      <p:sp>
        <p:nvSpPr>
          <p:cNvPr id="3" name="TextBox 2">
            <a:extLst>
              <a:ext uri="{FF2B5EF4-FFF2-40B4-BE49-F238E27FC236}">
                <a16:creationId xmlns:a16="http://schemas.microsoft.com/office/drawing/2014/main" id="{D424FE31-830B-4E8D-D5EF-21AF2F0CD231}"/>
              </a:ext>
            </a:extLst>
          </p:cNvPr>
          <p:cNvSpPr txBox="1"/>
          <p:nvPr/>
        </p:nvSpPr>
        <p:spPr>
          <a:xfrm>
            <a:off x="677334" y="1470991"/>
            <a:ext cx="836329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Future Value and Compounding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Present Value and Discounting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Applications to Annuities (briefly)</a:t>
            </a:r>
          </a:p>
          <a:p>
            <a:endParaRPr lang="en-US" sz="2400" dirty="0"/>
          </a:p>
          <a:p>
            <a:pPr marL="285750" indent="-285750">
              <a:buFont typeface="Arial" panose="020B0604020202020204" pitchFamily="34" charset="0"/>
              <a:buChar char="•"/>
            </a:pPr>
            <a:r>
              <a:rPr lang="en-US" sz="2400" dirty="0"/>
              <a:t>Application to Bonds (briefly)</a:t>
            </a:r>
          </a:p>
          <a:p>
            <a:endParaRPr lang="en-US" sz="2400" dirty="0"/>
          </a:p>
          <a:p>
            <a:pPr marL="285750" indent="-285750">
              <a:buFont typeface="Arial" panose="020B0604020202020204" pitchFamily="34" charset="0"/>
              <a:buChar char="•"/>
            </a:pPr>
            <a:r>
              <a:rPr lang="en-US" sz="2400" dirty="0"/>
              <a:t>Application to Stocks </a:t>
            </a:r>
          </a:p>
        </p:txBody>
      </p:sp>
    </p:spTree>
    <p:extLst>
      <p:ext uri="{BB962C8B-B14F-4D97-AF65-F5344CB8AC3E}">
        <p14:creationId xmlns:p14="http://schemas.microsoft.com/office/powerpoint/2010/main" val="404344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F9EA-0EA9-9B15-B151-F804CFF7D1D9}"/>
              </a:ext>
            </a:extLst>
          </p:cNvPr>
          <p:cNvSpPr>
            <a:spLocks noGrp="1"/>
          </p:cNvSpPr>
          <p:nvPr>
            <p:ph type="title"/>
          </p:nvPr>
        </p:nvSpPr>
        <p:spPr/>
        <p:txBody>
          <a:bodyPr/>
          <a:lstStyle/>
          <a:p>
            <a:pPr algn="ctr"/>
            <a:r>
              <a:rPr lang="en-US" sz="3600" dirty="0"/>
              <a:t>Future Value and Compounding</a:t>
            </a:r>
            <a:br>
              <a:rPr lang="en-US" sz="3600" dirty="0"/>
            </a:br>
            <a:endParaRPr lang="en-US" dirty="0"/>
          </a:p>
        </p:txBody>
      </p:sp>
      <p:sp>
        <p:nvSpPr>
          <p:cNvPr id="3" name="TextBox 2">
            <a:extLst>
              <a:ext uri="{FF2B5EF4-FFF2-40B4-BE49-F238E27FC236}">
                <a16:creationId xmlns:a16="http://schemas.microsoft.com/office/drawing/2014/main" id="{5DA3BDE2-BA8C-3BF6-F333-6F8231309CBF}"/>
              </a:ext>
            </a:extLst>
          </p:cNvPr>
          <p:cNvSpPr txBox="1"/>
          <p:nvPr/>
        </p:nvSpPr>
        <p:spPr>
          <a:xfrm>
            <a:off x="357809" y="1614115"/>
            <a:ext cx="8916193" cy="3980577"/>
          </a:xfrm>
          <a:prstGeom prst="rect">
            <a:avLst/>
          </a:prstGeom>
          <a:noFill/>
        </p:spPr>
        <p:txBody>
          <a:bodyPr wrap="square" rtlCol="0">
            <a:spAutoFit/>
          </a:bodyPr>
          <a:lstStyle/>
          <a:p>
            <a:pPr marL="285750" indent="-285750">
              <a:buFont typeface="Arial" panose="020B0604020202020204" pitchFamily="34" charset="0"/>
              <a:buChar char="•"/>
            </a:pPr>
            <a:r>
              <a:rPr lang="en-US" sz="2000" dirty="0"/>
              <a:t>Scenario: Invest $1000 at an interest rate of 7% (=0.07)</a:t>
            </a:r>
          </a:p>
          <a:p>
            <a:endParaRPr lang="en-US" sz="2000" dirty="0"/>
          </a:p>
          <a:p>
            <a:pPr marL="285750" indent="-285750">
              <a:buFont typeface="Arial" panose="020B0604020202020204" pitchFamily="34" charset="0"/>
              <a:buChar char="•"/>
            </a:pPr>
            <a:r>
              <a:rPr lang="en-US" sz="2000" dirty="0"/>
              <a:t>Future Value (FV) after first year:</a:t>
            </a:r>
          </a:p>
          <a:p>
            <a:r>
              <a:rPr lang="en-US" sz="2000" dirty="0"/>
              <a:t>	&gt; FV</a:t>
            </a:r>
            <a:r>
              <a:rPr lang="en-US" sz="2000" baseline="-25000" dirty="0"/>
              <a:t>1</a:t>
            </a:r>
            <a:r>
              <a:rPr lang="en-US" sz="2000" dirty="0"/>
              <a:t> = 1000 + 1000 x 0.07 = 1000 x (1.07)= </a:t>
            </a:r>
            <a:r>
              <a:rPr lang="en-US" sz="2000" u="sng" dirty="0"/>
              <a:t>$1070</a:t>
            </a:r>
            <a:r>
              <a:rPr lang="en-US" sz="2000" dirty="0"/>
              <a:t>.</a:t>
            </a:r>
          </a:p>
          <a:p>
            <a:endParaRPr lang="en-US" sz="2000" dirty="0"/>
          </a:p>
          <a:p>
            <a:pPr marL="285750" indent="-285750">
              <a:buFont typeface="Arial" panose="020B0604020202020204" pitchFamily="34" charset="0"/>
              <a:buChar char="•"/>
            </a:pPr>
            <a:r>
              <a:rPr lang="en-US" sz="2000" dirty="0"/>
              <a:t>After the second year: FV</a:t>
            </a:r>
            <a:r>
              <a:rPr lang="en-US" sz="2000" baseline="-25000" dirty="0"/>
              <a:t>2</a:t>
            </a:r>
            <a:r>
              <a:rPr lang="en-US" sz="2000" dirty="0"/>
              <a:t>  =1000 x 1.07 x 1.07 = 1000(1.07)</a:t>
            </a:r>
            <a:r>
              <a:rPr lang="en-US" sz="2000" baseline="30000" dirty="0"/>
              <a:t>2</a:t>
            </a:r>
            <a:r>
              <a:rPr lang="en-US" sz="2000" dirty="0"/>
              <a:t> = </a:t>
            </a:r>
            <a:r>
              <a:rPr lang="en-US" sz="2000" u="sng" dirty="0"/>
              <a:t>$1144.90</a:t>
            </a:r>
          </a:p>
          <a:p>
            <a:pPr marL="285750" indent="-285750">
              <a:buFont typeface="Arial" panose="020B0604020202020204" pitchFamily="34" charset="0"/>
              <a:buChar char="•"/>
            </a:pPr>
            <a:endParaRPr lang="en-US" sz="2000" baseline="30000" dirty="0"/>
          </a:p>
          <a:p>
            <a:pPr marL="285750" indent="-285750">
              <a:buFont typeface="Arial" panose="020B0604020202020204" pitchFamily="34" charset="0"/>
              <a:buChar char="•"/>
            </a:pPr>
            <a:r>
              <a:rPr lang="en-US" sz="2000" dirty="0"/>
              <a:t>After 10 years:  FV</a:t>
            </a:r>
            <a:r>
              <a:rPr lang="en-US" sz="2000" baseline="-25000" dirty="0"/>
              <a:t>10</a:t>
            </a:r>
            <a:r>
              <a:rPr lang="en-US" sz="2000" dirty="0"/>
              <a:t>  = 1000(1.07)</a:t>
            </a:r>
            <a:r>
              <a:rPr lang="en-US" sz="2000" baseline="30000" dirty="0"/>
              <a:t>10  </a:t>
            </a:r>
            <a:r>
              <a:rPr lang="en-US" sz="2000" dirty="0"/>
              <a:t>= </a:t>
            </a:r>
            <a:r>
              <a:rPr lang="en-US" sz="2000" u="sng" dirty="0"/>
              <a:t>$1967.15</a:t>
            </a:r>
          </a:p>
          <a:p>
            <a:pPr marL="285750" indent="-285750">
              <a:buFont typeface="Arial" panose="020B0604020202020204" pitchFamily="34" charset="0"/>
              <a:buChar char="•"/>
            </a:pPr>
            <a:endParaRPr lang="en-US" sz="2000" baseline="30000" dirty="0"/>
          </a:p>
          <a:p>
            <a:pPr marL="285750" indent="-285750">
              <a:buFont typeface="Arial" panose="020B0604020202020204" pitchFamily="34" charset="0"/>
              <a:buChar char="•"/>
            </a:pPr>
            <a:r>
              <a:rPr lang="en-US" sz="2000" dirty="0"/>
              <a:t>Generalize, with P = initial investment; r = interest rate (decimal); 	</a:t>
            </a:r>
          </a:p>
          <a:p>
            <a:r>
              <a:rPr lang="en-US" sz="2000" dirty="0"/>
              <a:t>	n = number of years.</a:t>
            </a:r>
          </a:p>
          <a:p>
            <a:endParaRPr lang="en-US" dirty="0"/>
          </a:p>
          <a:p>
            <a:pPr algn="ctr"/>
            <a:r>
              <a:rPr lang="en-US" sz="2800" dirty="0" err="1"/>
              <a:t>FV</a:t>
            </a:r>
            <a:r>
              <a:rPr lang="en-US" sz="2800" baseline="-25000" dirty="0" err="1"/>
              <a:t>n</a:t>
            </a:r>
            <a:r>
              <a:rPr lang="en-US" sz="2800" dirty="0"/>
              <a:t> = P(1 + r)</a:t>
            </a:r>
            <a:r>
              <a:rPr lang="en-US" sz="2800" baseline="30000" dirty="0"/>
              <a:t>n</a:t>
            </a:r>
            <a:endParaRPr lang="en-US" sz="2800" dirty="0"/>
          </a:p>
        </p:txBody>
      </p:sp>
    </p:spTree>
    <p:extLst>
      <p:ext uri="{BB962C8B-B14F-4D97-AF65-F5344CB8AC3E}">
        <p14:creationId xmlns:p14="http://schemas.microsoft.com/office/powerpoint/2010/main" val="219565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BF8-BFCF-25AC-5612-8A215B728C42}"/>
              </a:ext>
            </a:extLst>
          </p:cNvPr>
          <p:cNvSpPr>
            <a:spLocks noGrp="1"/>
          </p:cNvSpPr>
          <p:nvPr>
            <p:ph type="title"/>
          </p:nvPr>
        </p:nvSpPr>
        <p:spPr>
          <a:xfrm>
            <a:off x="677334" y="609600"/>
            <a:ext cx="8596668" cy="932953"/>
          </a:xfrm>
        </p:spPr>
        <p:txBody>
          <a:bodyPr/>
          <a:lstStyle/>
          <a:p>
            <a:pPr algn="ctr"/>
            <a:r>
              <a:rPr lang="en-US" dirty="0"/>
              <a:t>Present Value and Discounting</a:t>
            </a:r>
          </a:p>
        </p:txBody>
      </p:sp>
      <p:sp>
        <p:nvSpPr>
          <p:cNvPr id="3" name="TextBox 2">
            <a:extLst>
              <a:ext uri="{FF2B5EF4-FFF2-40B4-BE49-F238E27FC236}">
                <a16:creationId xmlns:a16="http://schemas.microsoft.com/office/drawing/2014/main" id="{15D9EAB4-C927-BB59-2D0B-C11203B8E152}"/>
              </a:ext>
            </a:extLst>
          </p:cNvPr>
          <p:cNvSpPr txBox="1"/>
          <p:nvPr/>
        </p:nvSpPr>
        <p:spPr>
          <a:xfrm>
            <a:off x="1097280" y="1685677"/>
            <a:ext cx="7609398" cy="7017306"/>
          </a:xfrm>
          <a:prstGeom prst="rect">
            <a:avLst/>
          </a:prstGeom>
          <a:noFill/>
        </p:spPr>
        <p:txBody>
          <a:bodyPr wrap="square" rtlCol="0">
            <a:spAutoFit/>
          </a:bodyPr>
          <a:lstStyle/>
          <a:p>
            <a:pPr marL="285750" indent="-285750">
              <a:buFont typeface="Arial" panose="020B0604020202020204" pitchFamily="34" charset="0"/>
              <a:buChar char="•"/>
            </a:pPr>
            <a:r>
              <a:rPr lang="en-US" dirty="0"/>
              <a:t>Think of discounting as the reverse of compounding.  E.g., Assume $1000 is needed one year from today, and r = 0.07.  What amount invested TODAY, PV, give $1000 one year from now?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1000 = PV(1 + .07);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PV = Present Value = 1000/1.07 = </a:t>
            </a:r>
            <a:r>
              <a:rPr lang="en-US" u="sng" dirty="0"/>
              <a:t>$934.58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if $1000 is needed 2 years from now?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PV = 1000/(1.07) x (1.07) = 1000/(1.07)</a:t>
            </a:r>
            <a:r>
              <a:rPr lang="en-US" baseline="30000" dirty="0"/>
              <a:t>2</a:t>
            </a:r>
            <a:r>
              <a:rPr lang="en-US" dirty="0"/>
              <a:t>  = </a:t>
            </a:r>
            <a:r>
              <a:rPr lang="en-US" u="sng" dirty="0"/>
              <a:t>$873.44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if $2000 is needed 2 years from now and $3000 is needed 3 years from now?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PV = 2000/(1.07)</a:t>
            </a:r>
            <a:r>
              <a:rPr lang="en-US" baseline="30000" dirty="0"/>
              <a:t>2</a:t>
            </a:r>
            <a:r>
              <a:rPr lang="en-US" dirty="0"/>
              <a:t> + 3000/(1.07)</a:t>
            </a:r>
            <a:r>
              <a:rPr lang="en-US" baseline="30000" dirty="0"/>
              <a:t>3</a:t>
            </a:r>
            <a:r>
              <a:rPr lang="en-US" dirty="0"/>
              <a:t> = 1746.88 + 2448.89 = </a:t>
            </a:r>
            <a:r>
              <a:rPr lang="en-US" u="sng" dirty="0"/>
              <a:t>$4195.77</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a:t>Year 2: 1746.88(1.07)</a:t>
            </a:r>
            <a:r>
              <a:rPr lang="en-US" baseline="30000" dirty="0"/>
              <a:t>2</a:t>
            </a:r>
            <a:r>
              <a:rPr lang="en-US" dirty="0"/>
              <a:t> = 2000; Year 3:  2448.89(1.07)</a:t>
            </a:r>
            <a:r>
              <a:rPr lang="en-US" baseline="30000" dirty="0"/>
              <a:t>3</a:t>
            </a:r>
            <a:r>
              <a:rPr lang="en-US" dirty="0"/>
              <a:t> = </a:t>
            </a:r>
            <a:r>
              <a:rPr lang="en-US" u="sng" dirty="0"/>
              <a:t>3000</a:t>
            </a:r>
            <a:r>
              <a:rPr lang="en-US" dirty="0"/>
              <a:t>.</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4285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C06C-4EC7-DADC-7810-506000CAE8F9}"/>
              </a:ext>
            </a:extLst>
          </p:cNvPr>
          <p:cNvSpPr>
            <a:spLocks noGrp="1"/>
          </p:cNvSpPr>
          <p:nvPr>
            <p:ph type="title"/>
          </p:nvPr>
        </p:nvSpPr>
        <p:spPr>
          <a:xfrm>
            <a:off x="677334" y="609600"/>
            <a:ext cx="8596668" cy="853440"/>
          </a:xfrm>
        </p:spPr>
        <p:txBody>
          <a:bodyPr>
            <a:normAutofit fontScale="90000"/>
          </a:bodyPr>
          <a:lstStyle/>
          <a:p>
            <a:pPr algn="ctr"/>
            <a:r>
              <a:rPr lang="en-US" sz="3600" dirty="0"/>
              <a:t>Present Value of Periodic Payments</a:t>
            </a:r>
            <a:br>
              <a:rPr lang="en-US" sz="3600" dirty="0"/>
            </a:br>
            <a:endParaRPr lang="en-US" dirty="0"/>
          </a:p>
        </p:txBody>
      </p:sp>
      <p:sp>
        <p:nvSpPr>
          <p:cNvPr id="5" name="TextBox 4">
            <a:extLst>
              <a:ext uri="{FF2B5EF4-FFF2-40B4-BE49-F238E27FC236}">
                <a16:creationId xmlns:a16="http://schemas.microsoft.com/office/drawing/2014/main" id="{DFD35425-F0B5-1A96-0BF2-50F9DB2DC9E5}"/>
              </a:ext>
            </a:extLst>
          </p:cNvPr>
          <p:cNvSpPr txBox="1"/>
          <p:nvPr/>
        </p:nvSpPr>
        <p:spPr>
          <a:xfrm>
            <a:off x="677334" y="1383527"/>
            <a:ext cx="8148614" cy="4862870"/>
          </a:xfrm>
          <a:prstGeom prst="rect">
            <a:avLst/>
          </a:prstGeom>
          <a:noFill/>
        </p:spPr>
        <p:txBody>
          <a:bodyPr wrap="square" rtlCol="0">
            <a:spAutoFit/>
          </a:bodyPr>
          <a:lstStyle/>
          <a:p>
            <a:pPr marL="285750" indent="-285750">
              <a:buFont typeface="Arial" panose="020B0604020202020204" pitchFamily="34" charset="0"/>
              <a:buChar char="•"/>
            </a:pPr>
            <a:r>
              <a:rPr lang="en-US" sz="1800" dirty="0"/>
              <a:t>In general, with FV = Amount needed n years from now and r = interest rate (decimal):</a:t>
            </a:r>
          </a:p>
          <a:p>
            <a:pPr algn="ctr"/>
            <a:r>
              <a:rPr lang="en-US" sz="2800" dirty="0"/>
              <a:t>PV = FV/(1 + r)</a:t>
            </a:r>
            <a:r>
              <a:rPr lang="en-US" sz="2800" baseline="30000" dirty="0"/>
              <a:t>n</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	When discounting, r is usually referred to as the “Discount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Consider a string of yearly payments, C</a:t>
            </a:r>
            <a:r>
              <a:rPr lang="en-US" sz="1800" baseline="-25000" dirty="0"/>
              <a:t>i</a:t>
            </a:r>
            <a:r>
              <a:rPr lang="en-US" sz="1800" dirty="0"/>
              <a:t>, over some time interval n.  C</a:t>
            </a:r>
            <a:r>
              <a:rPr lang="en-US" sz="1800" baseline="-25000" dirty="0"/>
              <a:t>i</a:t>
            </a:r>
            <a:r>
              <a:rPr lang="en-US" sz="1800" dirty="0"/>
              <a:t>  can vary over the n years</a:t>
            </a:r>
            <a:r>
              <a:rPr lang="en-US" dirty="0"/>
              <a:t>. </a:t>
            </a:r>
            <a:r>
              <a:rPr lang="en-US" sz="1800" dirty="0"/>
              <a:t>What is the present value of this stream of payments?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FFFF00"/>
                </a:highlight>
              </a:rPr>
              <a:t>PV = </a:t>
            </a:r>
            <a:r>
              <a:rPr lang="en-US" sz="1800" dirty="0">
                <a:highlight>
                  <a:srgbClr val="FFFF00"/>
                </a:highlight>
              </a:rPr>
              <a:t>C</a:t>
            </a:r>
            <a:r>
              <a:rPr lang="en-US" baseline="-25000" dirty="0">
                <a:highlight>
                  <a:srgbClr val="FFFF00"/>
                </a:highlight>
              </a:rPr>
              <a:t>1</a:t>
            </a:r>
            <a:r>
              <a:rPr lang="en-US" sz="1800" dirty="0">
                <a:highlight>
                  <a:srgbClr val="FFFF00"/>
                </a:highlight>
              </a:rPr>
              <a:t>/(1 + r)</a:t>
            </a:r>
            <a:r>
              <a:rPr lang="en-US" sz="1800" baseline="30000" dirty="0">
                <a:highlight>
                  <a:srgbClr val="FFFF00"/>
                </a:highlight>
              </a:rPr>
              <a:t>1  </a:t>
            </a:r>
            <a:r>
              <a:rPr lang="en-US" sz="1800" dirty="0">
                <a:highlight>
                  <a:srgbClr val="FFFF00"/>
                </a:highlight>
              </a:rPr>
              <a:t>+ C</a:t>
            </a:r>
            <a:r>
              <a:rPr lang="en-US" sz="1800" baseline="-25000" dirty="0">
                <a:highlight>
                  <a:srgbClr val="FFFF00"/>
                </a:highlight>
              </a:rPr>
              <a:t>2</a:t>
            </a:r>
            <a:r>
              <a:rPr lang="en-US" sz="1800" dirty="0">
                <a:highlight>
                  <a:srgbClr val="FFFF00"/>
                </a:highlight>
              </a:rPr>
              <a:t>/(1 + r)</a:t>
            </a:r>
            <a:r>
              <a:rPr lang="en-US" sz="1800" baseline="30000" dirty="0">
                <a:highlight>
                  <a:srgbClr val="FFFF00"/>
                </a:highlight>
              </a:rPr>
              <a:t>2</a:t>
            </a:r>
            <a:r>
              <a:rPr lang="en-US" sz="1800" dirty="0">
                <a:highlight>
                  <a:srgbClr val="FFFF00"/>
                </a:highlight>
              </a:rPr>
              <a:t>  + C</a:t>
            </a:r>
            <a:r>
              <a:rPr lang="en-US" sz="1800" baseline="-25000" dirty="0">
                <a:highlight>
                  <a:srgbClr val="FFFF00"/>
                </a:highlight>
              </a:rPr>
              <a:t>3</a:t>
            </a:r>
            <a:r>
              <a:rPr lang="en-US" sz="1800" dirty="0">
                <a:highlight>
                  <a:srgbClr val="FFFF00"/>
                </a:highlight>
              </a:rPr>
              <a:t>/(1 + r)</a:t>
            </a:r>
            <a:r>
              <a:rPr lang="en-US" sz="1800" baseline="30000" dirty="0">
                <a:highlight>
                  <a:srgbClr val="FFFF00"/>
                </a:highlight>
              </a:rPr>
              <a:t>3 </a:t>
            </a:r>
            <a:r>
              <a:rPr lang="en-US" sz="1800" dirty="0">
                <a:highlight>
                  <a:srgbClr val="FFFF00"/>
                </a:highlight>
              </a:rPr>
              <a:t>------ + C</a:t>
            </a:r>
            <a:r>
              <a:rPr lang="en-US" sz="1800" baseline="-25000" dirty="0">
                <a:highlight>
                  <a:srgbClr val="FFFF00"/>
                </a:highlight>
              </a:rPr>
              <a:t>n</a:t>
            </a:r>
            <a:r>
              <a:rPr lang="en-US" sz="1800" dirty="0">
                <a:highlight>
                  <a:srgbClr val="FFFF00"/>
                </a:highlight>
              </a:rPr>
              <a:t>/(1 + r)</a:t>
            </a:r>
            <a:r>
              <a:rPr lang="en-US" sz="1800" baseline="30000" dirty="0">
                <a:highlight>
                  <a:srgbClr val="FFFF00"/>
                </a:highlight>
              </a:rPr>
              <a:t>n</a:t>
            </a:r>
          </a:p>
          <a:p>
            <a:pPr marL="285750" indent="-285750">
              <a:buFont typeface="Arial" panose="020B0604020202020204" pitchFamily="34" charset="0"/>
              <a:buChar char="•"/>
            </a:pPr>
            <a:endParaRPr lang="en-US" baseline="30000" dirty="0"/>
          </a:p>
          <a:p>
            <a:pPr marL="285750" indent="-285750">
              <a:buFont typeface="Arial" panose="020B0604020202020204" pitchFamily="34" charset="0"/>
              <a:buChar char="•"/>
            </a:pPr>
            <a:r>
              <a:rPr lang="en-US" dirty="0"/>
              <a:t>This is the Discounted Cash Flow(DCF) evaluation model.  It has many applications.</a:t>
            </a:r>
            <a:endParaRPr lang="en-US" sz="1800" dirty="0"/>
          </a:p>
          <a:p>
            <a:endParaRPr lang="en-US" dirty="0"/>
          </a:p>
          <a:p>
            <a:endParaRPr lang="en-US" sz="1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33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61F8-1600-7CB5-14D6-225296C8CAB8}"/>
              </a:ext>
            </a:extLst>
          </p:cNvPr>
          <p:cNvSpPr>
            <a:spLocks noGrp="1"/>
          </p:cNvSpPr>
          <p:nvPr>
            <p:ph type="title"/>
          </p:nvPr>
        </p:nvSpPr>
        <p:spPr>
          <a:xfrm>
            <a:off x="677334" y="609600"/>
            <a:ext cx="8596668" cy="781878"/>
          </a:xfrm>
        </p:spPr>
        <p:txBody>
          <a:bodyPr>
            <a:normAutofit/>
          </a:bodyPr>
          <a:lstStyle/>
          <a:p>
            <a:pPr algn="ctr"/>
            <a:r>
              <a:rPr lang="en-US" sz="3200" dirty="0"/>
              <a:t>Ordinary Annuity Valuation</a:t>
            </a:r>
          </a:p>
        </p:txBody>
      </p:sp>
      <p:sp>
        <p:nvSpPr>
          <p:cNvPr id="3" name="TextBox 2">
            <a:extLst>
              <a:ext uri="{FF2B5EF4-FFF2-40B4-BE49-F238E27FC236}">
                <a16:creationId xmlns:a16="http://schemas.microsoft.com/office/drawing/2014/main" id="{F8045F6E-963B-E1CB-59F9-4C2DD7542B73}"/>
              </a:ext>
            </a:extLst>
          </p:cNvPr>
          <p:cNvSpPr txBox="1"/>
          <p:nvPr/>
        </p:nvSpPr>
        <p:spPr>
          <a:xfrm>
            <a:off x="620202" y="1995777"/>
            <a:ext cx="822960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t>Consider an ordinary annuity.  Suppose you want an investment that will pay you $1000 at the end of each year for 15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If the interest rate is 0.09, guaranteed over the 15 year time interval, what is the present value of the investment.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P</a:t>
            </a:r>
            <a:r>
              <a:rPr lang="en-US" sz="1800" dirty="0"/>
              <a:t>V= 1000/(1.09)</a:t>
            </a:r>
            <a:r>
              <a:rPr lang="en-US" sz="1800" baseline="30000" dirty="0"/>
              <a:t>1  </a:t>
            </a:r>
            <a:r>
              <a:rPr lang="en-US" sz="1800" dirty="0"/>
              <a:t>+ 1000/(1.09)</a:t>
            </a:r>
            <a:r>
              <a:rPr lang="en-US" sz="1800" baseline="30000" dirty="0"/>
              <a:t>2</a:t>
            </a:r>
            <a:r>
              <a:rPr lang="en-US" sz="1800" dirty="0"/>
              <a:t> +</a:t>
            </a:r>
            <a:r>
              <a:rPr lang="en-US" sz="1800" baseline="30000" dirty="0"/>
              <a:t> </a:t>
            </a:r>
            <a:r>
              <a:rPr lang="en-US" sz="1800" dirty="0"/>
              <a:t>------ + 1000/(1.09)</a:t>
            </a:r>
            <a:r>
              <a:rPr lang="en-US" sz="1800" baseline="30000" dirty="0"/>
              <a:t>15 </a:t>
            </a:r>
            <a:r>
              <a:rPr lang="en-US" sz="1800" dirty="0"/>
              <a:t> </a:t>
            </a:r>
            <a:r>
              <a:rPr lang="en-US" sz="1800"/>
              <a:t>= $8060.69</a:t>
            </a: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is the current value of the annuity.</a:t>
            </a:r>
          </a:p>
        </p:txBody>
      </p:sp>
    </p:spTree>
    <p:extLst>
      <p:ext uri="{BB962C8B-B14F-4D97-AF65-F5344CB8AC3E}">
        <p14:creationId xmlns:p14="http://schemas.microsoft.com/office/powerpoint/2010/main" val="127837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2D63-0260-71BA-488C-F5288AC07DCC}"/>
              </a:ext>
            </a:extLst>
          </p:cNvPr>
          <p:cNvSpPr>
            <a:spLocks noGrp="1"/>
          </p:cNvSpPr>
          <p:nvPr>
            <p:ph type="title"/>
          </p:nvPr>
        </p:nvSpPr>
        <p:spPr>
          <a:xfrm>
            <a:off x="677334" y="609600"/>
            <a:ext cx="8596668" cy="765976"/>
          </a:xfrm>
        </p:spPr>
        <p:txBody>
          <a:bodyPr/>
          <a:lstStyle/>
          <a:p>
            <a:pPr algn="ctr"/>
            <a:r>
              <a:rPr lang="en-US" dirty="0"/>
              <a:t>Bonds: Definitions </a:t>
            </a:r>
          </a:p>
        </p:txBody>
      </p:sp>
      <p:sp>
        <p:nvSpPr>
          <p:cNvPr id="4" name="TextBox 3">
            <a:extLst>
              <a:ext uri="{FF2B5EF4-FFF2-40B4-BE49-F238E27FC236}">
                <a16:creationId xmlns:a16="http://schemas.microsoft.com/office/drawing/2014/main" id="{F46F1E5A-C145-9B5F-5538-5EAC890CCD67}"/>
              </a:ext>
            </a:extLst>
          </p:cNvPr>
          <p:cNvSpPr txBox="1"/>
          <p:nvPr/>
        </p:nvSpPr>
        <p:spPr>
          <a:xfrm>
            <a:off x="677334" y="1439186"/>
            <a:ext cx="866544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A bond is a security issued by a corporation or government  that wants to borrow money from the public or institutions.  Some definitions: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 (Face) Value – The amount of the loan that the borrower must pay the lender at maturity.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Maturity – The date on which the par value is paid to the lender.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Coupon – The interest that the borrower pays the lender each period up to and including the maturity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Coupon Rate = Coupon/Par Value.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 how is a bond value calculated?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05760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5BFC-544E-1052-DF86-39D247DCBBB1}"/>
              </a:ext>
            </a:extLst>
          </p:cNvPr>
          <p:cNvSpPr>
            <a:spLocks noGrp="1"/>
          </p:cNvSpPr>
          <p:nvPr>
            <p:ph type="title"/>
          </p:nvPr>
        </p:nvSpPr>
        <p:spPr>
          <a:xfrm>
            <a:off x="677334" y="609600"/>
            <a:ext cx="8596668" cy="718268"/>
          </a:xfrm>
        </p:spPr>
        <p:txBody>
          <a:bodyPr/>
          <a:lstStyle/>
          <a:p>
            <a:pPr algn="ctr"/>
            <a:r>
              <a:rPr lang="en-US" dirty="0"/>
              <a:t>Bond Valuation</a:t>
            </a:r>
          </a:p>
        </p:txBody>
      </p:sp>
      <p:sp>
        <p:nvSpPr>
          <p:cNvPr id="4" name="TextBox 3">
            <a:extLst>
              <a:ext uri="{FF2B5EF4-FFF2-40B4-BE49-F238E27FC236}">
                <a16:creationId xmlns:a16="http://schemas.microsoft.com/office/drawing/2014/main" id="{3BBCF8C0-FF22-2DE4-7D9D-7D2F22D1975B}"/>
              </a:ext>
            </a:extLst>
          </p:cNvPr>
          <p:cNvSpPr txBox="1"/>
          <p:nvPr/>
        </p:nvSpPr>
        <p:spPr>
          <a:xfrm>
            <a:off x="477078" y="1518699"/>
            <a:ext cx="938253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Not surprisingly, a bond’s value is calculated using Discounted Cash Flow to find its present value.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a $1000 par value bond with a 10 year maturity and a coupon of $50.  Assume the coupon is paid at the end of a year and the interest rate is 5% (0.05)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present value will be the sum of the discounted coupons plus the discounted par value at year 10.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Bond Value = </a:t>
            </a:r>
            <a:r>
              <a:rPr lang="en-US" sz="1800" dirty="0"/>
              <a:t>50/(1.05)</a:t>
            </a:r>
            <a:r>
              <a:rPr lang="en-US" sz="1800" baseline="30000" dirty="0"/>
              <a:t>1  </a:t>
            </a:r>
            <a:r>
              <a:rPr lang="en-US" sz="1800" dirty="0"/>
              <a:t>+ 50/(1.05)</a:t>
            </a:r>
            <a:r>
              <a:rPr lang="en-US" sz="1800" baseline="30000" dirty="0"/>
              <a:t>2</a:t>
            </a:r>
            <a:r>
              <a:rPr lang="en-US" sz="1800" dirty="0"/>
              <a:t> +</a:t>
            </a:r>
            <a:r>
              <a:rPr lang="en-US" sz="1800" baseline="30000" dirty="0"/>
              <a:t> </a:t>
            </a:r>
            <a:r>
              <a:rPr lang="en-US" sz="1800" dirty="0"/>
              <a:t>--- + 50/(1.05)</a:t>
            </a:r>
            <a:r>
              <a:rPr lang="en-US" sz="1800" baseline="30000" dirty="0"/>
              <a:t>10 </a:t>
            </a:r>
            <a:r>
              <a:rPr lang="en-US" sz="1800" dirty="0"/>
              <a:t> + 1000/(1.05)</a:t>
            </a:r>
            <a:r>
              <a:rPr lang="en-US" sz="1800" baseline="30000" dirty="0"/>
              <a:t>10</a:t>
            </a:r>
            <a:r>
              <a:rPr lang="en-US" sz="1800" dirty="0"/>
              <a:t> = $1000!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The price of the bond (present value) is $1000 because the interest rate </a:t>
            </a:r>
            <a:r>
              <a:rPr lang="en-US" dirty="0"/>
              <a:t>= coupon rate = $50/$1000 = 0.05.</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However, interest rates don’t stay constant and neither does the price of a bond.</a:t>
            </a: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723223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3239</TotalTime>
  <Words>2728</Words>
  <Application>Microsoft Office PowerPoint</Application>
  <PresentationFormat>Widescreen</PresentationFormat>
  <Paragraphs>305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Discounted cash Flow (DCF)</vt:lpstr>
      <vt:lpstr>Background</vt:lpstr>
      <vt:lpstr>A Gentle Dive into DCF Analysis:  Agenda</vt:lpstr>
      <vt:lpstr>Future Value and Compounding </vt:lpstr>
      <vt:lpstr>Present Value and Discounting</vt:lpstr>
      <vt:lpstr>Present Value of Periodic Payments </vt:lpstr>
      <vt:lpstr>Ordinary Annuity Valuation</vt:lpstr>
      <vt:lpstr>Bonds: Definitions </vt:lpstr>
      <vt:lpstr>Bond Valuation</vt:lpstr>
      <vt:lpstr>Bond Price Sensitivity:  Duration</vt:lpstr>
      <vt:lpstr>Stock Valuation</vt:lpstr>
      <vt:lpstr>Stock Valuation: Cash Flows</vt:lpstr>
      <vt:lpstr>Stock Valuation: Weighted Cost of Capital (WACC)</vt:lpstr>
      <vt:lpstr>Stock Valuation: WACC Components</vt:lpstr>
      <vt:lpstr>Stock Valuation: Terminal Value</vt:lpstr>
      <vt:lpstr>Calculating the “Fair Value”</vt:lpstr>
      <vt:lpstr>The DCF Method and an SSG Analysis</vt:lpstr>
      <vt:lpstr>Comparison of Fair Values Calculated by Various Analysts</vt:lpstr>
      <vt:lpstr>PowerPoint Presentation</vt:lpstr>
      <vt:lpstr>Fair Value Comparison for Magnificent 7</vt:lpstr>
      <vt:lpstr>PowerPoint Presentation</vt:lpstr>
      <vt:lpstr>GuruFocus FV comparison to Mstar and CFRA</vt:lpstr>
      <vt:lpstr>The DCF Method: Summary</vt:lpstr>
      <vt:lpstr>MSFT FV Calculation Using Yahoo and Value Line Data Growth rate Assumptions </vt:lpstr>
      <vt:lpstr>MSFT FV Calculation Using Yahoo and Value Line Data WACC Assumptions </vt:lpstr>
      <vt:lpstr>MSFT FV Calculation Using Yahoo and Value Line Data Results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Discounted Cash Flow :</dc:title>
  <dc:creator>melcrtzj@gmail.com</dc:creator>
  <cp:lastModifiedBy>melcrtzj@gmail.com</cp:lastModifiedBy>
  <cp:revision>119</cp:revision>
  <dcterms:created xsi:type="dcterms:W3CDTF">2024-01-14T02:07:52Z</dcterms:created>
  <dcterms:modified xsi:type="dcterms:W3CDTF">2024-03-19T15:27:47Z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