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4"/>
  </p:sldMasterIdLst>
  <p:notesMasterIdLst>
    <p:notesMasterId r:id="rId40"/>
  </p:notesMasterIdLst>
  <p:handoutMasterIdLst>
    <p:handoutMasterId r:id="rId41"/>
  </p:handoutMasterIdLst>
  <p:sldIdLst>
    <p:sldId id="344" r:id="rId5"/>
    <p:sldId id="299" r:id="rId6"/>
    <p:sldId id="387" r:id="rId7"/>
    <p:sldId id="358" r:id="rId8"/>
    <p:sldId id="359" r:id="rId9"/>
    <p:sldId id="360" r:id="rId10"/>
    <p:sldId id="361" r:id="rId11"/>
    <p:sldId id="392" r:id="rId12"/>
    <p:sldId id="391" r:id="rId13"/>
    <p:sldId id="362" r:id="rId14"/>
    <p:sldId id="363" r:id="rId15"/>
    <p:sldId id="364" r:id="rId16"/>
    <p:sldId id="365" r:id="rId17"/>
    <p:sldId id="366" r:id="rId18"/>
    <p:sldId id="367" r:id="rId19"/>
    <p:sldId id="368" r:id="rId20"/>
    <p:sldId id="369" r:id="rId21"/>
    <p:sldId id="388" r:id="rId22"/>
    <p:sldId id="384" r:id="rId23"/>
    <p:sldId id="430" r:id="rId24"/>
    <p:sldId id="379" r:id="rId25"/>
    <p:sldId id="423" r:id="rId26"/>
    <p:sldId id="426" r:id="rId27"/>
    <p:sldId id="427" r:id="rId28"/>
    <p:sldId id="428" r:id="rId29"/>
    <p:sldId id="429" r:id="rId30"/>
    <p:sldId id="386" r:id="rId31"/>
    <p:sldId id="431" r:id="rId32"/>
    <p:sldId id="432" r:id="rId33"/>
    <p:sldId id="385" r:id="rId34"/>
    <p:sldId id="389" r:id="rId35"/>
    <p:sldId id="357" r:id="rId36"/>
    <p:sldId id="381" r:id="rId37"/>
    <p:sldId id="390" r:id="rId38"/>
    <p:sldId id="393" r:id="rId39"/>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F941EC-B4AB-E44E-94B1-83EB1C323D83}">
          <p14:sldIdLst>
            <p14:sldId id="344"/>
            <p14:sldId id="299"/>
            <p14:sldId id="387"/>
            <p14:sldId id="358"/>
            <p14:sldId id="359"/>
            <p14:sldId id="360"/>
            <p14:sldId id="361"/>
            <p14:sldId id="392"/>
            <p14:sldId id="391"/>
            <p14:sldId id="362"/>
            <p14:sldId id="363"/>
            <p14:sldId id="364"/>
            <p14:sldId id="365"/>
            <p14:sldId id="366"/>
            <p14:sldId id="367"/>
            <p14:sldId id="368"/>
            <p14:sldId id="369"/>
            <p14:sldId id="388"/>
            <p14:sldId id="384"/>
            <p14:sldId id="430"/>
            <p14:sldId id="379"/>
            <p14:sldId id="423"/>
            <p14:sldId id="426"/>
            <p14:sldId id="427"/>
            <p14:sldId id="428"/>
            <p14:sldId id="429"/>
            <p14:sldId id="386"/>
            <p14:sldId id="431"/>
            <p14:sldId id="432"/>
            <p14:sldId id="385"/>
            <p14:sldId id="389"/>
            <p14:sldId id="357"/>
            <p14:sldId id="381"/>
            <p14:sldId id="390"/>
            <p14:sldId id="3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424242"/>
    <a:srgbClr val="005DAA"/>
    <a:srgbClr val="FFFFFF"/>
    <a:srgbClr val="212763"/>
    <a:srgbClr val="00458A"/>
    <a:srgbClr val="00579E"/>
    <a:srgbClr val="49A942"/>
    <a:srgbClr val="005DAB"/>
    <a:srgbClr val="004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364" autoAdjust="0"/>
  </p:normalViewPr>
  <p:slideViewPr>
    <p:cSldViewPr>
      <p:cViewPr varScale="1">
        <p:scale>
          <a:sx n="116" d="100"/>
          <a:sy n="116" d="100"/>
        </p:scale>
        <p:origin x="33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9" d="100"/>
          <a:sy n="119" d="100"/>
        </p:scale>
        <p:origin x="2192" y="20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7772400" y="228600"/>
            <a:ext cx="1293317" cy="365276"/>
          </a:xfrm>
          <a:prstGeom prst="rect">
            <a:avLst/>
          </a:prstGeom>
        </p:spPr>
        <p:txBody>
          <a:bodyPr vert="horz" lIns="91440" tIns="45720" rIns="91440" bIns="45720" rtlCol="0" anchor="ctr"/>
          <a:lstStyle>
            <a:lvl1pPr algn="r">
              <a:defRPr sz="1200"/>
            </a:lvl1pPr>
          </a:lstStyle>
          <a:p>
            <a:fld id="{946D645D-8C0E-4D3C-8676-A644BCA0584F}"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2" name="Header Placeholder 1">
            <a:extLst>
              <a:ext uri="{FF2B5EF4-FFF2-40B4-BE49-F238E27FC236}">
                <a16:creationId xmlns:a16="http://schemas.microsoft.com/office/drawing/2014/main" id="{CDFAECD0-3B39-7047-BDA2-F69E3F4E8136}"/>
              </a:ext>
            </a:extLst>
          </p:cNvPr>
          <p:cNvSpPr>
            <a:spLocks noGrp="1"/>
          </p:cNvSpPr>
          <p:nvPr>
            <p:ph type="hdr" sz="quarter"/>
          </p:nvPr>
        </p:nvSpPr>
        <p:spPr>
          <a:xfrm>
            <a:off x="685799" y="228602"/>
            <a:ext cx="4160838" cy="366713"/>
          </a:xfrm>
          <a:prstGeom prst="rect">
            <a:avLst/>
          </a:prstGeom>
        </p:spPr>
        <p:txBody>
          <a:bodyPr vert="horz" lIns="91440" tIns="45720" rIns="91440" bIns="45720" rtlCol="0"/>
          <a:lstStyle>
            <a:lvl1pPr algn="l">
              <a:defRPr sz="1200"/>
            </a:lvl1pPr>
          </a:lstStyle>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200" y="226925"/>
            <a:ext cx="2819400" cy="365760"/>
          </a:xfrm>
          <a:prstGeom prst="rect">
            <a:avLst/>
          </a:prstGeom>
        </p:spPr>
        <p:txBody>
          <a:bodyPr vert="horz" lIns="96661" tIns="48331" rIns="96661" bIns="48331" rtlCol="0" anchor="ctr"/>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57800" y="209001"/>
            <a:ext cx="3886200" cy="365760"/>
          </a:xfrm>
          <a:prstGeom prst="rect">
            <a:avLst/>
          </a:prstGeom>
        </p:spPr>
        <p:txBody>
          <a:bodyPr vert="horz" lIns="96661" tIns="48331" rIns="96661" bIns="48331" rtlCol="0" anchor="ctr"/>
          <a:lstStyle>
            <a:lvl1pPr algn="r">
              <a:defRPr sz="1200" b="1">
                <a:latin typeface="Arial" panose="020B0604020202020204" pitchFamily="34" charset="0"/>
                <a:cs typeface="Arial" panose="020B0604020202020204" pitchFamily="34" charset="0"/>
              </a:defRPr>
            </a:lvl1pPr>
          </a:lstStyle>
          <a:p>
            <a:fld id="{4D607DF2-17BE-4C2C-AFE5-F620D71543FC}" type="slidenum">
              <a:rPr lang="en-US" smtClean="0"/>
              <a:pPr/>
              <a:t>‹#›</a:t>
            </a:fld>
            <a:endParaRPr lang="en-US" dirty="0"/>
          </a:p>
        </p:txBody>
      </p:sp>
      <p:sp>
        <p:nvSpPr>
          <p:cNvPr id="8" name="Slide Image Placeholder 7">
            <a:extLst>
              <a:ext uri="{FF2B5EF4-FFF2-40B4-BE49-F238E27FC236}">
                <a16:creationId xmlns:a16="http://schemas.microsoft.com/office/drawing/2014/main" id="{C44F46AC-8F6F-3742-B0C6-9570EC0E4EFB}"/>
              </a:ext>
            </a:extLst>
          </p:cNvPr>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dirty="0"/>
          </a:p>
        </p:txBody>
      </p:sp>
      <p:sp>
        <p:nvSpPr>
          <p:cNvPr id="10" name="Notes Placeholder 9">
            <a:extLst>
              <a:ext uri="{FF2B5EF4-FFF2-40B4-BE49-F238E27FC236}">
                <a16:creationId xmlns:a16="http://schemas.microsoft.com/office/drawing/2014/main" id="{4D8C27FA-EE6C-EA47-814A-7060CB4482A7}"/>
              </a:ext>
            </a:extLst>
          </p:cNvPr>
          <p:cNvSpPr>
            <a:spLocks noGrp="1"/>
          </p:cNvSpPr>
          <p:nvPr>
            <p:ph type="body" sz="quarter" idx="3"/>
          </p:nvPr>
        </p:nvSpPr>
        <p:spPr>
          <a:xfrm>
            <a:off x="960440" y="3521077"/>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120" y="3474720"/>
            <a:ext cx="7680960" cy="3291840"/>
          </a:xfrm>
          <a:prstGeom prst="rect">
            <a:avLst/>
          </a:prstGeom>
        </p:spPr>
        <p:txBody>
          <a:bodyPr/>
          <a:lstStyle/>
          <a:p>
            <a:r>
              <a:rPr lang="en-US" dirty="0"/>
              <a:t>Main Presentation Title Slide  </a:t>
            </a:r>
          </a:p>
          <a:p>
            <a:r>
              <a:rPr lang="en-US" dirty="0"/>
              <a:t>Showcasing a logo/art  </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t>1</a:t>
            </a:fld>
            <a:endParaRPr lang="en-US" dirty="0"/>
          </a:p>
        </p:txBody>
      </p:sp>
    </p:spTree>
    <p:extLst>
      <p:ext uri="{BB962C8B-B14F-4D97-AF65-F5344CB8AC3E}">
        <p14:creationId xmlns:p14="http://schemas.microsoft.com/office/powerpoint/2010/main" val="325139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a:prstGeom prst="rect">
            <a:avLst/>
          </a:prstGeom>
        </p:spPr>
      </p:sp>
      <p:sp>
        <p:nvSpPr>
          <p:cNvPr id="3" name="Notes Placeholder 2"/>
          <p:cNvSpPr>
            <a:spLocks noGrp="1"/>
          </p:cNvSpPr>
          <p:nvPr>
            <p:ph type="body" idx="1"/>
          </p:nvPr>
        </p:nvSpPr>
        <p:spPr>
          <a:xfrm>
            <a:off x="960120" y="3474720"/>
            <a:ext cx="7680960" cy="3291840"/>
          </a:xfrm>
          <a:prstGeom prst="rect">
            <a:avLst/>
          </a:prstGeom>
        </p:spPr>
        <p:txBody>
          <a:bodyPr/>
          <a:lstStyle/>
          <a:p>
            <a:r>
              <a:rPr lang="en-US" dirty="0"/>
              <a:t>General Disclaimer Slide.  </a:t>
            </a:r>
          </a:p>
          <a:p>
            <a:r>
              <a:rPr lang="en-US" dirty="0"/>
              <a:t>Note: Please ensure to check the copyright and usage of any image that is used for your slides.  </a:t>
            </a:r>
          </a:p>
        </p:txBody>
      </p:sp>
      <p:sp>
        <p:nvSpPr>
          <p:cNvPr id="4" name="Slide Number Placeholder 3"/>
          <p:cNvSpPr>
            <a:spLocks noGrp="1"/>
          </p:cNvSpPr>
          <p:nvPr>
            <p:ph type="sldNum" sz="quarter" idx="5"/>
          </p:nvPr>
        </p:nvSpPr>
        <p:spPr/>
        <p:txBody>
          <a:bodyPr/>
          <a:lstStyle/>
          <a:p>
            <a:fld id="{4D607DF2-17BE-4C2C-AFE5-F620D71543FC}" type="slidenum">
              <a:rPr lang="en-US" smtClean="0"/>
              <a:t>2</a:t>
            </a:fld>
            <a:endParaRPr lang="en-US" dirty="0"/>
          </a:p>
        </p:txBody>
      </p:sp>
      <p:sp>
        <p:nvSpPr>
          <p:cNvPr id="5" name="Header Placeholder 4">
            <a:extLst>
              <a:ext uri="{FF2B5EF4-FFF2-40B4-BE49-F238E27FC236}">
                <a16:creationId xmlns:a16="http://schemas.microsoft.com/office/drawing/2014/main" id="{8E8CEC49-8D1B-BA4E-BCC8-8055F3BB6B3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64300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7</a:t>
            </a:fld>
            <a:endParaRPr lang="en-US" dirty="0"/>
          </a:p>
        </p:txBody>
      </p:sp>
    </p:spTree>
    <p:extLst>
      <p:ext uri="{BB962C8B-B14F-4D97-AF65-F5344CB8AC3E}">
        <p14:creationId xmlns:p14="http://schemas.microsoft.com/office/powerpoint/2010/main" val="26501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2023</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17</a:t>
            </a:fld>
            <a:endParaRPr lang="en-US" dirty="0"/>
          </a:p>
        </p:txBody>
      </p:sp>
    </p:spTree>
    <p:extLst>
      <p:ext uri="{BB962C8B-B14F-4D97-AF65-F5344CB8AC3E}">
        <p14:creationId xmlns:p14="http://schemas.microsoft.com/office/powerpoint/2010/main" val="269605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Taking the perspective of someone else </a:t>
            </a:r>
            <a:r>
              <a:rPr lang="en-US" sz="1200" dirty="0"/>
              <a:t>gets us closer to the truth because that truth generally lies in the middle of the way we field outcomes for ourselves and the way we field them for others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D607DF2-17BE-4C2C-AFE5-F620D71543FC}" type="slidenum">
              <a:rPr lang="en-US" smtClean="0"/>
              <a:pPr/>
              <a:t>27</a:t>
            </a:fld>
            <a:endParaRPr lang="en-US" dirty="0"/>
          </a:p>
        </p:txBody>
      </p:sp>
    </p:spTree>
    <p:extLst>
      <p:ext uri="{BB962C8B-B14F-4D97-AF65-F5344CB8AC3E}">
        <p14:creationId xmlns:p14="http://schemas.microsoft.com/office/powerpoint/2010/main" val="253088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Slide </a:t>
            </a:r>
          </a:p>
          <a:p>
            <a:r>
              <a:rPr lang="en-US" dirty="0"/>
              <a:t>Question and Comments </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32</a:t>
            </a:fld>
            <a:endParaRPr lang="en-US" dirty="0"/>
          </a:p>
        </p:txBody>
      </p:sp>
    </p:spTree>
    <p:extLst>
      <p:ext uri="{BB962C8B-B14F-4D97-AF65-F5344CB8AC3E}">
        <p14:creationId xmlns:p14="http://schemas.microsoft.com/office/powerpoint/2010/main" val="81315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599" y="865561"/>
            <a:ext cx="10845800" cy="1720573"/>
          </a:xfrm>
        </p:spPr>
        <p:txBody>
          <a:bodyPr anchor="t">
            <a:noAutofit/>
          </a:bodyPr>
          <a:lstStyle>
            <a:lvl1pPr algn="l">
              <a:defRPr sz="5000">
                <a:solidFill>
                  <a:schemeClr val="tx2"/>
                </a:solidFill>
              </a:defRPr>
            </a:lvl1pPr>
          </a:lstStyle>
          <a:p>
            <a:r>
              <a:rPr lang="en-US" dirty="0"/>
              <a:t>Click to edit master title style</a:t>
            </a:r>
            <a:br>
              <a:rPr lang="en-US" dirty="0"/>
            </a:br>
            <a:r>
              <a:rPr lang="en-US" dirty="0"/>
              <a:t>Line 2</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p:nvPr>
        </p:nvSpPr>
        <p:spPr>
          <a:xfrm>
            <a:off x="736599" y="2637549"/>
            <a:ext cx="6984999" cy="1063623"/>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Picture Placeholder 4">
            <a:extLst>
              <a:ext uri="{FF2B5EF4-FFF2-40B4-BE49-F238E27FC236}">
                <a16:creationId xmlns:a16="http://schemas.microsoft.com/office/drawing/2014/main" id="{44E97CE0-79EA-814D-919F-EF3A12B9CC82}"/>
              </a:ext>
            </a:extLst>
          </p:cNvPr>
          <p:cNvSpPr>
            <a:spLocks noGrp="1"/>
          </p:cNvSpPr>
          <p:nvPr>
            <p:ph type="pic" sz="quarter" idx="15"/>
          </p:nvPr>
        </p:nvSpPr>
        <p:spPr>
          <a:xfrm>
            <a:off x="8077200" y="2637549"/>
            <a:ext cx="3505200" cy="3733800"/>
          </a:xfrm>
        </p:spPr>
        <p:txBody>
          <a:bodyPr/>
          <a:lstStyle/>
          <a:p>
            <a:r>
              <a:rPr lang="en-US" dirty="0"/>
              <a:t>Click icon to add picture</a:t>
            </a:r>
          </a:p>
        </p:txBody>
      </p:sp>
      <p:sp>
        <p:nvSpPr>
          <p:cNvPr id="11" name="Text Placeholder 9">
            <a:extLst>
              <a:ext uri="{FF2B5EF4-FFF2-40B4-BE49-F238E27FC236}">
                <a16:creationId xmlns:a16="http://schemas.microsoft.com/office/drawing/2014/main" id="{69FEEBB7-13DD-3B47-A51C-A6E3161036CD}"/>
              </a:ext>
            </a:extLst>
          </p:cNvPr>
          <p:cNvSpPr>
            <a:spLocks noGrp="1"/>
          </p:cNvSpPr>
          <p:nvPr>
            <p:ph type="body" sz="quarter" idx="25" hasCustomPrompt="1"/>
          </p:nvPr>
        </p:nvSpPr>
        <p:spPr>
          <a:xfrm>
            <a:off x="736599" y="4612873"/>
            <a:ext cx="6984999" cy="759780"/>
          </a:xfrm>
        </p:spPr>
        <p:txBody>
          <a:bodyPr>
            <a:noAutofit/>
          </a:bodyPr>
          <a:lstStyle>
            <a:lvl1pPr marL="0" indent="0" algn="l">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AB12461C-52F7-5E4C-8083-15B5F06FA056}"/>
              </a:ext>
            </a:extLst>
          </p:cNvPr>
          <p:cNvSpPr>
            <a:spLocks noGrp="1"/>
          </p:cNvSpPr>
          <p:nvPr>
            <p:ph type="body" sz="quarter" idx="26" hasCustomPrompt="1"/>
          </p:nvPr>
        </p:nvSpPr>
        <p:spPr>
          <a:xfrm>
            <a:off x="736600" y="5372653"/>
            <a:ext cx="6985000" cy="1180547"/>
          </a:xfrm>
        </p:spPr>
        <p:txBody>
          <a:bodyPr anchor="t">
            <a:noAutofit/>
          </a:bodyPr>
          <a:lstStyle>
            <a:lvl1pPr marL="0" indent="0" algn="l">
              <a:buNone/>
              <a:defRPr sz="2000">
                <a:solidFill>
                  <a:schemeClr val="accent3"/>
                </a:solidFill>
              </a:defRPr>
            </a:lvl1pPr>
          </a:lstStyle>
          <a:p>
            <a:pPr lvl="0"/>
            <a:r>
              <a:rPr lang="en-US" dirty="0"/>
              <a:t>Click to edit master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2"/>
                </a:solidFill>
              </a:defRPr>
            </a:lvl1pPr>
          </a:lstStyle>
          <a:p>
            <a:r>
              <a:rPr lang="en-US" dirty="0"/>
              <a:t>Click to edit master </a:t>
            </a:r>
            <a:br>
              <a:rPr lang="en-US" dirty="0"/>
            </a:br>
            <a:r>
              <a:rPr lang="en-US" dirty="0"/>
              <a:t>title style</a:t>
            </a:r>
          </a:p>
        </p:txBody>
      </p:sp>
      <p:sp>
        <p:nvSpPr>
          <p:cNvPr id="3" name="Content Placeholder 2"/>
          <p:cNvSpPr>
            <a:spLocks noGrp="1"/>
          </p:cNvSpPr>
          <p:nvPr>
            <p:ph idx="1" hasCustomPrompt="1"/>
          </p:nvPr>
        </p:nvSpPr>
        <p:spPr/>
        <p:txBody>
          <a:bodyPr>
            <a:normAutofit/>
          </a:bodyPr>
          <a:lstStyle>
            <a:lvl1pPr marL="457200" marR="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sz="3200">
                <a:solidFill>
                  <a:srgbClr val="212121"/>
                </a:solidFill>
              </a:defRPr>
            </a:lvl1pPr>
            <a:lvl2pPr>
              <a:buClrTx/>
              <a:defRPr sz="2400"/>
            </a:lvl2pPr>
            <a:lvl3pPr>
              <a:buClrTx/>
              <a:defRPr sz="2000"/>
            </a:lvl3pPr>
            <a:lvl4pPr>
              <a:buClrTx/>
              <a:defRPr sz="1800"/>
            </a:lvl4pPr>
            <a:lvl5pPr>
              <a:buClrTx/>
              <a:defRPr sz="1600"/>
            </a:lvl5pPr>
          </a:lstStyle>
          <a:p>
            <a:pPr lvl="0"/>
            <a:r>
              <a:rPr lang="en-US" dirty="0"/>
              <a:t>Click to edit master text styles</a:t>
            </a:r>
          </a:p>
          <a:p>
            <a:pPr marL="457200" marR="0" lvl="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dirty="0"/>
              <a:t>Click to edit master text styles</a:t>
            </a:r>
          </a:p>
          <a:p>
            <a:pPr marL="457200" marR="0" lvl="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dirty="0"/>
              <a:t>Click to edit master text styles</a:t>
            </a:r>
          </a:p>
          <a:p>
            <a:pPr lvl="0"/>
            <a:endParaRPr lang="en-US" dirty="0"/>
          </a:p>
          <a:p>
            <a:pPr lvl="0"/>
            <a:endParaRPr lang="en-US" dirty="0"/>
          </a:p>
          <a:p>
            <a:pPr lvl="0"/>
            <a:endParaRPr lang="en-US" dirty="0"/>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193508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py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D7BC-B0EC-174E-AB36-09C2D4373083}"/>
              </a:ext>
            </a:extLst>
          </p:cNvPr>
          <p:cNvSpPr>
            <a:spLocks noGrp="1"/>
          </p:cNvSpPr>
          <p:nvPr>
            <p:ph type="title" hasCustomPrompt="1"/>
          </p:nvPr>
        </p:nvSpPr>
        <p:spPr/>
        <p:txBody>
          <a:bodyPr/>
          <a:lstStyle>
            <a:lvl1pPr>
              <a:defRPr>
                <a:solidFill>
                  <a:schemeClr val="tx2"/>
                </a:solidFill>
              </a:defRPr>
            </a:lvl1pPr>
          </a:lstStyle>
          <a:p>
            <a:r>
              <a:rPr lang="en-US" dirty="0"/>
              <a:t>Click to edit master </a:t>
            </a:r>
            <a:br>
              <a:rPr lang="en-US" dirty="0"/>
            </a:br>
            <a:r>
              <a:rPr lang="en-US" dirty="0"/>
              <a:t>title style</a:t>
            </a:r>
          </a:p>
        </p:txBody>
      </p:sp>
      <p:sp>
        <p:nvSpPr>
          <p:cNvPr id="3" name="Slide Number Placeholder 2">
            <a:extLst>
              <a:ext uri="{FF2B5EF4-FFF2-40B4-BE49-F238E27FC236}">
                <a16:creationId xmlns:a16="http://schemas.microsoft.com/office/drawing/2014/main" id="{45E58013-15DC-BC42-B102-74594DECE57A}"/>
              </a:ext>
            </a:extLst>
          </p:cNvPr>
          <p:cNvSpPr>
            <a:spLocks noGrp="1"/>
          </p:cNvSpPr>
          <p:nvPr>
            <p:ph type="sldNum" sz="quarter" idx="10"/>
          </p:nvPr>
        </p:nvSpPr>
        <p:spPr/>
        <p:txBody>
          <a:bodyPr/>
          <a:lstStyle>
            <a:lvl1pPr>
              <a:defRPr sz="1800" b="1"/>
            </a:lvl1pPr>
          </a:lstStyle>
          <a:p>
            <a:r>
              <a:rPr lang="en-US" dirty="0"/>
              <a:t> </a:t>
            </a:r>
            <a:fld id="{B7C7DEAE-B1FF-4F0D-9790-23B38FF51CAA}" type="slidenum">
              <a:rPr lang="en-US" smtClean="0"/>
              <a:pPr/>
              <a:t>‹#›</a:t>
            </a:fld>
            <a:endParaRPr lang="en-US" dirty="0"/>
          </a:p>
        </p:txBody>
      </p:sp>
      <p:sp>
        <p:nvSpPr>
          <p:cNvPr id="7" name="Picture Placeholder 6">
            <a:extLst>
              <a:ext uri="{FF2B5EF4-FFF2-40B4-BE49-F238E27FC236}">
                <a16:creationId xmlns:a16="http://schemas.microsoft.com/office/drawing/2014/main" id="{5F6B4C6F-CF21-A44E-A31A-3131E974CD06}"/>
              </a:ext>
            </a:extLst>
          </p:cNvPr>
          <p:cNvSpPr>
            <a:spLocks noGrp="1"/>
          </p:cNvSpPr>
          <p:nvPr>
            <p:ph type="pic" sz="quarter" idx="11"/>
          </p:nvPr>
        </p:nvSpPr>
        <p:spPr>
          <a:xfrm>
            <a:off x="7270750" y="2057400"/>
            <a:ext cx="4311650" cy="4419600"/>
          </a:xfrm>
        </p:spPr>
        <p:txBody>
          <a:bodyPr/>
          <a:lstStyle>
            <a:lvl1pPr>
              <a:defRPr>
                <a:solidFill>
                  <a:schemeClr val="bg1">
                    <a:lumMod val="10000"/>
                  </a:schemeClr>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AC9BEDB9-EBFF-E949-8BFF-94FAC3ABA1CB}"/>
              </a:ext>
            </a:extLst>
          </p:cNvPr>
          <p:cNvSpPr>
            <a:spLocks noGrp="1"/>
          </p:cNvSpPr>
          <p:nvPr>
            <p:ph idx="1" hasCustomPrompt="1"/>
          </p:nvPr>
        </p:nvSpPr>
        <p:spPr>
          <a:xfrm>
            <a:off x="617620" y="2057400"/>
            <a:ext cx="6392779" cy="4419600"/>
          </a:xfrm>
        </p:spPr>
        <p:txBody>
          <a:bodyPr>
            <a:normAutofit/>
          </a:bodyPr>
          <a:lstStyle>
            <a:lvl1pPr marL="0" indent="0" algn="l">
              <a:buClrTx/>
              <a:buNone/>
              <a:defRPr sz="3200">
                <a:solidFill>
                  <a:schemeClr val="accent3">
                    <a:lumMod val="50000"/>
                  </a:schemeClr>
                </a:solidFill>
              </a:defRPr>
            </a:lvl1pPr>
            <a:lvl2pPr>
              <a:buClrTx/>
              <a:defRPr sz="2400"/>
            </a:lvl2pPr>
            <a:lvl3pPr>
              <a:buClrTx/>
              <a:defRPr sz="2000"/>
            </a:lvl3pPr>
            <a:lvl4pPr>
              <a:buClrTx/>
              <a:defRPr sz="1800"/>
            </a:lvl4pPr>
            <a:lvl5pPr>
              <a:buClrTx/>
              <a:defRPr sz="1600"/>
            </a:lvl5pPr>
          </a:lstStyle>
          <a:p>
            <a:pPr lvl="0"/>
            <a:r>
              <a:rPr lang="en-US" dirty="0"/>
              <a:t>Click to edit master text styles</a:t>
            </a:r>
          </a:p>
        </p:txBody>
      </p:sp>
    </p:spTree>
    <p:extLst>
      <p:ext uri="{BB962C8B-B14F-4D97-AF65-F5344CB8AC3E}">
        <p14:creationId xmlns:p14="http://schemas.microsoft.com/office/powerpoint/2010/main" val="333561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
        <p:nvSpPr>
          <p:cNvPr id="4" name="Content Placeholder 3"/>
          <p:cNvSpPr>
            <a:spLocks noGrp="1"/>
          </p:cNvSpPr>
          <p:nvPr>
            <p:ph sz="half" idx="2" hasCustomPrompt="1"/>
          </p:nvPr>
        </p:nvSpPr>
        <p:spPr>
          <a:xfrm>
            <a:off x="609600" y="1981200"/>
            <a:ext cx="5242560" cy="445293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10" name="Content Placeholder 3">
            <a:extLst>
              <a:ext uri="{FF2B5EF4-FFF2-40B4-BE49-F238E27FC236}">
                <a16:creationId xmlns:a16="http://schemas.microsoft.com/office/drawing/2014/main" id="{AAA5E881-B333-834D-974B-14E818844478}"/>
              </a:ext>
            </a:extLst>
          </p:cNvPr>
          <p:cNvSpPr>
            <a:spLocks noGrp="1"/>
          </p:cNvSpPr>
          <p:nvPr>
            <p:ph sz="half" idx="13" hasCustomPrompt="1"/>
          </p:nvPr>
        </p:nvSpPr>
        <p:spPr>
          <a:xfrm>
            <a:off x="6339840" y="1981200"/>
            <a:ext cx="5242560" cy="4495800"/>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78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a:t>
            </a:r>
            <a:br>
              <a:rPr lang="en-US" dirty="0"/>
            </a:br>
            <a:r>
              <a:rPr lang="en-US" dirty="0"/>
              <a:t> title style</a:t>
            </a:r>
          </a:p>
        </p:txBody>
      </p:sp>
      <p:sp>
        <p:nvSpPr>
          <p:cNvPr id="3" name="Text Placeholder 2"/>
          <p:cNvSpPr>
            <a:spLocks noGrp="1"/>
          </p:cNvSpPr>
          <p:nvPr>
            <p:ph type="body" idx="1" hasCustomPrompt="1"/>
          </p:nvPr>
        </p:nvSpPr>
        <p:spPr>
          <a:xfrm>
            <a:off x="609600" y="1798638"/>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438400"/>
            <a:ext cx="5242560" cy="395128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9840" y="1874838"/>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400" b="1" kern="1200"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cxnSp>
        <p:nvCxnSpPr>
          <p:cNvPr id="11" name="Straight Connector 10"/>
          <p:cNvCxnSpPr/>
          <p:nvPr/>
        </p:nvCxnSpPr>
        <p:spPr>
          <a:xfrm rot="5400000">
            <a:off x="3741949" y="4045691"/>
            <a:ext cx="4709160" cy="10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AAA5E881-B333-834D-974B-14E818844478}"/>
              </a:ext>
            </a:extLst>
          </p:cNvPr>
          <p:cNvSpPr>
            <a:spLocks noGrp="1"/>
          </p:cNvSpPr>
          <p:nvPr>
            <p:ph sz="half" idx="13" hasCustomPrompt="1"/>
          </p:nvPr>
        </p:nvSpPr>
        <p:spPr>
          <a:xfrm>
            <a:off x="6339840" y="2481262"/>
            <a:ext cx="5242560" cy="395128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853502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599" y="865561"/>
            <a:ext cx="10845800" cy="1720573"/>
          </a:xfrm>
        </p:spPr>
        <p:txBody>
          <a:bodyPr anchor="t">
            <a:noAutofit/>
          </a:bodyPr>
          <a:lstStyle>
            <a:lvl1pPr algn="l">
              <a:defRPr sz="5000">
                <a:solidFill>
                  <a:schemeClr val="tx2"/>
                </a:solidFill>
              </a:defRPr>
            </a:lvl1pPr>
          </a:lstStyle>
          <a:p>
            <a:r>
              <a:rPr lang="en-US" dirty="0"/>
              <a:t>Click to edit master title style</a:t>
            </a:r>
            <a:br>
              <a:rPr lang="en-US" dirty="0"/>
            </a:br>
            <a:r>
              <a:rPr lang="en-US" dirty="0"/>
              <a:t>Line 2</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p:nvPr>
        </p:nvSpPr>
        <p:spPr>
          <a:xfrm>
            <a:off x="736599" y="2637549"/>
            <a:ext cx="6984999" cy="1063623"/>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Picture Placeholder 4">
            <a:extLst>
              <a:ext uri="{FF2B5EF4-FFF2-40B4-BE49-F238E27FC236}">
                <a16:creationId xmlns:a16="http://schemas.microsoft.com/office/drawing/2014/main" id="{44E97CE0-79EA-814D-919F-EF3A12B9CC82}"/>
              </a:ext>
            </a:extLst>
          </p:cNvPr>
          <p:cNvSpPr>
            <a:spLocks noGrp="1"/>
          </p:cNvSpPr>
          <p:nvPr>
            <p:ph type="pic" sz="quarter" idx="15"/>
          </p:nvPr>
        </p:nvSpPr>
        <p:spPr>
          <a:xfrm>
            <a:off x="8077200" y="2637549"/>
            <a:ext cx="3505200" cy="3733800"/>
          </a:xfrm>
        </p:spPr>
        <p:txBody>
          <a:bodyPr/>
          <a:lstStyle/>
          <a:p>
            <a:r>
              <a:rPr lang="en-US" dirty="0"/>
              <a:t>Click icon to add picture</a:t>
            </a:r>
          </a:p>
        </p:txBody>
      </p:sp>
      <p:sp>
        <p:nvSpPr>
          <p:cNvPr id="11" name="Text Placeholder 9">
            <a:extLst>
              <a:ext uri="{FF2B5EF4-FFF2-40B4-BE49-F238E27FC236}">
                <a16:creationId xmlns:a16="http://schemas.microsoft.com/office/drawing/2014/main" id="{69FEEBB7-13DD-3B47-A51C-A6E3161036CD}"/>
              </a:ext>
            </a:extLst>
          </p:cNvPr>
          <p:cNvSpPr>
            <a:spLocks noGrp="1"/>
          </p:cNvSpPr>
          <p:nvPr>
            <p:ph type="body" sz="quarter" idx="25" hasCustomPrompt="1"/>
          </p:nvPr>
        </p:nvSpPr>
        <p:spPr>
          <a:xfrm>
            <a:off x="736599" y="4612873"/>
            <a:ext cx="6984999" cy="759780"/>
          </a:xfrm>
        </p:spPr>
        <p:txBody>
          <a:bodyPr>
            <a:noAutofit/>
          </a:bodyPr>
          <a:lstStyle>
            <a:lvl1pPr marL="0" indent="0" algn="l">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AB12461C-52F7-5E4C-8083-15B5F06FA056}"/>
              </a:ext>
            </a:extLst>
          </p:cNvPr>
          <p:cNvSpPr>
            <a:spLocks noGrp="1"/>
          </p:cNvSpPr>
          <p:nvPr>
            <p:ph type="body" sz="quarter" idx="26" hasCustomPrompt="1"/>
          </p:nvPr>
        </p:nvSpPr>
        <p:spPr>
          <a:xfrm>
            <a:off x="736600" y="5372653"/>
            <a:ext cx="6985000" cy="1180547"/>
          </a:xfrm>
        </p:spPr>
        <p:txBody>
          <a:bodyPr anchor="t">
            <a:noAutofit/>
          </a:bodyPr>
          <a:lstStyle>
            <a:lvl1pPr marL="0" indent="0" algn="l">
              <a:buNone/>
              <a:defRPr sz="2000">
                <a:solidFill>
                  <a:schemeClr val="accent3"/>
                </a:solidFill>
              </a:defRPr>
            </a:lvl1pPr>
          </a:lstStyle>
          <a:p>
            <a:pPr lvl="0"/>
            <a:r>
              <a:rPr lang="en-US" dirty="0"/>
              <a:t>Click to edit master text</a:t>
            </a:r>
          </a:p>
        </p:txBody>
      </p:sp>
    </p:spTree>
    <p:extLst>
      <p:ext uri="{BB962C8B-B14F-4D97-AF65-F5344CB8AC3E}">
        <p14:creationId xmlns:p14="http://schemas.microsoft.com/office/powerpoint/2010/main" val="294466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F0C937-81D2-F342-87C8-686DC832F2F1}"/>
              </a:ext>
            </a:extLst>
          </p:cNvPr>
          <p:cNvSpPr>
            <a:spLocks noGrp="1"/>
          </p:cNvSpPr>
          <p:nvPr>
            <p:ph type="pic" sz="quarter" idx="10" hasCustomPrompt="1"/>
          </p:nvPr>
        </p:nvSpPr>
        <p:spPr>
          <a:xfrm>
            <a:off x="1333500" y="2362200"/>
            <a:ext cx="9525000" cy="2057400"/>
          </a:xfrm>
        </p:spPr>
        <p:txBody>
          <a:bodyPr/>
          <a:lstStyle>
            <a:lvl1pPr marL="0" marR="0" indent="0" algn="ctr" defTabSz="914400" rtl="0" eaLnBrk="1" fontAlgn="auto" latinLnBrk="0" hangingPunct="1">
              <a:lnSpc>
                <a:spcPct val="100000"/>
              </a:lnSpc>
              <a:spcBef>
                <a:spcPct val="20000"/>
              </a:spcBef>
              <a:spcAft>
                <a:spcPts val="0"/>
              </a:spcAft>
              <a:buClrTx/>
              <a:buSzPct val="85000"/>
              <a:buFont typeface="Arial" pitchFamily="34" charset="0"/>
              <a:buNone/>
              <a:tabLst/>
              <a:defRPr sz="4000"/>
            </a:lvl1pPr>
          </a:lstStyle>
          <a:p>
            <a:pPr marL="0" marR="0" lvl="0" indent="0" algn="l" defTabSz="914400" rtl="0" eaLnBrk="1" fontAlgn="auto" latinLnBrk="0" hangingPunct="1">
              <a:lnSpc>
                <a:spcPct val="100000"/>
              </a:lnSpc>
              <a:spcBef>
                <a:spcPct val="20000"/>
              </a:spcBef>
              <a:spcAft>
                <a:spcPts val="0"/>
              </a:spcAft>
              <a:buClrTx/>
              <a:buSzPct val="85000"/>
              <a:buFont typeface="Arial" pitchFamily="34" charset="0"/>
              <a:buNone/>
              <a:tabLst/>
              <a:defRPr/>
            </a:pPr>
            <a:r>
              <a:rPr lang="en-US" sz="3200" dirty="0">
                <a:solidFill>
                  <a:srgbClr val="FF0000"/>
                </a:solidFill>
                <a:latin typeface="Arial" panose="020B0604020202020204" pitchFamily="34" charset="0"/>
                <a:cs typeface="Arial" panose="020B0604020202020204" pitchFamily="34" charset="0"/>
              </a:rPr>
              <a:t>Add your chapter logo to this page</a:t>
            </a:r>
          </a:p>
          <a:p>
            <a:endParaRPr lang="en-US" dirty="0"/>
          </a:p>
        </p:txBody>
      </p:sp>
    </p:spTree>
    <p:extLst>
      <p:ext uri="{BB962C8B-B14F-4D97-AF65-F5344CB8AC3E}">
        <p14:creationId xmlns:p14="http://schemas.microsoft.com/office/powerpoint/2010/main" val="38395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claim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FFDBE-999B-B64B-8881-D5931BCEE4E9}"/>
              </a:ext>
            </a:extLst>
          </p:cNvPr>
          <p:cNvSpPr/>
          <p:nvPr userDrawn="1"/>
        </p:nvSpPr>
        <p:spPr>
          <a:xfrm>
            <a:off x="4575392" y="457200"/>
            <a:ext cx="3041217" cy="769441"/>
          </a:xfrm>
          <a:prstGeom prst="rect">
            <a:avLst/>
          </a:prstGeom>
        </p:spPr>
        <p:txBody>
          <a:bodyPr wrap="none" anchor="b">
            <a:spAutoFit/>
          </a:bodyPr>
          <a:lstStyle/>
          <a:p>
            <a:pPr algn="ctr"/>
            <a:r>
              <a:rPr lang="en-US" sz="4400" b="1" dirty="0">
                <a:solidFill>
                  <a:schemeClr val="tx2"/>
                </a:solidFill>
                <a:latin typeface="+mj-lt"/>
              </a:rPr>
              <a:t>Disclaimer</a:t>
            </a:r>
          </a:p>
        </p:txBody>
      </p:sp>
      <p:sp>
        <p:nvSpPr>
          <p:cNvPr id="2" name="TextBox 1">
            <a:extLst>
              <a:ext uri="{FF2B5EF4-FFF2-40B4-BE49-F238E27FC236}">
                <a16:creationId xmlns:a16="http://schemas.microsoft.com/office/drawing/2014/main" id="{556AE997-9005-6348-A2AC-08E3A7FD1F8A}"/>
              </a:ext>
            </a:extLst>
          </p:cNvPr>
          <p:cNvSpPr txBox="1"/>
          <p:nvPr userDrawn="1"/>
        </p:nvSpPr>
        <p:spPr>
          <a:xfrm>
            <a:off x="469900" y="279400"/>
            <a:ext cx="184731" cy="369332"/>
          </a:xfrm>
          <a:prstGeom prst="rect">
            <a:avLst/>
          </a:prstGeom>
          <a:noFill/>
        </p:spPr>
        <p:txBody>
          <a:bodyPr wrap="none" rtlCol="0">
            <a:spAutoFit/>
          </a:bodyPr>
          <a:lstStyle/>
          <a:p>
            <a:endParaRPr lang="en-US" dirty="0"/>
          </a:p>
        </p:txBody>
      </p:sp>
      <p:sp>
        <p:nvSpPr>
          <p:cNvPr id="7" name="Slide Number Placeholder 5">
            <a:extLst>
              <a:ext uri="{FF2B5EF4-FFF2-40B4-BE49-F238E27FC236}">
                <a16:creationId xmlns:a16="http://schemas.microsoft.com/office/drawing/2014/main" id="{8EA455C5-414F-0B44-A00D-9DE4B6DCE3BB}"/>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
        <p:nvSpPr>
          <p:cNvPr id="8" name="Rectangle 7">
            <a:extLst>
              <a:ext uri="{FF2B5EF4-FFF2-40B4-BE49-F238E27FC236}">
                <a16:creationId xmlns:a16="http://schemas.microsoft.com/office/drawing/2014/main" id="{CC937CF3-C4B8-A944-BD2A-825067C422BF}"/>
              </a:ext>
            </a:extLst>
          </p:cNvPr>
          <p:cNvSpPr/>
          <p:nvPr userDrawn="1"/>
        </p:nvSpPr>
        <p:spPr>
          <a:xfrm>
            <a:off x="410978" y="1237527"/>
            <a:ext cx="11370044" cy="563231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212121"/>
                </a:solidFill>
                <a:effectLst/>
                <a:latin typeface="+mn-lt"/>
                <a:ea typeface="+mn-ea"/>
                <a:cs typeface="+mn-cs"/>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 National Association of Investors™.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a:t>
            </a:r>
          </a:p>
          <a:p>
            <a:pPr marL="285750" indent="-285750">
              <a:buFont typeface="Arial" panose="020B0604020202020204" pitchFamily="34" charset="0"/>
              <a:buChar char="•"/>
            </a:pPr>
            <a:r>
              <a:rPr lang="en-US" sz="1800" kern="1200" dirty="0">
                <a:solidFill>
                  <a:srgbClr val="212121"/>
                </a:solidFill>
                <a:effectLst/>
                <a:latin typeface="+mn-lt"/>
                <a:ea typeface="+mn-ea"/>
                <a:cs typeface="+mn-cs"/>
              </a:rPr>
              <a:t>Securities discussed may be held by the instructors in their own personal portfolios or in those of their clients. BetterInvesting presenters and volunteers are held to a strict code of conduct that precludes benefitting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r>
              <a:rPr lang="en-US" sz="1600" dirty="0">
                <a:solidFill>
                  <a:srgbClr val="212121"/>
                </a:solidFill>
                <a:effectLst/>
              </a:rPr>
              <a:t> </a:t>
            </a:r>
            <a:r>
              <a:rPr lang="en-US" sz="1700" kern="1200" dirty="0">
                <a:solidFill>
                  <a:srgbClr val="21212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212121"/>
                </a:solidFill>
                <a:effectLst/>
                <a:latin typeface="+mn-lt"/>
                <a:ea typeface="+mn-ea"/>
                <a:cs typeface="+mn-cs"/>
              </a:rPr>
              <a:t>This presentation may contain images of websites and products or services not endorsed by BetterInvesting. The presenter is not endorsing or promoting the use of these websites, products or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12121"/>
                </a:solidFill>
              </a:rPr>
              <a:t>National Association of Investors™, </a:t>
            </a:r>
            <a:r>
              <a:rPr lang="en-US" sz="1800" dirty="0" err="1">
                <a:solidFill>
                  <a:srgbClr val="212121"/>
                </a:solidFill>
              </a:rPr>
              <a:t>BetterInvesting</a:t>
            </a:r>
            <a:r>
              <a:rPr lang="en-US" sz="1800" dirty="0">
                <a:solidFill>
                  <a:srgbClr val="212121"/>
                </a:solidFill>
              </a:rPr>
              <a:t>™ and the </a:t>
            </a:r>
            <a:r>
              <a:rPr lang="en-US" sz="1800" dirty="0" err="1">
                <a:solidFill>
                  <a:srgbClr val="212121"/>
                </a:solidFill>
              </a:rPr>
              <a:t>BetterInvesting</a:t>
            </a:r>
            <a:r>
              <a:rPr lang="en-US" sz="1800" dirty="0">
                <a:solidFill>
                  <a:srgbClr val="212121"/>
                </a:solidFill>
              </a:rPr>
              <a:t>™ Icon are trademarks/registered trademarks. All rights reserved. </a:t>
            </a:r>
            <a:r>
              <a:rPr lang="en-US" sz="1800" b="0" i="0" kern="1200" dirty="0">
                <a:solidFill>
                  <a:srgbClr val="212121"/>
                </a:solidFill>
                <a:effectLst/>
                <a:latin typeface="+mn-lt"/>
                <a:ea typeface="+mn-ea"/>
                <a:cs typeface="+mn-cs"/>
              </a:rPr>
              <a:t>© 2021 </a:t>
            </a:r>
            <a:r>
              <a:rPr lang="en-US" sz="1800" b="0" i="0" kern="1200" dirty="0" err="1">
                <a:solidFill>
                  <a:srgbClr val="212121"/>
                </a:solidFill>
                <a:effectLst/>
                <a:latin typeface="+mn-lt"/>
                <a:ea typeface="+mn-ea"/>
                <a:cs typeface="+mn-cs"/>
              </a:rPr>
              <a:t>BetterInvesting</a:t>
            </a:r>
            <a:r>
              <a:rPr lang="en-US" sz="1800" dirty="0">
                <a:solidFill>
                  <a:srgbClr val="212121"/>
                </a:solidFill>
              </a:rPr>
              <a:t>™</a:t>
            </a:r>
            <a:r>
              <a:rPr lang="en-US" sz="1800" b="0" i="0" kern="1200" dirty="0">
                <a:solidFill>
                  <a:srgbClr val="212121"/>
                </a:solidFill>
                <a:effectLst/>
                <a:latin typeface="+mn-lt"/>
                <a:ea typeface="+mn-ea"/>
                <a:cs typeface="+mn-cs"/>
              </a:rPr>
              <a:t>.</a:t>
            </a:r>
            <a:r>
              <a:rPr lang="en-US" sz="1800" dirty="0">
                <a:solidFill>
                  <a:srgbClr val="212121"/>
                </a:solidFill>
              </a:rPr>
              <a:t>  </a:t>
            </a:r>
            <a:endParaRPr lang="en-US" sz="1800" kern="1200" dirty="0">
              <a:solidFill>
                <a:srgbClr val="21212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rgbClr val="212121"/>
                </a:solidFill>
                <a:effectLst/>
                <a:latin typeface="+mn-lt"/>
                <a:ea typeface="+mn-ea"/>
                <a:cs typeface="+mn-cs"/>
              </a:rPr>
              <a:t>We may be recording this session for our future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341661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claim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FFDBE-999B-B64B-8881-D5931BCEE4E9}"/>
              </a:ext>
            </a:extLst>
          </p:cNvPr>
          <p:cNvSpPr/>
          <p:nvPr userDrawn="1"/>
        </p:nvSpPr>
        <p:spPr>
          <a:xfrm>
            <a:off x="2897849" y="457200"/>
            <a:ext cx="6396303" cy="769441"/>
          </a:xfrm>
          <a:prstGeom prst="rect">
            <a:avLst/>
          </a:prstGeom>
        </p:spPr>
        <p:txBody>
          <a:bodyPr wrap="none" anchor="b">
            <a:spAutoFit/>
          </a:bodyPr>
          <a:lstStyle/>
          <a:p>
            <a:pPr algn="l"/>
            <a:r>
              <a:rPr lang="en-US" sz="4400" b="1" dirty="0">
                <a:solidFill>
                  <a:schemeClr val="tx2"/>
                </a:solidFill>
                <a:latin typeface="+mj-lt"/>
              </a:rPr>
              <a:t>Model Club Disclaimer </a:t>
            </a:r>
          </a:p>
        </p:txBody>
      </p:sp>
      <p:sp>
        <p:nvSpPr>
          <p:cNvPr id="2" name="TextBox 1">
            <a:extLst>
              <a:ext uri="{FF2B5EF4-FFF2-40B4-BE49-F238E27FC236}">
                <a16:creationId xmlns:a16="http://schemas.microsoft.com/office/drawing/2014/main" id="{556AE997-9005-6348-A2AC-08E3A7FD1F8A}"/>
              </a:ext>
            </a:extLst>
          </p:cNvPr>
          <p:cNvSpPr txBox="1"/>
          <p:nvPr userDrawn="1"/>
        </p:nvSpPr>
        <p:spPr>
          <a:xfrm>
            <a:off x="469900" y="279400"/>
            <a:ext cx="184731" cy="369332"/>
          </a:xfrm>
          <a:prstGeom prst="rect">
            <a:avLst/>
          </a:prstGeom>
          <a:noFill/>
        </p:spPr>
        <p:txBody>
          <a:bodyPr wrap="none" rtlCol="0">
            <a:spAutoFit/>
          </a:bodyPr>
          <a:lstStyle/>
          <a:p>
            <a:endParaRPr lang="en-US" dirty="0"/>
          </a:p>
        </p:txBody>
      </p:sp>
      <p:sp>
        <p:nvSpPr>
          <p:cNvPr id="7" name="Slide Number Placeholder 5">
            <a:extLst>
              <a:ext uri="{FF2B5EF4-FFF2-40B4-BE49-F238E27FC236}">
                <a16:creationId xmlns:a16="http://schemas.microsoft.com/office/drawing/2014/main" id="{E9318D61-A162-7945-A8FA-6FF7B2F77D37}"/>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
        <p:nvSpPr>
          <p:cNvPr id="8" name="Rectangle 7">
            <a:extLst>
              <a:ext uri="{FF2B5EF4-FFF2-40B4-BE49-F238E27FC236}">
                <a16:creationId xmlns:a16="http://schemas.microsoft.com/office/drawing/2014/main" id="{962B392A-3F8B-3847-B63A-B6FD98701B02}"/>
              </a:ext>
            </a:extLst>
          </p:cNvPr>
          <p:cNvSpPr/>
          <p:nvPr userDrawn="1"/>
        </p:nvSpPr>
        <p:spPr>
          <a:xfrm>
            <a:off x="410978" y="1237527"/>
            <a:ext cx="11370044" cy="5355312"/>
          </a:xfrm>
          <a:prstGeom prst="rect">
            <a:avLst/>
          </a:prstGeom>
        </p:spPr>
        <p:txBody>
          <a:bodyPr wrap="square">
            <a:spAutoFit/>
          </a:bodyPr>
          <a:lstStyle/>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The information presented and discussed in this model club meeting is for demonstration and educational purposes only. The securities of companies referenced or featured in the meeting materials, presentation and discussion are for illustrative purposes only and are not to be considered endorsed or recommended for purchase or sale by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 National Association of Investors™. The views, opinions expressed and decisions made by club partners regarding the purchase and sale of stocks or other assets are those of the partner(s), and do not necessarily reflect the views and opinions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No recommendation to purchase or sell any stock, mutual fund, or other security referenced is being made on behalf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a:t>
            </a:r>
          </a:p>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Securities discussed may be held by the club partners and presenters in their own personal portfolios or in those of their clients.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presenters and volunteers are held to a strict code of conduct that precludes benefiting financially from educational presentations or public activities via any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programs, events and/or educational sessions in which they participate. Any violation is strictly prohibited and should be reported to the CEO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or the Director of Chapter Relations. </a:t>
            </a:r>
          </a:p>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This meeting may contain images of websites and products or services not endorsed by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The presenter is not endorsing or promoting the use of these websites, products or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12121"/>
                </a:solidFill>
              </a:rPr>
              <a:t>National Association of Investors™, </a:t>
            </a:r>
            <a:r>
              <a:rPr lang="en-US" sz="1800" dirty="0" err="1">
                <a:solidFill>
                  <a:srgbClr val="212121"/>
                </a:solidFill>
              </a:rPr>
              <a:t>BetterInvesting</a:t>
            </a:r>
            <a:r>
              <a:rPr lang="en-US" sz="1800" dirty="0">
                <a:solidFill>
                  <a:srgbClr val="212121"/>
                </a:solidFill>
              </a:rPr>
              <a:t>™ and the </a:t>
            </a:r>
            <a:r>
              <a:rPr lang="en-US" sz="1800" dirty="0" err="1">
                <a:solidFill>
                  <a:srgbClr val="212121"/>
                </a:solidFill>
              </a:rPr>
              <a:t>BetterInvesting</a:t>
            </a:r>
            <a:r>
              <a:rPr lang="en-US" sz="1800" dirty="0">
                <a:solidFill>
                  <a:srgbClr val="212121"/>
                </a:solidFill>
              </a:rPr>
              <a:t>™ Icon are trademarks/registered trademarks. All rights reserved. </a:t>
            </a:r>
            <a:r>
              <a:rPr lang="en-US" sz="1800" b="0" i="0" kern="1200" dirty="0">
                <a:solidFill>
                  <a:srgbClr val="212121"/>
                </a:solidFill>
                <a:effectLst/>
                <a:latin typeface="+mn-lt"/>
                <a:ea typeface="+mn-ea"/>
                <a:cs typeface="+mn-cs"/>
              </a:rPr>
              <a:t>© 2021 </a:t>
            </a:r>
            <a:r>
              <a:rPr lang="en-US" sz="1800" b="0" i="0" kern="1200" dirty="0" err="1">
                <a:solidFill>
                  <a:srgbClr val="212121"/>
                </a:solidFill>
                <a:effectLst/>
                <a:latin typeface="+mn-lt"/>
                <a:ea typeface="+mn-ea"/>
                <a:cs typeface="+mn-cs"/>
              </a:rPr>
              <a:t>BetterInvesting</a:t>
            </a:r>
            <a:r>
              <a:rPr lang="en-US" sz="1800" dirty="0">
                <a:solidFill>
                  <a:srgbClr val="212121"/>
                </a:solidFill>
              </a:rPr>
              <a:t>™</a:t>
            </a:r>
            <a:r>
              <a:rPr lang="en-US" sz="1800" b="0" i="0" kern="1200" dirty="0">
                <a:solidFill>
                  <a:srgbClr val="212121"/>
                </a:solidFill>
                <a:effectLst/>
                <a:latin typeface="+mn-lt"/>
                <a:ea typeface="+mn-ea"/>
                <a:cs typeface="+mn-cs"/>
              </a:rPr>
              <a:t>.</a:t>
            </a:r>
            <a:r>
              <a:rPr lang="en-US" sz="1800" dirty="0">
                <a:solidFill>
                  <a:srgbClr val="212121"/>
                </a:solidFill>
              </a:rPr>
              <a:t>  </a:t>
            </a:r>
            <a:endParaRPr lang="en-US" sz="1800" kern="1200" dirty="0">
              <a:solidFill>
                <a:srgbClr val="21212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rgbClr val="212121"/>
                </a:solidFill>
                <a:effectLst/>
                <a:latin typeface="+mn-lt"/>
                <a:ea typeface="+mn-ea"/>
                <a:cs typeface="+mn-cs"/>
              </a:rPr>
              <a:t>We may be recording this session for our future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704400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lide x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1295400"/>
          </a:xfrm>
        </p:spPr>
        <p:txBody>
          <a:bodyPr/>
          <a:lstStyle>
            <a:lvl1pPr algn="ctr">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11" name="Picture Placeholder 4">
            <a:extLst>
              <a:ext uri="{FF2B5EF4-FFF2-40B4-BE49-F238E27FC236}">
                <a16:creationId xmlns:a16="http://schemas.microsoft.com/office/drawing/2014/main" id="{50B1C638-8F56-EB41-BA8B-A008A59977CB}"/>
              </a:ext>
            </a:extLst>
          </p:cNvPr>
          <p:cNvSpPr>
            <a:spLocks noGrp="1"/>
          </p:cNvSpPr>
          <p:nvPr>
            <p:ph type="pic" sz="quarter" idx="15"/>
          </p:nvPr>
        </p:nvSpPr>
        <p:spPr>
          <a:xfrm>
            <a:off x="4953000" y="1676400"/>
            <a:ext cx="2286000" cy="2743200"/>
          </a:xfrm>
        </p:spPr>
        <p:txBody>
          <a:bodyPr/>
          <a:lstStyle/>
          <a:p>
            <a:r>
              <a:rPr lang="en-US" dirty="0"/>
              <a:t>Click icon to add picture</a:t>
            </a:r>
          </a:p>
        </p:txBody>
      </p:sp>
      <p:sp>
        <p:nvSpPr>
          <p:cNvPr id="12" name="Text Placeholder 9">
            <a:extLst>
              <a:ext uri="{FF2B5EF4-FFF2-40B4-BE49-F238E27FC236}">
                <a16:creationId xmlns:a16="http://schemas.microsoft.com/office/drawing/2014/main" id="{DED1598A-9EFA-ED48-9CA9-CFEF96B4726F}"/>
              </a:ext>
            </a:extLst>
          </p:cNvPr>
          <p:cNvSpPr>
            <a:spLocks noGrp="1"/>
          </p:cNvSpPr>
          <p:nvPr>
            <p:ph type="body" sz="quarter" idx="25" hasCustomPrompt="1"/>
          </p:nvPr>
        </p:nvSpPr>
        <p:spPr>
          <a:xfrm>
            <a:off x="609600" y="4572000"/>
            <a:ext cx="10972800" cy="1142999"/>
          </a:xfrm>
        </p:spPr>
        <p:txBody>
          <a:bodyPr>
            <a:noAutofit/>
          </a:bodyPr>
          <a:lstStyle>
            <a:lvl1pPr marL="0" indent="0" algn="ctr">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1B0984D7-C24A-154D-9CA6-232B21DE96BA}"/>
              </a:ext>
            </a:extLst>
          </p:cNvPr>
          <p:cNvSpPr>
            <a:spLocks noGrp="1"/>
          </p:cNvSpPr>
          <p:nvPr>
            <p:ph type="body" sz="quarter" idx="26" hasCustomPrompt="1"/>
          </p:nvPr>
        </p:nvSpPr>
        <p:spPr>
          <a:xfrm>
            <a:off x="609600" y="5791199"/>
            <a:ext cx="10972800"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3716001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lide x2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Click to edit master title style</a:t>
            </a:r>
            <a:br>
              <a:rPr lang="en-US" dirty="0"/>
            </a:br>
            <a:endParaRPr lang="en-US" dirty="0"/>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22" name="Picture Placeholder 4">
            <a:extLst>
              <a:ext uri="{FF2B5EF4-FFF2-40B4-BE49-F238E27FC236}">
                <a16:creationId xmlns:a16="http://schemas.microsoft.com/office/drawing/2014/main" id="{707D343A-1560-E04A-8D27-BE0028480559}"/>
              </a:ext>
            </a:extLst>
          </p:cNvPr>
          <p:cNvSpPr>
            <a:spLocks noGrp="1"/>
          </p:cNvSpPr>
          <p:nvPr>
            <p:ph type="pic" sz="quarter" idx="15"/>
          </p:nvPr>
        </p:nvSpPr>
        <p:spPr>
          <a:xfrm>
            <a:off x="1875022" y="1676400"/>
            <a:ext cx="2286000" cy="2743200"/>
          </a:xfrm>
        </p:spPr>
        <p:txBody>
          <a:bodyPr/>
          <a:lstStyle/>
          <a:p>
            <a:r>
              <a:rPr lang="en-US" dirty="0"/>
              <a:t>Click icon to add picture</a:t>
            </a:r>
          </a:p>
        </p:txBody>
      </p:sp>
      <p:sp>
        <p:nvSpPr>
          <p:cNvPr id="23" name="Text Placeholder 9">
            <a:extLst>
              <a:ext uri="{FF2B5EF4-FFF2-40B4-BE49-F238E27FC236}">
                <a16:creationId xmlns:a16="http://schemas.microsoft.com/office/drawing/2014/main" id="{274B1835-6513-CF49-A876-F8D1DD292251}"/>
              </a:ext>
            </a:extLst>
          </p:cNvPr>
          <p:cNvSpPr>
            <a:spLocks noGrp="1"/>
          </p:cNvSpPr>
          <p:nvPr>
            <p:ph type="body" sz="quarter" idx="25" hasCustomPrompt="1"/>
          </p:nvPr>
        </p:nvSpPr>
        <p:spPr>
          <a:xfrm>
            <a:off x="228600" y="4572000"/>
            <a:ext cx="5578844" cy="1142999"/>
          </a:xfrm>
        </p:spPr>
        <p:txBody>
          <a:bodyPr>
            <a:noAutofit/>
          </a:bodyPr>
          <a:lstStyle>
            <a:lvl1pPr marL="0" indent="0" algn="ctr">
              <a:buNone/>
              <a:defRPr sz="2600" b="1">
                <a:solidFill>
                  <a:schemeClr val="accent1">
                    <a:lumMod val="50000"/>
                  </a:schemeClr>
                </a:solidFill>
              </a:defRPr>
            </a:lvl1pPr>
          </a:lstStyle>
          <a:p>
            <a:pPr lvl="0"/>
            <a:r>
              <a:rPr lang="en-US" dirty="0"/>
              <a:t>Click to edit master</a:t>
            </a:r>
          </a:p>
          <a:p>
            <a:pPr lvl="0"/>
            <a:r>
              <a:rPr lang="en-US" dirty="0"/>
              <a:t> text</a:t>
            </a:r>
          </a:p>
        </p:txBody>
      </p:sp>
      <p:sp>
        <p:nvSpPr>
          <p:cNvPr id="24" name="Text Placeholder 9">
            <a:extLst>
              <a:ext uri="{FF2B5EF4-FFF2-40B4-BE49-F238E27FC236}">
                <a16:creationId xmlns:a16="http://schemas.microsoft.com/office/drawing/2014/main" id="{403C2E14-2D30-6145-A9E3-D1BE3BE460CE}"/>
              </a:ext>
            </a:extLst>
          </p:cNvPr>
          <p:cNvSpPr>
            <a:spLocks noGrp="1"/>
          </p:cNvSpPr>
          <p:nvPr>
            <p:ph type="body" sz="quarter" idx="26" hasCustomPrompt="1"/>
          </p:nvPr>
        </p:nvSpPr>
        <p:spPr>
          <a:xfrm>
            <a:off x="228600"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25" name="Picture Placeholder 4">
            <a:extLst>
              <a:ext uri="{FF2B5EF4-FFF2-40B4-BE49-F238E27FC236}">
                <a16:creationId xmlns:a16="http://schemas.microsoft.com/office/drawing/2014/main" id="{F3F4B6B5-D6CF-A241-A508-0CD51A9E7087}"/>
              </a:ext>
            </a:extLst>
          </p:cNvPr>
          <p:cNvSpPr>
            <a:spLocks noGrp="1"/>
          </p:cNvSpPr>
          <p:nvPr>
            <p:ph type="pic" sz="quarter" idx="27"/>
          </p:nvPr>
        </p:nvSpPr>
        <p:spPr>
          <a:xfrm>
            <a:off x="8123422" y="1676400"/>
            <a:ext cx="2286000" cy="2743200"/>
          </a:xfrm>
        </p:spPr>
        <p:txBody>
          <a:bodyPr/>
          <a:lstStyle/>
          <a:p>
            <a:r>
              <a:rPr lang="en-US" dirty="0"/>
              <a:t>Click icon to add picture</a:t>
            </a:r>
          </a:p>
        </p:txBody>
      </p:sp>
      <p:sp>
        <p:nvSpPr>
          <p:cNvPr id="26" name="Text Placeholder 9">
            <a:extLst>
              <a:ext uri="{FF2B5EF4-FFF2-40B4-BE49-F238E27FC236}">
                <a16:creationId xmlns:a16="http://schemas.microsoft.com/office/drawing/2014/main" id="{429F0D50-7448-D44A-AE45-F8C15DC6C53F}"/>
              </a:ext>
            </a:extLst>
          </p:cNvPr>
          <p:cNvSpPr>
            <a:spLocks noGrp="1"/>
          </p:cNvSpPr>
          <p:nvPr>
            <p:ph type="body" sz="quarter" idx="28" hasCustomPrompt="1"/>
          </p:nvPr>
        </p:nvSpPr>
        <p:spPr>
          <a:xfrm>
            <a:off x="6477000" y="4572000"/>
            <a:ext cx="5578844" cy="1142999"/>
          </a:xfrm>
        </p:spPr>
        <p:txBody>
          <a:bodyPr>
            <a:noAutofit/>
          </a:bodyPr>
          <a:lstStyle>
            <a:lvl1pPr marL="0" indent="0" algn="ctr">
              <a:buNone/>
              <a:defRPr sz="2600" b="1">
                <a:solidFill>
                  <a:schemeClr val="accent1">
                    <a:lumMod val="50000"/>
                  </a:schemeClr>
                </a:solidFill>
              </a:defRPr>
            </a:lvl1pPr>
          </a:lstStyle>
          <a:p>
            <a:pPr lvl="0"/>
            <a:r>
              <a:rPr lang="en-US" dirty="0"/>
              <a:t>Click to edit master</a:t>
            </a:r>
          </a:p>
          <a:p>
            <a:pPr lvl="0"/>
            <a:r>
              <a:rPr lang="en-US" dirty="0"/>
              <a:t> text</a:t>
            </a:r>
          </a:p>
        </p:txBody>
      </p:sp>
      <p:sp>
        <p:nvSpPr>
          <p:cNvPr id="27" name="Text Placeholder 9">
            <a:extLst>
              <a:ext uri="{FF2B5EF4-FFF2-40B4-BE49-F238E27FC236}">
                <a16:creationId xmlns:a16="http://schemas.microsoft.com/office/drawing/2014/main" id="{E6F1CF2E-9B80-864C-8C64-9ABECE2542FC}"/>
              </a:ext>
            </a:extLst>
          </p:cNvPr>
          <p:cNvSpPr>
            <a:spLocks noGrp="1"/>
          </p:cNvSpPr>
          <p:nvPr>
            <p:ph type="body" sz="quarter" idx="29" hasCustomPrompt="1"/>
          </p:nvPr>
        </p:nvSpPr>
        <p:spPr>
          <a:xfrm>
            <a:off x="6477000"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808295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lide x 3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26" name="Picture Placeholder 4">
            <a:extLst>
              <a:ext uri="{FF2B5EF4-FFF2-40B4-BE49-F238E27FC236}">
                <a16:creationId xmlns:a16="http://schemas.microsoft.com/office/drawing/2014/main" id="{54C8230F-0C5E-1141-82C4-2245AB581B39}"/>
              </a:ext>
            </a:extLst>
          </p:cNvPr>
          <p:cNvSpPr>
            <a:spLocks noGrp="1"/>
          </p:cNvSpPr>
          <p:nvPr>
            <p:ph type="pic" sz="quarter" idx="15"/>
          </p:nvPr>
        </p:nvSpPr>
        <p:spPr>
          <a:xfrm>
            <a:off x="1782578" y="1676400"/>
            <a:ext cx="2286000" cy="2743200"/>
          </a:xfrm>
        </p:spPr>
        <p:txBody>
          <a:bodyPr/>
          <a:lstStyle/>
          <a:p>
            <a:r>
              <a:rPr lang="en-US" dirty="0"/>
              <a:t>Click icon to add picture</a:t>
            </a:r>
          </a:p>
        </p:txBody>
      </p:sp>
      <p:sp>
        <p:nvSpPr>
          <p:cNvPr id="27" name="Text Placeholder 9">
            <a:extLst>
              <a:ext uri="{FF2B5EF4-FFF2-40B4-BE49-F238E27FC236}">
                <a16:creationId xmlns:a16="http://schemas.microsoft.com/office/drawing/2014/main" id="{747DBF6B-E29B-1F4A-B85C-CB2E63B57EF8}"/>
              </a:ext>
            </a:extLst>
          </p:cNvPr>
          <p:cNvSpPr>
            <a:spLocks noGrp="1"/>
          </p:cNvSpPr>
          <p:nvPr>
            <p:ph type="body" sz="quarter" idx="25" hasCustomPrompt="1"/>
          </p:nvPr>
        </p:nvSpPr>
        <p:spPr>
          <a:xfrm>
            <a:off x="136156" y="4572000"/>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28" name="Text Placeholder 9">
            <a:extLst>
              <a:ext uri="{FF2B5EF4-FFF2-40B4-BE49-F238E27FC236}">
                <a16:creationId xmlns:a16="http://schemas.microsoft.com/office/drawing/2014/main" id="{4209CECC-8CC1-2545-9EF5-3AFAF3595FED}"/>
              </a:ext>
            </a:extLst>
          </p:cNvPr>
          <p:cNvSpPr>
            <a:spLocks noGrp="1"/>
          </p:cNvSpPr>
          <p:nvPr>
            <p:ph type="body" sz="quarter" idx="26" hasCustomPrompt="1"/>
          </p:nvPr>
        </p:nvSpPr>
        <p:spPr>
          <a:xfrm>
            <a:off x="1361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29" name="Picture Placeholder 4">
            <a:extLst>
              <a:ext uri="{FF2B5EF4-FFF2-40B4-BE49-F238E27FC236}">
                <a16:creationId xmlns:a16="http://schemas.microsoft.com/office/drawing/2014/main" id="{C3931993-5ABE-7544-A710-08BEFA134E34}"/>
              </a:ext>
            </a:extLst>
          </p:cNvPr>
          <p:cNvSpPr>
            <a:spLocks noGrp="1"/>
          </p:cNvSpPr>
          <p:nvPr>
            <p:ph type="pic" sz="quarter" idx="27"/>
          </p:nvPr>
        </p:nvSpPr>
        <p:spPr>
          <a:xfrm>
            <a:off x="8107178" y="1676399"/>
            <a:ext cx="2286000" cy="2743200"/>
          </a:xfrm>
        </p:spPr>
        <p:txBody>
          <a:bodyPr/>
          <a:lstStyle/>
          <a:p>
            <a:r>
              <a:rPr lang="en-US" dirty="0"/>
              <a:t>Click icon to add picture</a:t>
            </a:r>
          </a:p>
        </p:txBody>
      </p:sp>
      <p:sp>
        <p:nvSpPr>
          <p:cNvPr id="30" name="Text Placeholder 9">
            <a:extLst>
              <a:ext uri="{FF2B5EF4-FFF2-40B4-BE49-F238E27FC236}">
                <a16:creationId xmlns:a16="http://schemas.microsoft.com/office/drawing/2014/main" id="{28D0F01B-949A-B14A-8F64-E5E8277BA9F8}"/>
              </a:ext>
            </a:extLst>
          </p:cNvPr>
          <p:cNvSpPr>
            <a:spLocks noGrp="1"/>
          </p:cNvSpPr>
          <p:nvPr>
            <p:ph type="body" sz="quarter" idx="28" hasCustomPrompt="1"/>
          </p:nvPr>
        </p:nvSpPr>
        <p:spPr>
          <a:xfrm>
            <a:off x="6460756" y="4571999"/>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31" name="Text Placeholder 9">
            <a:extLst>
              <a:ext uri="{FF2B5EF4-FFF2-40B4-BE49-F238E27FC236}">
                <a16:creationId xmlns:a16="http://schemas.microsoft.com/office/drawing/2014/main" id="{A7B1C646-74AC-9740-81F3-9EBEA4591165}"/>
              </a:ext>
            </a:extLst>
          </p:cNvPr>
          <p:cNvSpPr>
            <a:spLocks noGrp="1"/>
          </p:cNvSpPr>
          <p:nvPr>
            <p:ph type="body" sz="quarter" idx="29" hasCustomPrompt="1"/>
          </p:nvPr>
        </p:nvSpPr>
        <p:spPr>
          <a:xfrm>
            <a:off x="64607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32" name="Picture Placeholder 4">
            <a:extLst>
              <a:ext uri="{FF2B5EF4-FFF2-40B4-BE49-F238E27FC236}">
                <a16:creationId xmlns:a16="http://schemas.microsoft.com/office/drawing/2014/main" id="{CD7661E9-2FE0-8749-AF16-8171C00DF770}"/>
              </a:ext>
            </a:extLst>
          </p:cNvPr>
          <p:cNvSpPr>
            <a:spLocks noGrp="1"/>
          </p:cNvSpPr>
          <p:nvPr>
            <p:ph type="pic" sz="quarter" idx="30"/>
          </p:nvPr>
        </p:nvSpPr>
        <p:spPr>
          <a:xfrm>
            <a:off x="4982978" y="1676400"/>
            <a:ext cx="2286000" cy="2743200"/>
          </a:xfrm>
        </p:spPr>
        <p:txBody>
          <a:bodyPr/>
          <a:lstStyle/>
          <a:p>
            <a:r>
              <a:rPr lang="en-US" dirty="0"/>
              <a:t>Click icon to add picture</a:t>
            </a:r>
          </a:p>
        </p:txBody>
      </p:sp>
      <p:sp>
        <p:nvSpPr>
          <p:cNvPr id="33" name="Text Placeholder 9">
            <a:extLst>
              <a:ext uri="{FF2B5EF4-FFF2-40B4-BE49-F238E27FC236}">
                <a16:creationId xmlns:a16="http://schemas.microsoft.com/office/drawing/2014/main" id="{B5E2D2BF-DEFE-6243-9A25-A0A5A89601CA}"/>
              </a:ext>
            </a:extLst>
          </p:cNvPr>
          <p:cNvSpPr>
            <a:spLocks noGrp="1"/>
          </p:cNvSpPr>
          <p:nvPr>
            <p:ph type="body" sz="quarter" idx="31" hasCustomPrompt="1"/>
          </p:nvPr>
        </p:nvSpPr>
        <p:spPr>
          <a:xfrm>
            <a:off x="3336556" y="4572000"/>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34" name="Text Placeholder 9">
            <a:extLst>
              <a:ext uri="{FF2B5EF4-FFF2-40B4-BE49-F238E27FC236}">
                <a16:creationId xmlns:a16="http://schemas.microsoft.com/office/drawing/2014/main" id="{C070409A-48AF-7B45-B662-989E5C8ED0D9}"/>
              </a:ext>
            </a:extLst>
          </p:cNvPr>
          <p:cNvSpPr>
            <a:spLocks noGrp="1"/>
          </p:cNvSpPr>
          <p:nvPr>
            <p:ph type="body" sz="quarter" idx="32" hasCustomPrompt="1"/>
          </p:nvPr>
        </p:nvSpPr>
        <p:spPr>
          <a:xfrm>
            <a:off x="33365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3887437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2"/>
            <a:ext cx="10464800" cy="1927225"/>
          </a:xfrm>
        </p:spPr>
        <p:txBody>
          <a:bodyPr anchor="b">
            <a:noAutofit/>
          </a:bodyPr>
          <a:lstStyle>
            <a:lvl1pPr>
              <a:defRPr sz="5000" cap="all" baseline="0">
                <a:solidFill>
                  <a:schemeClr val="tx2"/>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3D3EAC5-3DA1-8049-A1CA-50FAE4EDDAA7}"/>
              </a:ext>
            </a:extLst>
          </p:cNvPr>
          <p:cNvCxnSpPr>
            <a:cxnSpLocks/>
          </p:cNvCxnSpPr>
          <p:nvPr userDrawn="1"/>
        </p:nvCxnSpPr>
        <p:spPr>
          <a:xfrm>
            <a:off x="914400" y="4023519"/>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EA4A4C3E-2F6D-CA47-88DF-2904CA37A92D}"/>
              </a:ext>
            </a:extLst>
          </p:cNvPr>
          <p:cNvSpPr>
            <a:spLocks noGrp="1"/>
          </p:cNvSpPr>
          <p:nvPr>
            <p:ph type="subTitle" idx="1"/>
          </p:nvPr>
        </p:nvSpPr>
        <p:spPr>
          <a:xfrm>
            <a:off x="914400" y="4117977"/>
            <a:ext cx="10464800" cy="1344955"/>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a:extLst>
              <a:ext uri="{FF2B5EF4-FFF2-40B4-BE49-F238E27FC236}">
                <a16:creationId xmlns:a16="http://schemas.microsoft.com/office/drawing/2014/main" id="{15CB9A1C-96CC-F943-B384-AADD19805CA0}"/>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Tree>
    <p:extLst>
      <p:ext uri="{BB962C8B-B14F-4D97-AF65-F5344CB8AC3E}">
        <p14:creationId xmlns:p14="http://schemas.microsoft.com/office/powerpoint/2010/main" val="166179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2"/>
                </a:solidFill>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96147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FCFEF6-08BB-B244-8D33-56F7625AD1F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457200"/>
          </a:xfrm>
          <a:prstGeom prst="rect">
            <a:avLst/>
          </a:prstGeom>
        </p:spPr>
      </p:pic>
      <p:pic>
        <p:nvPicPr>
          <p:cNvPr id="9" name="Picture 8">
            <a:extLst>
              <a:ext uri="{FF2B5EF4-FFF2-40B4-BE49-F238E27FC236}">
                <a16:creationId xmlns:a16="http://schemas.microsoft.com/office/drawing/2014/main" id="{80EE8E5D-8583-D642-8B2C-CCB2C8F0B60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white">
          <a:xfrm>
            <a:off x="304800" y="107317"/>
            <a:ext cx="182810" cy="242566"/>
          </a:xfrm>
          <a:prstGeom prst="rect">
            <a:avLst/>
          </a:prstGeom>
        </p:spPr>
      </p:pic>
      <p:sp>
        <p:nvSpPr>
          <p:cNvPr id="2" name="Title Placeholder 1"/>
          <p:cNvSpPr>
            <a:spLocks noGrp="1"/>
          </p:cNvSpPr>
          <p:nvPr>
            <p:ph type="title"/>
          </p:nvPr>
        </p:nvSpPr>
        <p:spPr>
          <a:xfrm>
            <a:off x="609600" y="533400"/>
            <a:ext cx="10972800" cy="1295400"/>
          </a:xfrm>
          <a:prstGeom prst="rect">
            <a:avLst/>
          </a:prstGeom>
        </p:spPr>
        <p:txBody>
          <a:bodyPr vert="horz" lIns="91440" tIns="45720" rIns="91440" bIns="45720" rtlCol="0" anchor="t">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609600" y="1981200"/>
            <a:ext cx="10972800" cy="4495800"/>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600" b="0">
                <a:solidFill>
                  <a:srgbClr val="FFFFFF"/>
                </a:solidFill>
              </a:defRPr>
            </a:lvl1pPr>
          </a:lstStyle>
          <a:p>
            <a:r>
              <a:rPr lang="en-US" dirty="0"/>
              <a:t> </a:t>
            </a:r>
            <a:fld id="{B7C7DEAE-B1FF-4F0D-9790-23B38FF51CAA}" type="slidenum">
              <a:rPr lang="en-US" sz="1800" b="1" smtClean="0"/>
              <a:pPr/>
              <a:t>‹#›</a:t>
            </a:fld>
            <a:endParaRPr lang="en-US" sz="1800" b="1" dirty="0"/>
          </a:p>
        </p:txBody>
      </p:sp>
    </p:spTree>
  </p:cSld>
  <p:clrMap bg1="lt1" tx1="dk1" bg2="lt2" tx2="dk2" accent1="accent1" accent2="accent2" accent3="accent3" accent4="accent4" accent5="accent5" accent6="accent6" hlink="hlink" folHlink="folHlink"/>
  <p:sldLayoutIdLst>
    <p:sldLayoutId id="2147484189" r:id="rId1"/>
    <p:sldLayoutId id="2147484274" r:id="rId2"/>
    <p:sldLayoutId id="2147484275" r:id="rId3"/>
    <p:sldLayoutId id="2147484279" r:id="rId4"/>
    <p:sldLayoutId id="2147484273" r:id="rId5"/>
    <p:sldLayoutId id="2147484208" r:id="rId6"/>
    <p:sldLayoutId id="2147484209" r:id="rId7"/>
    <p:sldLayoutId id="2147484199" r:id="rId8"/>
    <p:sldLayoutId id="2147484218" r:id="rId9"/>
    <p:sldLayoutId id="2147484214" r:id="rId10"/>
    <p:sldLayoutId id="2147484216" r:id="rId11"/>
    <p:sldLayoutId id="2147484215" r:id="rId12"/>
    <p:sldLayoutId id="2147484193" r:id="rId13"/>
    <p:sldLayoutId id="2147484219" r:id="rId14"/>
    <p:sldLayoutId id="2147484280" r:id="rId15"/>
  </p:sldLayoutIdLst>
  <p:hf hdr="0" ftr="0" dt="0"/>
  <p:txStyles>
    <p:titleStyle>
      <a:lvl1pPr algn="l" defTabSz="914400" rtl="0" eaLnBrk="1" latinLnBrk="0" hangingPunct="1">
        <a:spcBef>
          <a:spcPct val="0"/>
        </a:spcBef>
        <a:buNone/>
        <a:defRPr sz="4400" b="1" kern="1200" spc="-70" baseline="0">
          <a:solidFill>
            <a:schemeClr val="tx2"/>
          </a:solidFill>
          <a:latin typeface="+mj-lt"/>
          <a:ea typeface="+mj-ea"/>
          <a:cs typeface="+mj-cs"/>
        </a:defRPr>
      </a:lvl1pPr>
    </p:titleStyle>
    <p:bodyStyle>
      <a:lvl1pPr marL="182880" indent="-182880" algn="l" defTabSz="914400" rtl="0" eaLnBrk="1" latinLnBrk="0" hangingPunct="1">
        <a:spcBef>
          <a:spcPct val="20000"/>
        </a:spcBef>
        <a:buClrTx/>
        <a:buSzPct val="85000"/>
        <a:buFont typeface="Arial" pitchFamily="34" charset="0"/>
        <a:buChar char="•"/>
        <a:defRPr sz="3200" kern="1200">
          <a:solidFill>
            <a:srgbClr val="212121"/>
          </a:solidFill>
          <a:latin typeface="+mn-lt"/>
          <a:ea typeface="+mn-ea"/>
          <a:cs typeface="+mn-cs"/>
        </a:defRPr>
      </a:lvl1pPr>
      <a:lvl2pPr marL="457200" indent="-182880" algn="l" defTabSz="914400" rtl="0" eaLnBrk="1" latinLnBrk="0" hangingPunct="1">
        <a:spcBef>
          <a:spcPct val="20000"/>
        </a:spcBef>
        <a:buClrTx/>
        <a:buSzPct val="85000"/>
        <a:buFont typeface="Arial" pitchFamily="34" charset="0"/>
        <a:buChar char="•"/>
        <a:defRPr sz="2800" kern="1200">
          <a:solidFill>
            <a:srgbClr val="212121"/>
          </a:solidFill>
          <a:latin typeface="+mn-lt"/>
          <a:ea typeface="+mn-ea"/>
          <a:cs typeface="+mn-cs"/>
        </a:defRPr>
      </a:lvl2pPr>
      <a:lvl3pPr marL="731520" indent="-182880" algn="l" defTabSz="914400" rtl="0" eaLnBrk="1" latinLnBrk="0" hangingPunct="1">
        <a:spcBef>
          <a:spcPct val="20000"/>
        </a:spcBef>
        <a:buClrTx/>
        <a:buSzPct val="90000"/>
        <a:buFont typeface="Arial" pitchFamily="34" charset="0"/>
        <a:buChar char="•"/>
        <a:defRPr sz="2400" kern="1200">
          <a:solidFill>
            <a:srgbClr val="21212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2200" kern="1200">
          <a:solidFill>
            <a:srgbClr val="21212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2000" kern="1200" baseline="0">
          <a:solidFill>
            <a:srgbClr val="21212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image" Target="../media/image9.jpg"/><Relationship Id="rId1" Type="http://schemas.openxmlformats.org/officeDocument/2006/relationships/slideLayout" Target="../slideLayouts/slideLayout10.xml"/><Relationship Id="rId6" Type="http://schemas.openxmlformats.org/officeDocument/2006/relationships/image" Target="../media/image16.jpg"/><Relationship Id="rId5" Type="http://schemas.openxmlformats.org/officeDocument/2006/relationships/image" Target="../media/image25.jpg"/><Relationship Id="rId10" Type="http://schemas.openxmlformats.org/officeDocument/2006/relationships/image" Target="../media/image28.jpg"/><Relationship Id="rId4" Type="http://schemas.openxmlformats.org/officeDocument/2006/relationships/image" Target="../media/image24.jpg"/><Relationship Id="rId9"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hyperlink" Target="https://www.hiclipart.com/free-transparent-background-png-clipart-ijvtp#google_vignette" TargetMode="External"/><Relationship Id="rId7" Type="http://schemas.openxmlformats.org/officeDocument/2006/relationships/hyperlink" Target="https://www.techopedia.com/gambling-guides/roulette-odds-probability" TargetMode="External"/><Relationship Id="rId2" Type="http://schemas.openxmlformats.org/officeDocument/2006/relationships/hyperlink" Target="https://stats.libretexts.org/Bookshelves/Introductory_Statistics/OpenIntro_Statistics_%28Diez_et_al%29./03%3A_Distributions_of_Random_Variables/3.01%3A_Normal_Distribution" TargetMode="External"/><Relationship Id="rId1" Type="http://schemas.openxmlformats.org/officeDocument/2006/relationships/slideLayout" Target="../slideLayouts/slideLayout10.xml"/><Relationship Id="rId6" Type="http://schemas.openxmlformats.org/officeDocument/2006/relationships/hyperlink" Target="https://www.casino.com/blog/2021/09/15/roulette-wheel-layout-variations/" TargetMode="External"/><Relationship Id="rId5" Type="http://schemas.openxmlformats.org/officeDocument/2006/relationships/hyperlink" Target="https://www.of90.net/Page/3283" TargetMode="External"/><Relationship Id="rId4" Type="http://schemas.openxmlformats.org/officeDocument/2006/relationships/hyperlink" Target="https://www.tennisabstract.com/cgi-bin/player.cgi?p=AndreAgass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D89F-B04E-974B-8125-30D095C0778A}"/>
              </a:ext>
            </a:extLst>
          </p:cNvPr>
          <p:cNvSpPr>
            <a:spLocks noGrp="1"/>
          </p:cNvSpPr>
          <p:nvPr>
            <p:ph type="title"/>
          </p:nvPr>
        </p:nvSpPr>
        <p:spPr/>
        <p:txBody>
          <a:bodyPr/>
          <a:lstStyle/>
          <a:p>
            <a:r>
              <a:rPr lang="en-US" sz="3200" dirty="0"/>
              <a:t>The Psychology of Investing:</a:t>
            </a:r>
            <a:br>
              <a:rPr lang="en-US" dirty="0"/>
            </a:br>
            <a:r>
              <a:rPr lang="en-US" sz="7200" dirty="0"/>
              <a:t>Keeping Score</a:t>
            </a:r>
            <a:br>
              <a:rPr lang="en-US" dirty="0"/>
            </a:br>
            <a:endParaRPr lang="en-US" dirty="0"/>
          </a:p>
        </p:txBody>
      </p:sp>
      <p:sp>
        <p:nvSpPr>
          <p:cNvPr id="3" name="Subtitle 2">
            <a:extLst>
              <a:ext uri="{FF2B5EF4-FFF2-40B4-BE49-F238E27FC236}">
                <a16:creationId xmlns:a16="http://schemas.microsoft.com/office/drawing/2014/main" id="{7D558E9B-4F78-6342-86A0-DE42D5809F8E}"/>
              </a:ext>
            </a:extLst>
          </p:cNvPr>
          <p:cNvSpPr>
            <a:spLocks noGrp="1"/>
          </p:cNvSpPr>
          <p:nvPr>
            <p:ph type="subTitle" idx="1"/>
          </p:nvPr>
        </p:nvSpPr>
        <p:spPr/>
        <p:txBody>
          <a:bodyPr/>
          <a:lstStyle/>
          <a:p>
            <a:r>
              <a:rPr lang="en-US" dirty="0"/>
              <a:t>9/18/2024</a:t>
            </a:r>
          </a:p>
          <a:p>
            <a:endParaRPr lang="en-US" dirty="0"/>
          </a:p>
        </p:txBody>
      </p:sp>
      <p:sp>
        <p:nvSpPr>
          <p:cNvPr id="5" name="Text Placeholder 4">
            <a:extLst>
              <a:ext uri="{FF2B5EF4-FFF2-40B4-BE49-F238E27FC236}">
                <a16:creationId xmlns:a16="http://schemas.microsoft.com/office/drawing/2014/main" id="{EE59ABF4-0025-604E-A774-41B374EEF434}"/>
              </a:ext>
            </a:extLst>
          </p:cNvPr>
          <p:cNvSpPr>
            <a:spLocks noGrp="1"/>
          </p:cNvSpPr>
          <p:nvPr>
            <p:ph type="body" sz="quarter" idx="25"/>
          </p:nvPr>
        </p:nvSpPr>
        <p:spPr/>
        <p:txBody>
          <a:bodyPr/>
          <a:lstStyle/>
          <a:p>
            <a:r>
              <a:rPr lang="en-US" dirty="0"/>
              <a:t>Presented By Matt Spielman </a:t>
            </a:r>
          </a:p>
          <a:p>
            <a:endParaRPr lang="en-US" dirty="0"/>
          </a:p>
          <a:p>
            <a:endParaRPr lang="en-US" dirty="0"/>
          </a:p>
        </p:txBody>
      </p:sp>
      <p:sp>
        <p:nvSpPr>
          <p:cNvPr id="6" name="Text Placeholder 5">
            <a:extLst>
              <a:ext uri="{FF2B5EF4-FFF2-40B4-BE49-F238E27FC236}">
                <a16:creationId xmlns:a16="http://schemas.microsoft.com/office/drawing/2014/main" id="{B260A232-37F0-884B-B90F-A6F51E6046D1}"/>
              </a:ext>
            </a:extLst>
          </p:cNvPr>
          <p:cNvSpPr>
            <a:spLocks noGrp="1"/>
          </p:cNvSpPr>
          <p:nvPr>
            <p:ph type="body" sz="quarter" idx="26"/>
          </p:nvPr>
        </p:nvSpPr>
        <p:spPr/>
        <p:txBody>
          <a:bodyPr/>
          <a:lstStyle/>
          <a:p>
            <a:r>
              <a:rPr lang="en-US" dirty="0"/>
              <a:t>Director, Houston Chapter, </a:t>
            </a:r>
            <a:r>
              <a:rPr lang="en-US" dirty="0" err="1"/>
              <a:t>BetterInvesting</a:t>
            </a:r>
            <a:endParaRPr lang="en-US" dirty="0"/>
          </a:p>
          <a:p>
            <a:r>
              <a:rPr lang="en-US" dirty="0"/>
              <a:t>reeshau@yahoo.com</a:t>
            </a:r>
          </a:p>
          <a:p>
            <a:endParaRPr lang="en-US" dirty="0"/>
          </a:p>
        </p:txBody>
      </p:sp>
      <p:pic>
        <p:nvPicPr>
          <p:cNvPr id="10" name="Picture Placeholder 9" descr="A person in a suit and tie&#10;&#10;Description automatically generated">
            <a:extLst>
              <a:ext uri="{FF2B5EF4-FFF2-40B4-BE49-F238E27FC236}">
                <a16:creationId xmlns:a16="http://schemas.microsoft.com/office/drawing/2014/main" id="{F2EE8EBA-F2E8-A471-4096-2AFFFFD1144F}"/>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5741" b="5741"/>
          <a:stretch>
            <a:fillRect/>
          </a:stretch>
        </p:blipFill>
        <p:spPr>
          <a:xfrm>
            <a:off x="6477000" y="4257615"/>
            <a:ext cx="1832254" cy="1951749"/>
          </a:xfrm>
        </p:spPr>
      </p:pic>
    </p:spTree>
    <p:extLst>
      <p:ext uri="{BB962C8B-B14F-4D97-AF65-F5344CB8AC3E}">
        <p14:creationId xmlns:p14="http://schemas.microsoft.com/office/powerpoint/2010/main" val="410106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E581-2D37-2D8B-9EF1-53385C17DFE3}"/>
              </a:ext>
            </a:extLst>
          </p:cNvPr>
          <p:cNvSpPr>
            <a:spLocks noGrp="1"/>
          </p:cNvSpPr>
          <p:nvPr>
            <p:ph type="title"/>
          </p:nvPr>
        </p:nvSpPr>
        <p:spPr/>
        <p:txBody>
          <a:bodyPr/>
          <a:lstStyle/>
          <a:p>
            <a:r>
              <a:rPr lang="en-US" dirty="0"/>
              <a:t>It’s Not</a:t>
            </a:r>
            <a:r>
              <a:rPr lang="en-US" baseline="0" dirty="0"/>
              <a:t> Just Money!</a:t>
            </a:r>
            <a:endParaRPr lang="en-US" dirty="0"/>
          </a:p>
        </p:txBody>
      </p:sp>
      <p:sp>
        <p:nvSpPr>
          <p:cNvPr id="3" name="Slide Number Placeholder 2">
            <a:extLst>
              <a:ext uri="{FF2B5EF4-FFF2-40B4-BE49-F238E27FC236}">
                <a16:creationId xmlns:a16="http://schemas.microsoft.com/office/drawing/2014/main" id="{14CD1C60-8376-6271-7E33-077EFE9F525A}"/>
              </a:ext>
            </a:extLst>
          </p:cNvPr>
          <p:cNvSpPr>
            <a:spLocks noGrp="1"/>
          </p:cNvSpPr>
          <p:nvPr>
            <p:ph type="sldNum" sz="quarter" idx="10"/>
          </p:nvPr>
        </p:nvSpPr>
        <p:spPr/>
        <p:txBody>
          <a:bodyPr/>
          <a:lstStyle/>
          <a:p>
            <a:r>
              <a:rPr lang="en-US"/>
              <a:t> </a:t>
            </a:r>
            <a:fld id="{B7C7DEAE-B1FF-4F0D-9790-23B38FF51CAA}" type="slidenum">
              <a:rPr lang="en-US" smtClean="0"/>
              <a:pPr/>
              <a:t>10</a:t>
            </a:fld>
            <a:endParaRPr lang="en-US" dirty="0"/>
          </a:p>
        </p:txBody>
      </p:sp>
      <p:pic>
        <p:nvPicPr>
          <p:cNvPr id="7" name="Picture Placeholder 6" descr="A person holding a tennis racket&#10;&#10;Description automatically generated">
            <a:extLst>
              <a:ext uri="{FF2B5EF4-FFF2-40B4-BE49-F238E27FC236}">
                <a16:creationId xmlns:a16="http://schemas.microsoft.com/office/drawing/2014/main" id="{16147EB3-C0DE-92AE-5460-30047DA9C16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221" r="1221"/>
          <a:stretch>
            <a:fillRect/>
          </a:stretch>
        </p:blipFill>
        <p:spPr>
          <a:xfrm>
            <a:off x="7270750" y="2057401"/>
            <a:ext cx="2304503" cy="2362200"/>
          </a:xfrm>
        </p:spPr>
      </p:pic>
      <p:sp>
        <p:nvSpPr>
          <p:cNvPr id="5" name="Content Placeholder 4">
            <a:extLst>
              <a:ext uri="{FF2B5EF4-FFF2-40B4-BE49-F238E27FC236}">
                <a16:creationId xmlns:a16="http://schemas.microsoft.com/office/drawing/2014/main" id="{AFDB7296-AD5C-8FF1-C209-14158FEDCA72}"/>
              </a:ext>
            </a:extLst>
          </p:cNvPr>
          <p:cNvSpPr>
            <a:spLocks noGrp="1"/>
          </p:cNvSpPr>
          <p:nvPr>
            <p:ph idx="1"/>
          </p:nvPr>
        </p:nvSpPr>
        <p:spPr/>
        <p:txBody>
          <a:bodyPr/>
          <a:lstStyle/>
          <a:p>
            <a:r>
              <a:rPr lang="en-US" dirty="0"/>
              <a:t>Andre Agassi</a:t>
            </a:r>
          </a:p>
          <a:p>
            <a:r>
              <a:rPr lang="en-US" sz="2800" dirty="0"/>
              <a:t>8 Time Grand Slam Champion</a:t>
            </a:r>
          </a:p>
          <a:p>
            <a:r>
              <a:rPr lang="en-US" sz="2800" dirty="0"/>
              <a:t>60 Tournament Titles</a:t>
            </a:r>
          </a:p>
          <a:p>
            <a:r>
              <a:rPr lang="en-US" sz="2800" dirty="0"/>
              <a:t>Matches Won: 76% (872-275)</a:t>
            </a:r>
          </a:p>
          <a:p>
            <a:r>
              <a:rPr lang="en-US" sz="2800" dirty="0"/>
              <a:t>Sets Won: 71.5% (2,111-841)</a:t>
            </a:r>
          </a:p>
          <a:p>
            <a:r>
              <a:rPr lang="en-US" sz="2800" dirty="0"/>
              <a:t>Games Won: 57.9% (15,976-11,612)</a:t>
            </a:r>
          </a:p>
        </p:txBody>
      </p:sp>
    </p:spTree>
    <p:extLst>
      <p:ext uri="{BB962C8B-B14F-4D97-AF65-F5344CB8AC3E}">
        <p14:creationId xmlns:p14="http://schemas.microsoft.com/office/powerpoint/2010/main" val="111731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A51D-C206-1E1C-B2A1-2438CA265198}"/>
              </a:ext>
            </a:extLst>
          </p:cNvPr>
          <p:cNvSpPr>
            <a:spLocks noGrp="1"/>
          </p:cNvSpPr>
          <p:nvPr>
            <p:ph type="title"/>
          </p:nvPr>
        </p:nvSpPr>
        <p:spPr/>
        <p:txBody>
          <a:bodyPr/>
          <a:lstStyle/>
          <a:p>
            <a:r>
              <a:rPr lang="en-US" dirty="0"/>
              <a:t>What’s With 55%?!?</a:t>
            </a:r>
          </a:p>
        </p:txBody>
      </p:sp>
      <p:sp>
        <p:nvSpPr>
          <p:cNvPr id="3" name="Slide Number Placeholder 2">
            <a:extLst>
              <a:ext uri="{FF2B5EF4-FFF2-40B4-BE49-F238E27FC236}">
                <a16:creationId xmlns:a16="http://schemas.microsoft.com/office/drawing/2014/main" id="{A681C95B-9874-A90A-FB18-89AB1B7C0CA7}"/>
              </a:ext>
            </a:extLst>
          </p:cNvPr>
          <p:cNvSpPr>
            <a:spLocks noGrp="1"/>
          </p:cNvSpPr>
          <p:nvPr>
            <p:ph type="sldNum" sz="quarter" idx="10"/>
          </p:nvPr>
        </p:nvSpPr>
        <p:spPr/>
        <p:txBody>
          <a:bodyPr/>
          <a:lstStyle/>
          <a:p>
            <a:r>
              <a:rPr lang="en-US"/>
              <a:t> </a:t>
            </a:r>
            <a:fld id="{B7C7DEAE-B1FF-4F0D-9790-23B38FF51CAA}" type="slidenum">
              <a:rPr lang="en-US" smtClean="0"/>
              <a:pPr/>
              <a:t>11</a:t>
            </a:fld>
            <a:endParaRPr lang="en-US" dirty="0"/>
          </a:p>
        </p:txBody>
      </p:sp>
      <p:sp>
        <p:nvSpPr>
          <p:cNvPr id="6" name="Content Placeholder 5">
            <a:extLst>
              <a:ext uri="{FF2B5EF4-FFF2-40B4-BE49-F238E27FC236}">
                <a16:creationId xmlns:a16="http://schemas.microsoft.com/office/drawing/2014/main" id="{54F16B58-126B-C2B1-2057-31D724B1DC0B}"/>
              </a:ext>
            </a:extLst>
          </p:cNvPr>
          <p:cNvSpPr>
            <a:spLocks noGrp="1"/>
          </p:cNvSpPr>
          <p:nvPr>
            <p:ph idx="1"/>
          </p:nvPr>
        </p:nvSpPr>
        <p:spPr>
          <a:xfrm>
            <a:off x="617621" y="2057400"/>
            <a:ext cx="5325979" cy="4419600"/>
          </a:xfrm>
        </p:spPr>
        <p:txBody>
          <a:bodyPr>
            <a:normAutofit/>
          </a:bodyPr>
          <a:lstStyle/>
          <a:p>
            <a:r>
              <a:rPr lang="en-US" sz="2400" dirty="0"/>
              <a:t>Market performance, like many large datasets, generally follows a bell curve</a:t>
            </a:r>
          </a:p>
          <a:p>
            <a:endParaRPr lang="en-US" sz="2400" dirty="0"/>
          </a:p>
          <a:p>
            <a:r>
              <a:rPr lang="en-US" sz="2400" dirty="0"/>
              <a:t>Small advantages, compounded over time, create large results</a:t>
            </a:r>
          </a:p>
          <a:p>
            <a:pPr lvl="1"/>
            <a:r>
              <a:rPr lang="en-US" sz="1800" dirty="0"/>
              <a:t>Every Casino Knows This</a:t>
            </a:r>
          </a:p>
        </p:txBody>
      </p:sp>
      <p:pic>
        <p:nvPicPr>
          <p:cNvPr id="11" name="Picture 10">
            <a:extLst>
              <a:ext uri="{FF2B5EF4-FFF2-40B4-BE49-F238E27FC236}">
                <a16:creationId xmlns:a16="http://schemas.microsoft.com/office/drawing/2014/main" id="{BC7F57A3-3684-4BA0-C77D-93DA198670EB}"/>
              </a:ext>
            </a:extLst>
          </p:cNvPr>
          <p:cNvPicPr>
            <a:picLocks noChangeAspect="1"/>
          </p:cNvPicPr>
          <p:nvPr/>
        </p:nvPicPr>
        <p:blipFill>
          <a:blip r:embed="rId2"/>
          <a:stretch>
            <a:fillRect/>
          </a:stretch>
        </p:blipFill>
        <p:spPr>
          <a:xfrm>
            <a:off x="6079611" y="1828800"/>
            <a:ext cx="6112389" cy="4419600"/>
          </a:xfrm>
          <a:prstGeom prst="rect">
            <a:avLst/>
          </a:prstGeom>
        </p:spPr>
      </p:pic>
      <p:pic>
        <p:nvPicPr>
          <p:cNvPr id="5" name="Picture Placeholder 4" descr="A black and white line&#10;&#10;Description automatically generated">
            <a:extLst>
              <a:ext uri="{FF2B5EF4-FFF2-40B4-BE49-F238E27FC236}">
                <a16:creationId xmlns:a16="http://schemas.microsoft.com/office/drawing/2014/main" id="{07FE480C-3D73-2BB0-06EA-A67A629ADCF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416" r="13416"/>
          <a:stretch>
            <a:fillRect/>
          </a:stretch>
        </p:blipFill>
        <p:spPr>
          <a:xfrm>
            <a:off x="7231342" y="948904"/>
            <a:ext cx="4460328" cy="4572000"/>
          </a:xfrm>
        </p:spPr>
      </p:pic>
    </p:spTree>
    <p:extLst>
      <p:ext uri="{BB962C8B-B14F-4D97-AF65-F5344CB8AC3E}">
        <p14:creationId xmlns:p14="http://schemas.microsoft.com/office/powerpoint/2010/main" val="102977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7195-87AF-7605-50B5-691C7129B90E}"/>
              </a:ext>
            </a:extLst>
          </p:cNvPr>
          <p:cNvSpPr>
            <a:spLocks noGrp="1"/>
          </p:cNvSpPr>
          <p:nvPr>
            <p:ph type="title"/>
          </p:nvPr>
        </p:nvSpPr>
        <p:spPr/>
        <p:txBody>
          <a:bodyPr/>
          <a:lstStyle/>
          <a:p>
            <a:r>
              <a:rPr lang="en-US" dirty="0"/>
              <a:t>55%, Explained Statistically</a:t>
            </a:r>
          </a:p>
        </p:txBody>
      </p:sp>
      <p:sp>
        <p:nvSpPr>
          <p:cNvPr id="3" name="Content Placeholder 2">
            <a:extLst>
              <a:ext uri="{FF2B5EF4-FFF2-40B4-BE49-F238E27FC236}">
                <a16:creationId xmlns:a16="http://schemas.microsoft.com/office/drawing/2014/main" id="{80ADCC05-A531-03B4-DA27-0235532B8EA0}"/>
              </a:ext>
            </a:extLst>
          </p:cNvPr>
          <p:cNvSpPr>
            <a:spLocks noGrp="1"/>
          </p:cNvSpPr>
          <p:nvPr>
            <p:ph idx="1"/>
          </p:nvPr>
        </p:nvSpPr>
        <p:spPr>
          <a:xfrm>
            <a:off x="609600" y="1981200"/>
            <a:ext cx="9372600" cy="4495800"/>
          </a:xfrm>
        </p:spPr>
        <p:txBody>
          <a:bodyPr>
            <a:normAutofit lnSpcReduction="10000"/>
          </a:bodyPr>
          <a:lstStyle/>
          <a:p>
            <a:pPr marL="0" indent="0">
              <a:buNone/>
            </a:pPr>
            <a:r>
              <a:rPr lang="en-US" dirty="0"/>
              <a:t>In Fooled By Randomness, Nassim Nicholas </a:t>
            </a:r>
            <a:r>
              <a:rPr lang="en-US" dirty="0" err="1"/>
              <a:t>Taleb</a:t>
            </a:r>
            <a:r>
              <a:rPr lang="en-US" dirty="0"/>
              <a:t> describes the following situation:</a:t>
            </a:r>
          </a:p>
          <a:p>
            <a:pPr lvl="1"/>
            <a:endParaRPr lang="en-US" dirty="0"/>
          </a:p>
          <a:p>
            <a:pPr marL="274320" lvl="1" indent="0">
              <a:buNone/>
            </a:pPr>
            <a:r>
              <a:rPr lang="en-US" dirty="0"/>
              <a:t>Suppose a retired dentist invests his portfolio</a:t>
            </a:r>
          </a:p>
          <a:p>
            <a:pPr lvl="1"/>
            <a:r>
              <a:rPr lang="en-US" dirty="0"/>
              <a:t>He earns 15%, so he is an excellent investor</a:t>
            </a:r>
          </a:p>
          <a:p>
            <a:pPr lvl="2"/>
            <a:r>
              <a:rPr lang="en-US" dirty="0"/>
              <a:t>He has a 10% error rate per year</a:t>
            </a:r>
          </a:p>
          <a:p>
            <a:pPr lvl="3"/>
            <a:r>
              <a:rPr lang="en-US" dirty="0"/>
              <a:t>Out of 100 sample paths, 68 of them will fall between 5% and 25%</a:t>
            </a:r>
          </a:p>
          <a:p>
            <a:pPr lvl="3"/>
            <a:r>
              <a:rPr lang="en-US" dirty="0"/>
              <a:t>95 of them will fall between -5% and 35%</a:t>
            </a:r>
          </a:p>
          <a:p>
            <a:pPr lvl="4"/>
            <a:endParaRPr lang="en-US" dirty="0"/>
          </a:p>
          <a:p>
            <a:pPr marL="0" indent="0">
              <a:buNone/>
            </a:pPr>
            <a:r>
              <a:rPr lang="en-US" dirty="0"/>
              <a:t>What does the potential return of this investor look like?</a:t>
            </a:r>
          </a:p>
        </p:txBody>
      </p:sp>
      <p:sp>
        <p:nvSpPr>
          <p:cNvPr id="4" name="Slide Number Placeholder 3">
            <a:extLst>
              <a:ext uri="{FF2B5EF4-FFF2-40B4-BE49-F238E27FC236}">
                <a16:creationId xmlns:a16="http://schemas.microsoft.com/office/drawing/2014/main" id="{EAC0C1E9-9A15-40F3-A9D7-04817D16A103}"/>
              </a:ext>
            </a:extLst>
          </p:cNvPr>
          <p:cNvSpPr>
            <a:spLocks noGrp="1"/>
          </p:cNvSpPr>
          <p:nvPr>
            <p:ph type="sldNum" sz="quarter" idx="12"/>
          </p:nvPr>
        </p:nvSpPr>
        <p:spPr/>
        <p:txBody>
          <a:bodyPr/>
          <a:lstStyle/>
          <a:p>
            <a:fld id="{B7C7DEAE-B1FF-4F0D-9790-23B38FF51CAA}" type="slidenum">
              <a:rPr lang="en-US" smtClean="0"/>
              <a:pPr/>
              <a:t>12</a:t>
            </a:fld>
            <a:endParaRPr lang="en-US" dirty="0"/>
          </a:p>
        </p:txBody>
      </p:sp>
      <p:pic>
        <p:nvPicPr>
          <p:cNvPr id="6" name="Picture 5" descr="A book cover of a black and white book&#10;&#10;Description automatically generated">
            <a:extLst>
              <a:ext uri="{FF2B5EF4-FFF2-40B4-BE49-F238E27FC236}">
                <a16:creationId xmlns:a16="http://schemas.microsoft.com/office/drawing/2014/main" id="{B449BDA8-985D-0572-BAB2-1D5B4EC21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00" y="3997489"/>
            <a:ext cx="1719263" cy="2612861"/>
          </a:xfrm>
          <a:prstGeom prst="rect">
            <a:avLst/>
          </a:prstGeom>
        </p:spPr>
      </p:pic>
    </p:spTree>
    <p:extLst>
      <p:ext uri="{BB962C8B-B14F-4D97-AF65-F5344CB8AC3E}">
        <p14:creationId xmlns:p14="http://schemas.microsoft.com/office/powerpoint/2010/main" val="239370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24EE-77EC-A7E3-5EBD-C67C37EA4065}"/>
              </a:ext>
            </a:extLst>
          </p:cNvPr>
          <p:cNvSpPr>
            <a:spLocks noGrp="1"/>
          </p:cNvSpPr>
          <p:nvPr>
            <p:ph type="title"/>
          </p:nvPr>
        </p:nvSpPr>
        <p:spPr/>
        <p:txBody>
          <a:bodyPr/>
          <a:lstStyle/>
          <a:p>
            <a:r>
              <a:rPr lang="en-US" dirty="0"/>
              <a:t>Investing Scenario: A Picture</a:t>
            </a:r>
          </a:p>
        </p:txBody>
      </p:sp>
      <p:pic>
        <p:nvPicPr>
          <p:cNvPr id="6" name="Content Placeholder 5" descr="A diagram of a blue and green triangle&#10;&#10;Description automatically generated">
            <a:extLst>
              <a:ext uri="{FF2B5EF4-FFF2-40B4-BE49-F238E27FC236}">
                <a16:creationId xmlns:a16="http://schemas.microsoft.com/office/drawing/2014/main" id="{A1DCE83C-0537-F37D-6D92-3CC59B2842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4571" y="1535534"/>
            <a:ext cx="8142857" cy="3514286"/>
          </a:xfrm>
        </p:spPr>
      </p:pic>
      <p:sp>
        <p:nvSpPr>
          <p:cNvPr id="4" name="Slide Number Placeholder 3">
            <a:extLst>
              <a:ext uri="{FF2B5EF4-FFF2-40B4-BE49-F238E27FC236}">
                <a16:creationId xmlns:a16="http://schemas.microsoft.com/office/drawing/2014/main" id="{0E95F142-B70E-E36E-8542-62C4336337E5}"/>
              </a:ext>
            </a:extLst>
          </p:cNvPr>
          <p:cNvSpPr>
            <a:spLocks noGrp="1"/>
          </p:cNvSpPr>
          <p:nvPr>
            <p:ph type="sldNum" sz="quarter" idx="12"/>
          </p:nvPr>
        </p:nvSpPr>
        <p:spPr/>
        <p:txBody>
          <a:bodyPr/>
          <a:lstStyle/>
          <a:p>
            <a:fld id="{B7C7DEAE-B1FF-4F0D-9790-23B38FF51CAA}" type="slidenum">
              <a:rPr lang="en-US" smtClean="0"/>
              <a:pPr/>
              <a:t>13</a:t>
            </a:fld>
            <a:endParaRPr lang="en-US" dirty="0"/>
          </a:p>
        </p:txBody>
      </p:sp>
      <p:sp>
        <p:nvSpPr>
          <p:cNvPr id="7" name="TextBox 6">
            <a:extLst>
              <a:ext uri="{FF2B5EF4-FFF2-40B4-BE49-F238E27FC236}">
                <a16:creationId xmlns:a16="http://schemas.microsoft.com/office/drawing/2014/main" id="{CD99CBE8-B722-17E5-B224-1A3750416D43}"/>
              </a:ext>
            </a:extLst>
          </p:cNvPr>
          <p:cNvSpPr txBox="1"/>
          <p:nvPr/>
        </p:nvSpPr>
        <p:spPr>
          <a:xfrm>
            <a:off x="5782576" y="4953000"/>
            <a:ext cx="685800" cy="338554"/>
          </a:xfrm>
          <a:prstGeom prst="rect">
            <a:avLst/>
          </a:prstGeom>
          <a:noFill/>
        </p:spPr>
        <p:txBody>
          <a:bodyPr wrap="square" rtlCol="0">
            <a:spAutoFit/>
          </a:bodyPr>
          <a:lstStyle/>
          <a:p>
            <a:pPr algn="ctr"/>
            <a:r>
              <a:rPr lang="en-US" sz="1600" dirty="0"/>
              <a:t>15%</a:t>
            </a:r>
          </a:p>
        </p:txBody>
      </p:sp>
      <p:sp>
        <p:nvSpPr>
          <p:cNvPr id="8" name="TextBox 7">
            <a:extLst>
              <a:ext uri="{FF2B5EF4-FFF2-40B4-BE49-F238E27FC236}">
                <a16:creationId xmlns:a16="http://schemas.microsoft.com/office/drawing/2014/main" id="{0DD5C6AD-121D-9F9B-48A1-A81C5B637AFC}"/>
              </a:ext>
            </a:extLst>
          </p:cNvPr>
          <p:cNvSpPr txBox="1"/>
          <p:nvPr/>
        </p:nvSpPr>
        <p:spPr>
          <a:xfrm>
            <a:off x="6830" y="4953000"/>
            <a:ext cx="3505200" cy="338554"/>
          </a:xfrm>
          <a:prstGeom prst="rect">
            <a:avLst/>
          </a:prstGeom>
          <a:noFill/>
        </p:spPr>
        <p:txBody>
          <a:bodyPr wrap="square" rtlCol="0">
            <a:spAutoFit/>
          </a:bodyPr>
          <a:lstStyle/>
          <a:p>
            <a:r>
              <a:rPr lang="en-US" sz="1600" dirty="0"/>
              <a:t>Annual Investment Performance</a:t>
            </a:r>
          </a:p>
        </p:txBody>
      </p:sp>
      <p:sp>
        <p:nvSpPr>
          <p:cNvPr id="9" name="TextBox 8">
            <a:extLst>
              <a:ext uri="{FF2B5EF4-FFF2-40B4-BE49-F238E27FC236}">
                <a16:creationId xmlns:a16="http://schemas.microsoft.com/office/drawing/2014/main" id="{77F79F70-99B0-6095-2BE6-333C6ECC4105}"/>
              </a:ext>
            </a:extLst>
          </p:cNvPr>
          <p:cNvSpPr txBox="1"/>
          <p:nvPr/>
        </p:nvSpPr>
        <p:spPr>
          <a:xfrm>
            <a:off x="4897524" y="4953000"/>
            <a:ext cx="533401" cy="338554"/>
          </a:xfrm>
          <a:prstGeom prst="rect">
            <a:avLst/>
          </a:prstGeom>
          <a:noFill/>
        </p:spPr>
        <p:txBody>
          <a:bodyPr wrap="square" rtlCol="0">
            <a:spAutoFit/>
          </a:bodyPr>
          <a:lstStyle/>
          <a:p>
            <a:pPr algn="ctr"/>
            <a:r>
              <a:rPr lang="en-US" sz="1600" dirty="0"/>
              <a:t>5%</a:t>
            </a:r>
          </a:p>
        </p:txBody>
      </p:sp>
      <p:sp>
        <p:nvSpPr>
          <p:cNvPr id="10" name="TextBox 9">
            <a:extLst>
              <a:ext uri="{FF2B5EF4-FFF2-40B4-BE49-F238E27FC236}">
                <a16:creationId xmlns:a16="http://schemas.microsoft.com/office/drawing/2014/main" id="{F51DC8D0-BB97-17F5-974D-8EBDEBD77822}"/>
              </a:ext>
            </a:extLst>
          </p:cNvPr>
          <p:cNvSpPr txBox="1"/>
          <p:nvPr/>
        </p:nvSpPr>
        <p:spPr>
          <a:xfrm>
            <a:off x="6840991" y="4953000"/>
            <a:ext cx="609600" cy="338554"/>
          </a:xfrm>
          <a:prstGeom prst="rect">
            <a:avLst/>
          </a:prstGeom>
          <a:noFill/>
        </p:spPr>
        <p:txBody>
          <a:bodyPr wrap="square" rtlCol="0">
            <a:spAutoFit/>
          </a:bodyPr>
          <a:lstStyle/>
          <a:p>
            <a:pPr algn="ctr"/>
            <a:r>
              <a:rPr lang="en-US" sz="1600" dirty="0"/>
              <a:t>25%</a:t>
            </a:r>
          </a:p>
        </p:txBody>
      </p:sp>
      <p:cxnSp>
        <p:nvCxnSpPr>
          <p:cNvPr id="12" name="Straight Connector 11">
            <a:extLst>
              <a:ext uri="{FF2B5EF4-FFF2-40B4-BE49-F238E27FC236}">
                <a16:creationId xmlns:a16="http://schemas.microsoft.com/office/drawing/2014/main" id="{97FEA403-EC62-BAC2-8943-161369AD4E0E}"/>
              </a:ext>
            </a:extLst>
          </p:cNvPr>
          <p:cNvCxnSpPr>
            <a:cxnSpLocks/>
            <a:endCxn id="15" idx="0"/>
          </p:cNvCxnSpPr>
          <p:nvPr/>
        </p:nvCxnSpPr>
        <p:spPr>
          <a:xfrm>
            <a:off x="4648200" y="1535534"/>
            <a:ext cx="0" cy="3417466"/>
          </a:xfrm>
          <a:prstGeom prst="line">
            <a:avLst/>
          </a:prstGeom>
          <a:ln w="19050">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28300D-2E74-1796-0F2F-1A654CB2E425}"/>
              </a:ext>
            </a:extLst>
          </p:cNvPr>
          <p:cNvCxnSpPr>
            <a:endCxn id="6" idx="0"/>
          </p:cNvCxnSpPr>
          <p:nvPr/>
        </p:nvCxnSpPr>
        <p:spPr>
          <a:xfrm flipH="1" flipV="1">
            <a:off x="6096000" y="1535534"/>
            <a:ext cx="29476" cy="2960266"/>
          </a:xfrm>
          <a:prstGeom prst="line">
            <a:avLst/>
          </a:prstGeom>
          <a:ln w="19050">
            <a:solidFill>
              <a:srgbClr val="21212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07101A-4445-858F-07D5-3701B4E9DEEA}"/>
              </a:ext>
            </a:extLst>
          </p:cNvPr>
          <p:cNvSpPr txBox="1"/>
          <p:nvPr/>
        </p:nvSpPr>
        <p:spPr>
          <a:xfrm>
            <a:off x="4343401" y="4953000"/>
            <a:ext cx="609598" cy="338554"/>
          </a:xfrm>
          <a:prstGeom prst="rect">
            <a:avLst/>
          </a:prstGeom>
          <a:noFill/>
        </p:spPr>
        <p:txBody>
          <a:bodyPr wrap="square" rtlCol="0">
            <a:spAutoFit/>
          </a:bodyPr>
          <a:lstStyle/>
          <a:p>
            <a:pPr algn="ctr"/>
            <a:r>
              <a:rPr lang="en-US" sz="1600" dirty="0"/>
              <a:t>0%</a:t>
            </a:r>
          </a:p>
        </p:txBody>
      </p:sp>
      <p:sp>
        <p:nvSpPr>
          <p:cNvPr id="16" name="TextBox 15">
            <a:extLst>
              <a:ext uri="{FF2B5EF4-FFF2-40B4-BE49-F238E27FC236}">
                <a16:creationId xmlns:a16="http://schemas.microsoft.com/office/drawing/2014/main" id="{36256468-45B4-E270-120F-F281E3F78F64}"/>
              </a:ext>
            </a:extLst>
          </p:cNvPr>
          <p:cNvSpPr txBox="1"/>
          <p:nvPr/>
        </p:nvSpPr>
        <p:spPr>
          <a:xfrm>
            <a:off x="3882846" y="4953000"/>
            <a:ext cx="609598" cy="338554"/>
          </a:xfrm>
          <a:prstGeom prst="rect">
            <a:avLst/>
          </a:prstGeom>
          <a:noFill/>
        </p:spPr>
        <p:txBody>
          <a:bodyPr wrap="square" rtlCol="0">
            <a:spAutoFit/>
          </a:bodyPr>
          <a:lstStyle/>
          <a:p>
            <a:pPr algn="ctr"/>
            <a:r>
              <a:rPr lang="en-US" sz="1600" dirty="0"/>
              <a:t>-5%</a:t>
            </a:r>
          </a:p>
        </p:txBody>
      </p:sp>
      <p:sp>
        <p:nvSpPr>
          <p:cNvPr id="18" name="TextBox 17">
            <a:extLst>
              <a:ext uri="{FF2B5EF4-FFF2-40B4-BE49-F238E27FC236}">
                <a16:creationId xmlns:a16="http://schemas.microsoft.com/office/drawing/2014/main" id="{0241C07F-EF5D-36D6-E4E3-38CCDA1622EA}"/>
              </a:ext>
            </a:extLst>
          </p:cNvPr>
          <p:cNvSpPr txBox="1"/>
          <p:nvPr/>
        </p:nvSpPr>
        <p:spPr>
          <a:xfrm>
            <a:off x="7823206" y="4953000"/>
            <a:ext cx="609600" cy="338554"/>
          </a:xfrm>
          <a:prstGeom prst="rect">
            <a:avLst/>
          </a:prstGeom>
          <a:noFill/>
        </p:spPr>
        <p:txBody>
          <a:bodyPr wrap="square" rtlCol="0">
            <a:spAutoFit/>
          </a:bodyPr>
          <a:lstStyle/>
          <a:p>
            <a:pPr algn="ctr"/>
            <a:r>
              <a:rPr lang="en-US" sz="1600" dirty="0"/>
              <a:t>35%</a:t>
            </a:r>
          </a:p>
        </p:txBody>
      </p:sp>
    </p:spTree>
    <p:extLst>
      <p:ext uri="{BB962C8B-B14F-4D97-AF65-F5344CB8AC3E}">
        <p14:creationId xmlns:p14="http://schemas.microsoft.com/office/powerpoint/2010/main" val="364928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5054-6D99-417E-5095-6BE72EDE5C8F}"/>
              </a:ext>
            </a:extLst>
          </p:cNvPr>
          <p:cNvSpPr>
            <a:spLocks noGrp="1"/>
          </p:cNvSpPr>
          <p:nvPr>
            <p:ph type="title"/>
          </p:nvPr>
        </p:nvSpPr>
        <p:spPr/>
        <p:txBody>
          <a:bodyPr/>
          <a:lstStyle/>
          <a:p>
            <a:r>
              <a:rPr lang="en-US" dirty="0"/>
              <a:t>Investing Scenario: Monte Carlo Results</a:t>
            </a:r>
          </a:p>
        </p:txBody>
      </p:sp>
      <p:graphicFrame>
        <p:nvGraphicFramePr>
          <p:cNvPr id="5" name="Content Placeholder 4">
            <a:extLst>
              <a:ext uri="{FF2B5EF4-FFF2-40B4-BE49-F238E27FC236}">
                <a16:creationId xmlns:a16="http://schemas.microsoft.com/office/drawing/2014/main" id="{0705F40B-E9A3-213B-6BC4-3BF1491DBC39}"/>
              </a:ext>
            </a:extLst>
          </p:cNvPr>
          <p:cNvGraphicFramePr>
            <a:graphicFrameLocks noGrp="1"/>
          </p:cNvGraphicFramePr>
          <p:nvPr>
            <p:ph idx="1"/>
            <p:extLst>
              <p:ext uri="{D42A27DB-BD31-4B8C-83A1-F6EECF244321}">
                <p14:modId xmlns:p14="http://schemas.microsoft.com/office/powerpoint/2010/main" val="456839785"/>
              </p:ext>
            </p:extLst>
          </p:nvPr>
        </p:nvGraphicFramePr>
        <p:xfrm>
          <a:off x="2895600" y="2819400"/>
          <a:ext cx="2895600" cy="2966720"/>
        </p:xfrm>
        <a:graphic>
          <a:graphicData uri="http://schemas.openxmlformats.org/drawingml/2006/table">
            <a:tbl>
              <a:tblPr firstRow="1" bandRow="1">
                <a:tableStyleId>{5C22544A-7EE6-4342-B048-85BDC9FD1C3A}</a:tableStyleId>
              </a:tblPr>
              <a:tblGrid>
                <a:gridCol w="1371599">
                  <a:extLst>
                    <a:ext uri="{9D8B030D-6E8A-4147-A177-3AD203B41FA5}">
                      <a16:colId xmlns:a16="http://schemas.microsoft.com/office/drawing/2014/main" val="2633352586"/>
                    </a:ext>
                  </a:extLst>
                </a:gridCol>
                <a:gridCol w="1524001">
                  <a:extLst>
                    <a:ext uri="{9D8B030D-6E8A-4147-A177-3AD203B41FA5}">
                      <a16:colId xmlns:a16="http://schemas.microsoft.com/office/drawing/2014/main" val="2557635280"/>
                    </a:ext>
                  </a:extLst>
                </a:gridCol>
              </a:tblGrid>
              <a:tr h="370840">
                <a:tc>
                  <a:txBody>
                    <a:bodyPr/>
                    <a:lstStyle/>
                    <a:p>
                      <a:pPr algn="r"/>
                      <a:r>
                        <a:rPr lang="en-US" dirty="0"/>
                        <a:t>Scale</a:t>
                      </a:r>
                    </a:p>
                  </a:txBody>
                  <a:tcPr/>
                </a:tc>
                <a:tc>
                  <a:txBody>
                    <a:bodyPr/>
                    <a:lstStyle/>
                    <a:p>
                      <a:r>
                        <a:rPr lang="en-US" dirty="0"/>
                        <a:t>Probability</a:t>
                      </a:r>
                    </a:p>
                  </a:txBody>
                  <a:tcPr/>
                </a:tc>
                <a:extLst>
                  <a:ext uri="{0D108BD9-81ED-4DB2-BD59-A6C34878D82A}">
                    <a16:rowId xmlns:a16="http://schemas.microsoft.com/office/drawing/2014/main" val="580654729"/>
                  </a:ext>
                </a:extLst>
              </a:tr>
              <a:tr h="370840">
                <a:tc>
                  <a:txBody>
                    <a:bodyPr/>
                    <a:lstStyle/>
                    <a:p>
                      <a:pPr algn="r"/>
                      <a:r>
                        <a:rPr lang="en-US" dirty="0"/>
                        <a:t>1 Year</a:t>
                      </a:r>
                    </a:p>
                  </a:txBody>
                  <a:tcPr/>
                </a:tc>
                <a:tc>
                  <a:txBody>
                    <a:bodyPr/>
                    <a:lstStyle/>
                    <a:p>
                      <a:endParaRPr lang="en-US" dirty="0"/>
                    </a:p>
                  </a:txBody>
                  <a:tcPr/>
                </a:tc>
                <a:extLst>
                  <a:ext uri="{0D108BD9-81ED-4DB2-BD59-A6C34878D82A}">
                    <a16:rowId xmlns:a16="http://schemas.microsoft.com/office/drawing/2014/main" val="3370373962"/>
                  </a:ext>
                </a:extLst>
              </a:tr>
              <a:tr h="370840">
                <a:tc>
                  <a:txBody>
                    <a:bodyPr/>
                    <a:lstStyle/>
                    <a:p>
                      <a:pPr algn="r"/>
                      <a:r>
                        <a:rPr lang="en-US" dirty="0"/>
                        <a:t>1 Quarter</a:t>
                      </a:r>
                    </a:p>
                  </a:txBody>
                  <a:tcPr/>
                </a:tc>
                <a:tc>
                  <a:txBody>
                    <a:bodyPr/>
                    <a:lstStyle/>
                    <a:p>
                      <a:endParaRPr lang="en-US" dirty="0"/>
                    </a:p>
                  </a:txBody>
                  <a:tcPr/>
                </a:tc>
                <a:extLst>
                  <a:ext uri="{0D108BD9-81ED-4DB2-BD59-A6C34878D82A}">
                    <a16:rowId xmlns:a16="http://schemas.microsoft.com/office/drawing/2014/main" val="2173528238"/>
                  </a:ext>
                </a:extLst>
              </a:tr>
              <a:tr h="370840">
                <a:tc>
                  <a:txBody>
                    <a:bodyPr/>
                    <a:lstStyle/>
                    <a:p>
                      <a:pPr algn="r"/>
                      <a:r>
                        <a:rPr lang="en-US" dirty="0"/>
                        <a:t>1 Month</a:t>
                      </a:r>
                    </a:p>
                  </a:txBody>
                  <a:tcPr/>
                </a:tc>
                <a:tc>
                  <a:txBody>
                    <a:bodyPr/>
                    <a:lstStyle/>
                    <a:p>
                      <a:endParaRPr lang="en-US" dirty="0"/>
                    </a:p>
                  </a:txBody>
                  <a:tcPr/>
                </a:tc>
                <a:extLst>
                  <a:ext uri="{0D108BD9-81ED-4DB2-BD59-A6C34878D82A}">
                    <a16:rowId xmlns:a16="http://schemas.microsoft.com/office/drawing/2014/main" val="3693844956"/>
                  </a:ext>
                </a:extLst>
              </a:tr>
              <a:tr h="370840">
                <a:tc>
                  <a:txBody>
                    <a:bodyPr/>
                    <a:lstStyle/>
                    <a:p>
                      <a:pPr algn="r"/>
                      <a:r>
                        <a:rPr lang="en-US" dirty="0"/>
                        <a:t>1 Day</a:t>
                      </a:r>
                    </a:p>
                  </a:txBody>
                  <a:tcPr/>
                </a:tc>
                <a:tc>
                  <a:txBody>
                    <a:bodyPr/>
                    <a:lstStyle/>
                    <a:p>
                      <a:endParaRPr lang="en-US" dirty="0"/>
                    </a:p>
                  </a:txBody>
                  <a:tcPr/>
                </a:tc>
                <a:extLst>
                  <a:ext uri="{0D108BD9-81ED-4DB2-BD59-A6C34878D82A}">
                    <a16:rowId xmlns:a16="http://schemas.microsoft.com/office/drawing/2014/main" val="2825920340"/>
                  </a:ext>
                </a:extLst>
              </a:tr>
              <a:tr h="370840">
                <a:tc>
                  <a:txBody>
                    <a:bodyPr/>
                    <a:lstStyle/>
                    <a:p>
                      <a:pPr algn="r"/>
                      <a:r>
                        <a:rPr lang="en-US" dirty="0"/>
                        <a:t>1 Hour</a:t>
                      </a:r>
                    </a:p>
                  </a:txBody>
                  <a:tcPr/>
                </a:tc>
                <a:tc>
                  <a:txBody>
                    <a:bodyPr/>
                    <a:lstStyle/>
                    <a:p>
                      <a:endParaRPr lang="en-US" dirty="0"/>
                    </a:p>
                  </a:txBody>
                  <a:tcPr/>
                </a:tc>
                <a:extLst>
                  <a:ext uri="{0D108BD9-81ED-4DB2-BD59-A6C34878D82A}">
                    <a16:rowId xmlns:a16="http://schemas.microsoft.com/office/drawing/2014/main" val="3988626009"/>
                  </a:ext>
                </a:extLst>
              </a:tr>
              <a:tr h="370840">
                <a:tc>
                  <a:txBody>
                    <a:bodyPr/>
                    <a:lstStyle/>
                    <a:p>
                      <a:pPr algn="r"/>
                      <a:r>
                        <a:rPr lang="en-US" dirty="0"/>
                        <a:t>1 Minute</a:t>
                      </a:r>
                    </a:p>
                  </a:txBody>
                  <a:tcPr/>
                </a:tc>
                <a:tc>
                  <a:txBody>
                    <a:bodyPr/>
                    <a:lstStyle/>
                    <a:p>
                      <a:endParaRPr lang="en-US" dirty="0"/>
                    </a:p>
                  </a:txBody>
                  <a:tcPr/>
                </a:tc>
                <a:extLst>
                  <a:ext uri="{0D108BD9-81ED-4DB2-BD59-A6C34878D82A}">
                    <a16:rowId xmlns:a16="http://schemas.microsoft.com/office/drawing/2014/main" val="4290999364"/>
                  </a:ext>
                </a:extLst>
              </a:tr>
              <a:tr h="370840">
                <a:tc>
                  <a:txBody>
                    <a:bodyPr/>
                    <a:lstStyle/>
                    <a:p>
                      <a:pPr algn="r"/>
                      <a:r>
                        <a:rPr lang="en-US" dirty="0"/>
                        <a:t>1 Second</a:t>
                      </a:r>
                    </a:p>
                  </a:txBody>
                  <a:tcPr/>
                </a:tc>
                <a:tc>
                  <a:txBody>
                    <a:bodyPr/>
                    <a:lstStyle/>
                    <a:p>
                      <a:endParaRPr lang="en-US" dirty="0"/>
                    </a:p>
                  </a:txBody>
                  <a:tcPr/>
                </a:tc>
                <a:extLst>
                  <a:ext uri="{0D108BD9-81ED-4DB2-BD59-A6C34878D82A}">
                    <a16:rowId xmlns:a16="http://schemas.microsoft.com/office/drawing/2014/main" val="3135436313"/>
                  </a:ext>
                </a:extLst>
              </a:tr>
            </a:tbl>
          </a:graphicData>
        </a:graphic>
      </p:graphicFrame>
      <p:sp>
        <p:nvSpPr>
          <p:cNvPr id="4" name="Slide Number Placeholder 3">
            <a:extLst>
              <a:ext uri="{FF2B5EF4-FFF2-40B4-BE49-F238E27FC236}">
                <a16:creationId xmlns:a16="http://schemas.microsoft.com/office/drawing/2014/main" id="{D62A5EDC-CDCB-537D-5864-1AA6A1A35BF3}"/>
              </a:ext>
            </a:extLst>
          </p:cNvPr>
          <p:cNvSpPr>
            <a:spLocks noGrp="1"/>
          </p:cNvSpPr>
          <p:nvPr>
            <p:ph type="sldNum" sz="quarter" idx="12"/>
          </p:nvPr>
        </p:nvSpPr>
        <p:spPr/>
        <p:txBody>
          <a:bodyPr/>
          <a:lstStyle/>
          <a:p>
            <a:fld id="{B7C7DEAE-B1FF-4F0D-9790-23B38FF51CAA}" type="slidenum">
              <a:rPr lang="en-US" smtClean="0"/>
              <a:pPr/>
              <a:t>14</a:t>
            </a:fld>
            <a:endParaRPr lang="en-US" dirty="0"/>
          </a:p>
        </p:txBody>
      </p:sp>
      <p:sp>
        <p:nvSpPr>
          <p:cNvPr id="6" name="TextBox 5">
            <a:extLst>
              <a:ext uri="{FF2B5EF4-FFF2-40B4-BE49-F238E27FC236}">
                <a16:creationId xmlns:a16="http://schemas.microsoft.com/office/drawing/2014/main" id="{A464FCA0-54B8-E33A-4C41-4BCE44291B2F}"/>
              </a:ext>
            </a:extLst>
          </p:cNvPr>
          <p:cNvSpPr txBox="1"/>
          <p:nvPr/>
        </p:nvSpPr>
        <p:spPr>
          <a:xfrm>
            <a:off x="1638298" y="2057400"/>
            <a:ext cx="8915400" cy="461665"/>
          </a:xfrm>
          <a:prstGeom prst="rect">
            <a:avLst/>
          </a:prstGeom>
          <a:noFill/>
        </p:spPr>
        <p:txBody>
          <a:bodyPr wrap="square" rtlCol="0">
            <a:spAutoFit/>
          </a:bodyPr>
          <a:lstStyle/>
          <a:p>
            <a:pPr algn="ctr"/>
            <a:r>
              <a:rPr lang="en-US" sz="2400" dirty="0"/>
              <a:t>Probability of Success (Return &gt; 0%) At Different Time Scales</a:t>
            </a:r>
          </a:p>
        </p:txBody>
      </p:sp>
      <p:graphicFrame>
        <p:nvGraphicFramePr>
          <p:cNvPr id="7" name="Table 6">
            <a:extLst>
              <a:ext uri="{FF2B5EF4-FFF2-40B4-BE49-F238E27FC236}">
                <a16:creationId xmlns:a16="http://schemas.microsoft.com/office/drawing/2014/main" id="{FA06B396-4C28-E5B0-2A9B-284FA25A9996}"/>
              </a:ext>
            </a:extLst>
          </p:cNvPr>
          <p:cNvGraphicFramePr>
            <a:graphicFrameLocks noGrp="1"/>
          </p:cNvGraphicFramePr>
          <p:nvPr>
            <p:extLst>
              <p:ext uri="{D42A27DB-BD31-4B8C-83A1-F6EECF244321}">
                <p14:modId xmlns:p14="http://schemas.microsoft.com/office/powerpoint/2010/main" val="1750837746"/>
              </p:ext>
            </p:extLst>
          </p:nvPr>
        </p:nvGraphicFramePr>
        <p:xfrm>
          <a:off x="5791200" y="2819400"/>
          <a:ext cx="2667000" cy="29667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584420576"/>
                    </a:ext>
                  </a:extLst>
                </a:gridCol>
              </a:tblGrid>
              <a:tr h="370840">
                <a:tc>
                  <a:txBody>
                    <a:bodyPr/>
                    <a:lstStyle/>
                    <a:p>
                      <a:r>
                        <a:rPr lang="en-US" dirty="0"/>
                        <a:t>Noise to Performance</a:t>
                      </a:r>
                    </a:p>
                  </a:txBody>
                  <a:tcPr/>
                </a:tc>
                <a:extLst>
                  <a:ext uri="{0D108BD9-81ED-4DB2-BD59-A6C34878D82A}">
                    <a16:rowId xmlns:a16="http://schemas.microsoft.com/office/drawing/2014/main" val="3276750755"/>
                  </a:ext>
                </a:extLst>
              </a:tr>
              <a:tr h="370840">
                <a:tc>
                  <a:txBody>
                    <a:bodyPr/>
                    <a:lstStyle/>
                    <a:p>
                      <a:endParaRPr lang="en-US" dirty="0"/>
                    </a:p>
                  </a:txBody>
                  <a:tcPr/>
                </a:tc>
                <a:extLst>
                  <a:ext uri="{0D108BD9-81ED-4DB2-BD59-A6C34878D82A}">
                    <a16:rowId xmlns:a16="http://schemas.microsoft.com/office/drawing/2014/main" val="625209064"/>
                  </a:ext>
                </a:extLst>
              </a:tr>
              <a:tr h="370840">
                <a:tc>
                  <a:txBody>
                    <a:bodyPr/>
                    <a:lstStyle/>
                    <a:p>
                      <a:endParaRPr lang="en-US"/>
                    </a:p>
                  </a:txBody>
                  <a:tcPr/>
                </a:tc>
                <a:extLst>
                  <a:ext uri="{0D108BD9-81ED-4DB2-BD59-A6C34878D82A}">
                    <a16:rowId xmlns:a16="http://schemas.microsoft.com/office/drawing/2014/main" val="2709019520"/>
                  </a:ext>
                </a:extLst>
              </a:tr>
              <a:tr h="370840">
                <a:tc>
                  <a:txBody>
                    <a:bodyPr/>
                    <a:lstStyle/>
                    <a:p>
                      <a:endParaRPr lang="en-US"/>
                    </a:p>
                  </a:txBody>
                  <a:tcPr/>
                </a:tc>
                <a:extLst>
                  <a:ext uri="{0D108BD9-81ED-4DB2-BD59-A6C34878D82A}">
                    <a16:rowId xmlns:a16="http://schemas.microsoft.com/office/drawing/2014/main" val="1746746180"/>
                  </a:ext>
                </a:extLst>
              </a:tr>
              <a:tr h="370840">
                <a:tc>
                  <a:txBody>
                    <a:bodyPr/>
                    <a:lstStyle/>
                    <a:p>
                      <a:endParaRPr lang="en-US"/>
                    </a:p>
                  </a:txBody>
                  <a:tcPr/>
                </a:tc>
                <a:extLst>
                  <a:ext uri="{0D108BD9-81ED-4DB2-BD59-A6C34878D82A}">
                    <a16:rowId xmlns:a16="http://schemas.microsoft.com/office/drawing/2014/main" val="3769945663"/>
                  </a:ext>
                </a:extLst>
              </a:tr>
              <a:tr h="370840">
                <a:tc>
                  <a:txBody>
                    <a:bodyPr/>
                    <a:lstStyle/>
                    <a:p>
                      <a:endParaRPr lang="en-US"/>
                    </a:p>
                  </a:txBody>
                  <a:tcPr/>
                </a:tc>
                <a:extLst>
                  <a:ext uri="{0D108BD9-81ED-4DB2-BD59-A6C34878D82A}">
                    <a16:rowId xmlns:a16="http://schemas.microsoft.com/office/drawing/2014/main" val="2056959620"/>
                  </a:ext>
                </a:extLst>
              </a:tr>
              <a:tr h="370840">
                <a:tc>
                  <a:txBody>
                    <a:bodyPr/>
                    <a:lstStyle/>
                    <a:p>
                      <a:endParaRPr lang="en-US"/>
                    </a:p>
                  </a:txBody>
                  <a:tcPr/>
                </a:tc>
                <a:extLst>
                  <a:ext uri="{0D108BD9-81ED-4DB2-BD59-A6C34878D82A}">
                    <a16:rowId xmlns:a16="http://schemas.microsoft.com/office/drawing/2014/main" val="1791647420"/>
                  </a:ext>
                </a:extLst>
              </a:tr>
              <a:tr h="370840">
                <a:tc>
                  <a:txBody>
                    <a:bodyPr/>
                    <a:lstStyle/>
                    <a:p>
                      <a:endParaRPr lang="en-US" dirty="0"/>
                    </a:p>
                  </a:txBody>
                  <a:tcPr/>
                </a:tc>
                <a:extLst>
                  <a:ext uri="{0D108BD9-81ED-4DB2-BD59-A6C34878D82A}">
                    <a16:rowId xmlns:a16="http://schemas.microsoft.com/office/drawing/2014/main" val="1329011873"/>
                  </a:ext>
                </a:extLst>
              </a:tr>
            </a:tbl>
          </a:graphicData>
        </a:graphic>
      </p:graphicFrame>
      <p:sp>
        <p:nvSpPr>
          <p:cNvPr id="8" name="TextBox 7">
            <a:extLst>
              <a:ext uri="{FF2B5EF4-FFF2-40B4-BE49-F238E27FC236}">
                <a16:creationId xmlns:a16="http://schemas.microsoft.com/office/drawing/2014/main" id="{56DEDC5D-7D05-1B8B-7C8D-37A44FF08301}"/>
              </a:ext>
            </a:extLst>
          </p:cNvPr>
          <p:cNvSpPr txBox="1"/>
          <p:nvPr/>
        </p:nvSpPr>
        <p:spPr>
          <a:xfrm>
            <a:off x="4267200" y="3200400"/>
            <a:ext cx="685800" cy="381000"/>
          </a:xfrm>
          <a:prstGeom prst="rect">
            <a:avLst/>
          </a:prstGeom>
          <a:noFill/>
        </p:spPr>
        <p:txBody>
          <a:bodyPr wrap="square" rtlCol="0">
            <a:spAutoFit/>
          </a:bodyPr>
          <a:lstStyle/>
          <a:p>
            <a:r>
              <a:rPr lang="en-US" dirty="0"/>
              <a:t>93%</a:t>
            </a:r>
          </a:p>
        </p:txBody>
      </p:sp>
      <p:sp>
        <p:nvSpPr>
          <p:cNvPr id="9" name="TextBox 8">
            <a:extLst>
              <a:ext uri="{FF2B5EF4-FFF2-40B4-BE49-F238E27FC236}">
                <a16:creationId xmlns:a16="http://schemas.microsoft.com/office/drawing/2014/main" id="{D315A34F-E370-9C02-3F78-7951D5CB0ADC}"/>
              </a:ext>
            </a:extLst>
          </p:cNvPr>
          <p:cNvSpPr txBox="1"/>
          <p:nvPr/>
        </p:nvSpPr>
        <p:spPr>
          <a:xfrm>
            <a:off x="4267199" y="3568461"/>
            <a:ext cx="685801" cy="381000"/>
          </a:xfrm>
          <a:prstGeom prst="rect">
            <a:avLst/>
          </a:prstGeom>
          <a:noFill/>
        </p:spPr>
        <p:txBody>
          <a:bodyPr wrap="square" rtlCol="0">
            <a:spAutoFit/>
          </a:bodyPr>
          <a:lstStyle/>
          <a:p>
            <a:r>
              <a:rPr lang="en-US" dirty="0"/>
              <a:t>77%</a:t>
            </a:r>
          </a:p>
        </p:txBody>
      </p:sp>
      <p:sp>
        <p:nvSpPr>
          <p:cNvPr id="10" name="TextBox 9">
            <a:extLst>
              <a:ext uri="{FF2B5EF4-FFF2-40B4-BE49-F238E27FC236}">
                <a16:creationId xmlns:a16="http://schemas.microsoft.com/office/drawing/2014/main" id="{03B6A56E-6D00-37EC-B157-C3CA0CF788E1}"/>
              </a:ext>
            </a:extLst>
          </p:cNvPr>
          <p:cNvSpPr txBox="1"/>
          <p:nvPr/>
        </p:nvSpPr>
        <p:spPr>
          <a:xfrm>
            <a:off x="4267196" y="3948190"/>
            <a:ext cx="685800" cy="369332"/>
          </a:xfrm>
          <a:prstGeom prst="rect">
            <a:avLst/>
          </a:prstGeom>
          <a:noFill/>
        </p:spPr>
        <p:txBody>
          <a:bodyPr wrap="square" rtlCol="0">
            <a:spAutoFit/>
          </a:bodyPr>
          <a:lstStyle/>
          <a:p>
            <a:r>
              <a:rPr lang="en-US" dirty="0"/>
              <a:t>67%</a:t>
            </a:r>
          </a:p>
        </p:txBody>
      </p:sp>
      <p:sp>
        <p:nvSpPr>
          <p:cNvPr id="11" name="TextBox 10">
            <a:extLst>
              <a:ext uri="{FF2B5EF4-FFF2-40B4-BE49-F238E27FC236}">
                <a16:creationId xmlns:a16="http://schemas.microsoft.com/office/drawing/2014/main" id="{332B3C25-8D0A-DB24-7630-172CF9BF917C}"/>
              </a:ext>
            </a:extLst>
          </p:cNvPr>
          <p:cNvSpPr txBox="1"/>
          <p:nvPr/>
        </p:nvSpPr>
        <p:spPr>
          <a:xfrm>
            <a:off x="4271510" y="4327753"/>
            <a:ext cx="685800" cy="381000"/>
          </a:xfrm>
          <a:prstGeom prst="rect">
            <a:avLst/>
          </a:prstGeom>
          <a:noFill/>
        </p:spPr>
        <p:txBody>
          <a:bodyPr wrap="square" rtlCol="0">
            <a:spAutoFit/>
          </a:bodyPr>
          <a:lstStyle/>
          <a:p>
            <a:r>
              <a:rPr lang="en-US" dirty="0"/>
              <a:t>54%</a:t>
            </a:r>
          </a:p>
        </p:txBody>
      </p:sp>
      <p:sp>
        <p:nvSpPr>
          <p:cNvPr id="12" name="TextBox 11">
            <a:extLst>
              <a:ext uri="{FF2B5EF4-FFF2-40B4-BE49-F238E27FC236}">
                <a16:creationId xmlns:a16="http://schemas.microsoft.com/office/drawing/2014/main" id="{6C57F3D4-2F02-B3A4-018E-94E77F073519}"/>
              </a:ext>
            </a:extLst>
          </p:cNvPr>
          <p:cNvSpPr txBox="1"/>
          <p:nvPr/>
        </p:nvSpPr>
        <p:spPr>
          <a:xfrm>
            <a:off x="4267196" y="4697418"/>
            <a:ext cx="838200" cy="369332"/>
          </a:xfrm>
          <a:prstGeom prst="rect">
            <a:avLst/>
          </a:prstGeom>
          <a:noFill/>
        </p:spPr>
        <p:txBody>
          <a:bodyPr wrap="square" rtlCol="0">
            <a:spAutoFit/>
          </a:bodyPr>
          <a:lstStyle/>
          <a:p>
            <a:r>
              <a:rPr lang="en-US" dirty="0"/>
              <a:t>51.3%</a:t>
            </a:r>
          </a:p>
        </p:txBody>
      </p:sp>
      <p:sp>
        <p:nvSpPr>
          <p:cNvPr id="13" name="TextBox 12">
            <a:extLst>
              <a:ext uri="{FF2B5EF4-FFF2-40B4-BE49-F238E27FC236}">
                <a16:creationId xmlns:a16="http://schemas.microsoft.com/office/drawing/2014/main" id="{29E6B006-B788-01B2-858E-A167BB6DEE68}"/>
              </a:ext>
            </a:extLst>
          </p:cNvPr>
          <p:cNvSpPr txBox="1"/>
          <p:nvPr/>
        </p:nvSpPr>
        <p:spPr>
          <a:xfrm>
            <a:off x="4267196" y="5057103"/>
            <a:ext cx="990604" cy="369332"/>
          </a:xfrm>
          <a:prstGeom prst="rect">
            <a:avLst/>
          </a:prstGeom>
          <a:noFill/>
        </p:spPr>
        <p:txBody>
          <a:bodyPr wrap="square" rtlCol="0">
            <a:spAutoFit/>
          </a:bodyPr>
          <a:lstStyle/>
          <a:p>
            <a:r>
              <a:rPr lang="en-US" dirty="0"/>
              <a:t>50.17%</a:t>
            </a:r>
          </a:p>
        </p:txBody>
      </p:sp>
      <p:sp>
        <p:nvSpPr>
          <p:cNvPr id="14" name="TextBox 13">
            <a:extLst>
              <a:ext uri="{FF2B5EF4-FFF2-40B4-BE49-F238E27FC236}">
                <a16:creationId xmlns:a16="http://schemas.microsoft.com/office/drawing/2014/main" id="{AA7F59C6-1548-BFE8-F384-82AC397A2F2A}"/>
              </a:ext>
            </a:extLst>
          </p:cNvPr>
          <p:cNvSpPr txBox="1"/>
          <p:nvPr/>
        </p:nvSpPr>
        <p:spPr>
          <a:xfrm>
            <a:off x="4251377" y="5422289"/>
            <a:ext cx="990604" cy="369332"/>
          </a:xfrm>
          <a:prstGeom prst="rect">
            <a:avLst/>
          </a:prstGeom>
          <a:noFill/>
        </p:spPr>
        <p:txBody>
          <a:bodyPr wrap="square" rtlCol="0">
            <a:spAutoFit/>
          </a:bodyPr>
          <a:lstStyle/>
          <a:p>
            <a:r>
              <a:rPr lang="en-US" dirty="0"/>
              <a:t>50.02%</a:t>
            </a:r>
          </a:p>
        </p:txBody>
      </p:sp>
      <p:sp>
        <p:nvSpPr>
          <p:cNvPr id="15" name="TextBox 14">
            <a:extLst>
              <a:ext uri="{FF2B5EF4-FFF2-40B4-BE49-F238E27FC236}">
                <a16:creationId xmlns:a16="http://schemas.microsoft.com/office/drawing/2014/main" id="{C2269466-9B9D-07C9-88D8-4150B78C7242}"/>
              </a:ext>
            </a:extLst>
          </p:cNvPr>
          <p:cNvSpPr txBox="1"/>
          <p:nvPr/>
        </p:nvSpPr>
        <p:spPr>
          <a:xfrm>
            <a:off x="5797050" y="3200400"/>
            <a:ext cx="762000" cy="368061"/>
          </a:xfrm>
          <a:prstGeom prst="rect">
            <a:avLst/>
          </a:prstGeom>
          <a:noFill/>
        </p:spPr>
        <p:txBody>
          <a:bodyPr wrap="square" rtlCol="0">
            <a:spAutoFit/>
          </a:bodyPr>
          <a:lstStyle/>
          <a:p>
            <a:r>
              <a:rPr lang="en-US" dirty="0"/>
              <a:t>0.7:1</a:t>
            </a:r>
          </a:p>
        </p:txBody>
      </p:sp>
      <p:sp>
        <p:nvSpPr>
          <p:cNvPr id="16" name="TextBox 15">
            <a:extLst>
              <a:ext uri="{FF2B5EF4-FFF2-40B4-BE49-F238E27FC236}">
                <a16:creationId xmlns:a16="http://schemas.microsoft.com/office/drawing/2014/main" id="{93EB88BE-E7E7-BCE7-77E2-8808E106B911}"/>
              </a:ext>
            </a:extLst>
          </p:cNvPr>
          <p:cNvSpPr txBox="1"/>
          <p:nvPr/>
        </p:nvSpPr>
        <p:spPr>
          <a:xfrm>
            <a:off x="5786886" y="3929378"/>
            <a:ext cx="838200" cy="369332"/>
          </a:xfrm>
          <a:prstGeom prst="rect">
            <a:avLst/>
          </a:prstGeom>
          <a:noFill/>
        </p:spPr>
        <p:txBody>
          <a:bodyPr wrap="square" rtlCol="0">
            <a:spAutoFit/>
          </a:bodyPr>
          <a:lstStyle/>
          <a:p>
            <a:r>
              <a:rPr lang="en-US" dirty="0"/>
              <a:t>2.32:1</a:t>
            </a:r>
          </a:p>
        </p:txBody>
      </p:sp>
      <p:sp>
        <p:nvSpPr>
          <p:cNvPr id="17" name="TextBox 16">
            <a:extLst>
              <a:ext uri="{FF2B5EF4-FFF2-40B4-BE49-F238E27FC236}">
                <a16:creationId xmlns:a16="http://schemas.microsoft.com/office/drawing/2014/main" id="{15DC0A3B-A0BA-BA13-4FEC-EC152FCCB26E}"/>
              </a:ext>
            </a:extLst>
          </p:cNvPr>
          <p:cNvSpPr txBox="1"/>
          <p:nvPr/>
        </p:nvSpPr>
        <p:spPr>
          <a:xfrm>
            <a:off x="5795510" y="4687771"/>
            <a:ext cx="914400" cy="369332"/>
          </a:xfrm>
          <a:prstGeom prst="rect">
            <a:avLst/>
          </a:prstGeom>
          <a:noFill/>
        </p:spPr>
        <p:txBody>
          <a:bodyPr wrap="square" rtlCol="0">
            <a:spAutoFit/>
          </a:bodyPr>
          <a:lstStyle/>
          <a:p>
            <a:r>
              <a:rPr lang="en-US" dirty="0"/>
              <a:t>30:1</a:t>
            </a:r>
          </a:p>
        </p:txBody>
      </p:sp>
      <p:sp>
        <p:nvSpPr>
          <p:cNvPr id="18" name="TextBox 17">
            <a:extLst>
              <a:ext uri="{FF2B5EF4-FFF2-40B4-BE49-F238E27FC236}">
                <a16:creationId xmlns:a16="http://schemas.microsoft.com/office/drawing/2014/main" id="{F355A95A-1DE1-6E6B-412E-75CCA4D5A78B}"/>
              </a:ext>
            </a:extLst>
          </p:cNvPr>
          <p:cNvSpPr txBox="1"/>
          <p:nvPr/>
        </p:nvSpPr>
        <p:spPr>
          <a:xfrm>
            <a:off x="5757408" y="5422289"/>
            <a:ext cx="990604" cy="369332"/>
          </a:xfrm>
          <a:prstGeom prst="rect">
            <a:avLst/>
          </a:prstGeom>
          <a:noFill/>
        </p:spPr>
        <p:txBody>
          <a:bodyPr wrap="square" rtlCol="0">
            <a:spAutoFit/>
          </a:bodyPr>
          <a:lstStyle/>
          <a:p>
            <a:r>
              <a:rPr lang="en-US" dirty="0"/>
              <a:t>1,796:1</a:t>
            </a:r>
          </a:p>
        </p:txBody>
      </p:sp>
    </p:spTree>
    <p:extLst>
      <p:ext uri="{BB962C8B-B14F-4D97-AF65-F5344CB8AC3E}">
        <p14:creationId xmlns:p14="http://schemas.microsoft.com/office/powerpoint/2010/main" val="413343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42EE-7B98-C3F8-00D9-45B428755598}"/>
              </a:ext>
            </a:extLst>
          </p:cNvPr>
          <p:cNvSpPr>
            <a:spLocks noGrp="1"/>
          </p:cNvSpPr>
          <p:nvPr>
            <p:ph type="title"/>
          </p:nvPr>
        </p:nvSpPr>
        <p:spPr/>
        <p:txBody>
          <a:bodyPr/>
          <a:lstStyle/>
          <a:p>
            <a:r>
              <a:rPr lang="en-US" dirty="0"/>
              <a:t>Skewness: A Factor In Our Favor</a:t>
            </a:r>
          </a:p>
        </p:txBody>
      </p:sp>
      <p:sp>
        <p:nvSpPr>
          <p:cNvPr id="3" name="Content Placeholder 2">
            <a:extLst>
              <a:ext uri="{FF2B5EF4-FFF2-40B4-BE49-F238E27FC236}">
                <a16:creationId xmlns:a16="http://schemas.microsoft.com/office/drawing/2014/main" id="{53988372-0853-82DA-FC91-F640005F4E8A}"/>
              </a:ext>
            </a:extLst>
          </p:cNvPr>
          <p:cNvSpPr>
            <a:spLocks noGrp="1"/>
          </p:cNvSpPr>
          <p:nvPr>
            <p:ph idx="1"/>
          </p:nvPr>
        </p:nvSpPr>
        <p:spPr/>
        <p:txBody>
          <a:bodyPr>
            <a:normAutofit fontScale="92500" lnSpcReduction="10000"/>
          </a:bodyPr>
          <a:lstStyle/>
          <a:p>
            <a:pPr marL="0" indent="0">
              <a:buNone/>
            </a:pPr>
            <a:r>
              <a:rPr lang="en-US" b="1" dirty="0"/>
              <a:t>These statistical results reflect a symmetric bet</a:t>
            </a:r>
          </a:p>
          <a:p>
            <a:pPr lvl="1"/>
            <a:r>
              <a:rPr lang="en-US" dirty="0"/>
              <a:t>Equal bounds are placed on how much we can gain or lose</a:t>
            </a:r>
          </a:p>
          <a:p>
            <a:endParaRPr lang="en-US" dirty="0"/>
          </a:p>
          <a:p>
            <a:pPr marL="0" indent="0">
              <a:buNone/>
            </a:pPr>
            <a:r>
              <a:rPr lang="en-US" b="1" dirty="0"/>
              <a:t>How much can we really lose on a stock?</a:t>
            </a:r>
          </a:p>
          <a:p>
            <a:endParaRPr lang="en-US" dirty="0"/>
          </a:p>
          <a:p>
            <a:pPr marL="0" indent="0">
              <a:buNone/>
            </a:pPr>
            <a:r>
              <a:rPr lang="en-US" b="1" dirty="0"/>
              <a:t>How much can we really gain on a stock?</a:t>
            </a:r>
          </a:p>
          <a:p>
            <a:endParaRPr lang="en-US" dirty="0"/>
          </a:p>
          <a:p>
            <a:pPr marL="0" indent="0">
              <a:buNone/>
            </a:pPr>
            <a:r>
              <a:rPr lang="en-US" dirty="0"/>
              <a:t>This difference is an example of </a:t>
            </a:r>
            <a:r>
              <a:rPr lang="en-US" b="1" dirty="0"/>
              <a:t>Skewness</a:t>
            </a:r>
            <a:r>
              <a:rPr lang="en-US" dirty="0"/>
              <a:t>.  The payoffs are slanted in our favor.</a:t>
            </a:r>
          </a:p>
        </p:txBody>
      </p:sp>
      <p:sp>
        <p:nvSpPr>
          <p:cNvPr id="4" name="Slide Number Placeholder 3">
            <a:extLst>
              <a:ext uri="{FF2B5EF4-FFF2-40B4-BE49-F238E27FC236}">
                <a16:creationId xmlns:a16="http://schemas.microsoft.com/office/drawing/2014/main" id="{584DD067-1FE0-78BB-53F3-466FD4245C7D}"/>
              </a:ext>
            </a:extLst>
          </p:cNvPr>
          <p:cNvSpPr>
            <a:spLocks noGrp="1"/>
          </p:cNvSpPr>
          <p:nvPr>
            <p:ph type="sldNum" sz="quarter" idx="12"/>
          </p:nvPr>
        </p:nvSpPr>
        <p:spPr/>
        <p:txBody>
          <a:bodyPr/>
          <a:lstStyle/>
          <a:p>
            <a:fld id="{B7C7DEAE-B1FF-4F0D-9790-23B38FF51CAA}" type="slidenum">
              <a:rPr lang="en-US" smtClean="0"/>
              <a:pPr/>
              <a:t>15</a:t>
            </a:fld>
            <a:endParaRPr lang="en-US" dirty="0"/>
          </a:p>
        </p:txBody>
      </p:sp>
    </p:spTree>
    <p:extLst>
      <p:ext uri="{BB962C8B-B14F-4D97-AF65-F5344CB8AC3E}">
        <p14:creationId xmlns:p14="http://schemas.microsoft.com/office/powerpoint/2010/main" val="22759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1B05-4754-B997-AB2F-34F16C0C19CC}"/>
              </a:ext>
            </a:extLst>
          </p:cNvPr>
          <p:cNvSpPr>
            <a:spLocks noGrp="1"/>
          </p:cNvSpPr>
          <p:nvPr>
            <p:ph type="title"/>
          </p:nvPr>
        </p:nvSpPr>
        <p:spPr/>
        <p:txBody>
          <a:bodyPr/>
          <a:lstStyle/>
          <a:p>
            <a:r>
              <a:rPr lang="en-US" dirty="0"/>
              <a:t>Example:  Mid-Michigan Roundtable</a:t>
            </a:r>
          </a:p>
        </p:txBody>
      </p:sp>
      <p:sp>
        <p:nvSpPr>
          <p:cNvPr id="3" name="Content Placeholder 2">
            <a:extLst>
              <a:ext uri="{FF2B5EF4-FFF2-40B4-BE49-F238E27FC236}">
                <a16:creationId xmlns:a16="http://schemas.microsoft.com/office/drawing/2014/main" id="{6FFA318D-13F9-84D0-1378-5BA9FA02C68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27F8E12-9401-CA6F-C100-975582528FEB}"/>
              </a:ext>
            </a:extLst>
          </p:cNvPr>
          <p:cNvSpPr>
            <a:spLocks noGrp="1"/>
          </p:cNvSpPr>
          <p:nvPr>
            <p:ph type="sldNum" sz="quarter" idx="12"/>
          </p:nvPr>
        </p:nvSpPr>
        <p:spPr/>
        <p:txBody>
          <a:bodyPr/>
          <a:lstStyle/>
          <a:p>
            <a:fld id="{B7C7DEAE-B1FF-4F0D-9790-23B38FF51CAA}" type="slidenum">
              <a:rPr lang="en-US" smtClean="0"/>
              <a:pPr/>
              <a:t>16</a:t>
            </a:fld>
            <a:endParaRPr lang="en-US" dirty="0"/>
          </a:p>
        </p:txBody>
      </p:sp>
      <p:pic>
        <p:nvPicPr>
          <p:cNvPr id="6" name="Picture 5">
            <a:extLst>
              <a:ext uri="{FF2B5EF4-FFF2-40B4-BE49-F238E27FC236}">
                <a16:creationId xmlns:a16="http://schemas.microsoft.com/office/drawing/2014/main" id="{79FF34A2-5D74-5AE3-5B54-BD1500C90A50}"/>
              </a:ext>
            </a:extLst>
          </p:cNvPr>
          <p:cNvPicPr>
            <a:picLocks noChangeAspect="1"/>
          </p:cNvPicPr>
          <p:nvPr/>
        </p:nvPicPr>
        <p:blipFill>
          <a:blip r:embed="rId2"/>
          <a:stretch>
            <a:fillRect/>
          </a:stretch>
        </p:blipFill>
        <p:spPr>
          <a:xfrm>
            <a:off x="1280692" y="1371601"/>
            <a:ext cx="9630616" cy="5410912"/>
          </a:xfrm>
          <a:prstGeom prst="rect">
            <a:avLst/>
          </a:prstGeom>
        </p:spPr>
      </p:pic>
    </p:spTree>
    <p:extLst>
      <p:ext uri="{BB962C8B-B14F-4D97-AF65-F5344CB8AC3E}">
        <p14:creationId xmlns:p14="http://schemas.microsoft.com/office/powerpoint/2010/main" val="217280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DA17-637E-057A-5AD7-30D9B8C0443C}"/>
              </a:ext>
            </a:extLst>
          </p:cNvPr>
          <p:cNvSpPr>
            <a:spLocks noGrp="1"/>
          </p:cNvSpPr>
          <p:nvPr>
            <p:ph type="title"/>
          </p:nvPr>
        </p:nvSpPr>
        <p:spPr/>
        <p:txBody>
          <a:bodyPr/>
          <a:lstStyle/>
          <a:p>
            <a:r>
              <a:rPr lang="en-US" dirty="0"/>
              <a:t>Example:  Mid-Michigan Roundtable</a:t>
            </a:r>
          </a:p>
        </p:txBody>
      </p:sp>
      <p:sp>
        <p:nvSpPr>
          <p:cNvPr id="3" name="Content Placeholder 2">
            <a:extLst>
              <a:ext uri="{FF2B5EF4-FFF2-40B4-BE49-F238E27FC236}">
                <a16:creationId xmlns:a16="http://schemas.microsoft.com/office/drawing/2014/main" id="{2911EE1B-0045-39FE-BC7C-30A73E48E8F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F575605-70C0-F8F1-CEEA-A5F53DE1ABEA}"/>
              </a:ext>
            </a:extLst>
          </p:cNvPr>
          <p:cNvSpPr>
            <a:spLocks noGrp="1"/>
          </p:cNvSpPr>
          <p:nvPr>
            <p:ph type="sldNum" sz="quarter" idx="12"/>
          </p:nvPr>
        </p:nvSpPr>
        <p:spPr/>
        <p:txBody>
          <a:bodyPr/>
          <a:lstStyle/>
          <a:p>
            <a:fld id="{B7C7DEAE-B1FF-4F0D-9790-23B38FF51CAA}" type="slidenum">
              <a:rPr lang="en-US" smtClean="0"/>
              <a:pPr/>
              <a:t>17</a:t>
            </a:fld>
            <a:endParaRPr lang="en-US" dirty="0"/>
          </a:p>
        </p:txBody>
      </p:sp>
      <p:pic>
        <p:nvPicPr>
          <p:cNvPr id="6" name="Picture 5">
            <a:extLst>
              <a:ext uri="{FF2B5EF4-FFF2-40B4-BE49-F238E27FC236}">
                <a16:creationId xmlns:a16="http://schemas.microsoft.com/office/drawing/2014/main" id="{23598476-C6E4-6A19-7AA4-A9586C985CA5}"/>
              </a:ext>
            </a:extLst>
          </p:cNvPr>
          <p:cNvPicPr>
            <a:picLocks noChangeAspect="1"/>
          </p:cNvPicPr>
          <p:nvPr/>
        </p:nvPicPr>
        <p:blipFill>
          <a:blip r:embed="rId3"/>
          <a:stretch>
            <a:fillRect/>
          </a:stretch>
        </p:blipFill>
        <p:spPr>
          <a:xfrm>
            <a:off x="990600" y="1272609"/>
            <a:ext cx="9900350" cy="5572840"/>
          </a:xfrm>
          <a:prstGeom prst="rect">
            <a:avLst/>
          </a:prstGeom>
        </p:spPr>
      </p:pic>
    </p:spTree>
    <p:extLst>
      <p:ext uri="{BB962C8B-B14F-4D97-AF65-F5344CB8AC3E}">
        <p14:creationId xmlns:p14="http://schemas.microsoft.com/office/powerpoint/2010/main" val="420123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59D43E-C641-7349-C129-F92FDAB70B2B}"/>
              </a:ext>
            </a:extLst>
          </p:cNvPr>
          <p:cNvSpPr>
            <a:spLocks noGrp="1"/>
          </p:cNvSpPr>
          <p:nvPr>
            <p:ph type="ctrTitle"/>
          </p:nvPr>
        </p:nvSpPr>
        <p:spPr/>
        <p:txBody>
          <a:bodyPr/>
          <a:lstStyle/>
          <a:p>
            <a:r>
              <a:rPr lang="en-US" dirty="0"/>
              <a:t>Psychology</a:t>
            </a:r>
          </a:p>
        </p:txBody>
      </p:sp>
      <p:sp>
        <p:nvSpPr>
          <p:cNvPr id="6" name="Subtitle 5">
            <a:extLst>
              <a:ext uri="{FF2B5EF4-FFF2-40B4-BE49-F238E27FC236}">
                <a16:creationId xmlns:a16="http://schemas.microsoft.com/office/drawing/2014/main" id="{9DAD64FF-B303-8E59-F3C6-DFE7D35ADB7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50883EB-576C-F4B6-FFCA-1365C3FB3C41}"/>
              </a:ext>
            </a:extLst>
          </p:cNvPr>
          <p:cNvSpPr>
            <a:spLocks noGrp="1"/>
          </p:cNvSpPr>
          <p:nvPr>
            <p:ph type="sldNum" sz="quarter" idx="4"/>
          </p:nvPr>
        </p:nvSpPr>
        <p:spPr/>
        <p:txBody>
          <a:bodyPr/>
          <a:lstStyle/>
          <a:p>
            <a:fld id="{B7C7DEAE-B1FF-4F0D-9790-23B38FF51CAA}" type="slidenum">
              <a:rPr lang="en-US" smtClean="0"/>
              <a:pPr/>
              <a:t>18</a:t>
            </a:fld>
            <a:endParaRPr lang="en-US" dirty="0"/>
          </a:p>
        </p:txBody>
      </p:sp>
    </p:spTree>
    <p:extLst>
      <p:ext uri="{BB962C8B-B14F-4D97-AF65-F5344CB8AC3E}">
        <p14:creationId xmlns:p14="http://schemas.microsoft.com/office/powerpoint/2010/main" val="390139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On Get Happy</a:t>
            </a:r>
          </a:p>
        </p:txBody>
      </p:sp>
      <p:sp>
        <p:nvSpPr>
          <p:cNvPr id="3" name="Content Placeholder 2"/>
          <p:cNvSpPr>
            <a:spLocks noGrp="1"/>
          </p:cNvSpPr>
          <p:nvPr>
            <p:ph idx="1"/>
          </p:nvPr>
        </p:nvSpPr>
        <p:spPr/>
        <p:txBody>
          <a:bodyPr>
            <a:normAutofit fontScale="85000" lnSpcReduction="20000"/>
          </a:bodyPr>
          <a:lstStyle/>
          <a:p>
            <a:pPr marL="0" indent="0">
              <a:buNone/>
            </a:pPr>
            <a:r>
              <a:rPr lang="en-US" sz="2800" b="1" dirty="0"/>
              <a:t>What makes you happy?</a:t>
            </a:r>
          </a:p>
          <a:p>
            <a:pPr lvl="2"/>
            <a:r>
              <a:rPr lang="en-US" dirty="0"/>
              <a:t>Objective circumstances</a:t>
            </a:r>
          </a:p>
          <a:p>
            <a:pPr lvl="2"/>
            <a:r>
              <a:rPr lang="en-US" dirty="0"/>
              <a:t>Demographic variables</a:t>
            </a:r>
          </a:p>
          <a:p>
            <a:pPr lvl="2"/>
            <a:r>
              <a:rPr lang="en-US" dirty="0"/>
              <a:t>Life events</a:t>
            </a:r>
          </a:p>
          <a:p>
            <a:pPr lvl="2"/>
            <a:endParaRPr lang="en-US" dirty="0"/>
          </a:p>
          <a:p>
            <a:pPr marL="0" indent="0">
              <a:buNone/>
            </a:pPr>
            <a:r>
              <a:rPr lang="en-US" sz="2800" dirty="0"/>
              <a:t>A century of research says all </a:t>
            </a:r>
            <a:r>
              <a:rPr lang="en-US" sz="2800" b="1" dirty="0"/>
              <a:t>these variables put together account for no more than 8-15%</a:t>
            </a:r>
            <a:r>
              <a:rPr lang="en-US" sz="2800" dirty="0"/>
              <a:t> of the variance in happiness.</a:t>
            </a:r>
          </a:p>
          <a:p>
            <a:endParaRPr lang="en-US" sz="2800" dirty="0"/>
          </a:p>
          <a:p>
            <a:pPr marL="0" indent="0">
              <a:buNone/>
            </a:pPr>
            <a:r>
              <a:rPr lang="en-US" sz="2800" b="1" dirty="0"/>
              <a:t>What accounts for most of the variance in happiness is how we are doing comparatively.</a:t>
            </a:r>
          </a:p>
          <a:p>
            <a:pPr lvl="2"/>
            <a:r>
              <a:rPr lang="en-US" dirty="0"/>
              <a:t>“Comparison is the thief of joy”</a:t>
            </a:r>
          </a:p>
          <a:p>
            <a:pPr lvl="2"/>
            <a:endParaRPr lang="en-US" dirty="0"/>
          </a:p>
          <a:p>
            <a:pPr marL="0" indent="0">
              <a:buNone/>
            </a:pPr>
            <a:r>
              <a:rPr lang="en-US" dirty="0"/>
              <a:t>Successful investors can teach us a lot. But be careful not to hold yourself to their example</a:t>
            </a:r>
          </a:p>
        </p:txBody>
      </p:sp>
      <p:sp>
        <p:nvSpPr>
          <p:cNvPr id="4" name="Slide Number Placeholder 3"/>
          <p:cNvSpPr>
            <a:spLocks noGrp="1"/>
          </p:cNvSpPr>
          <p:nvPr>
            <p:ph type="sldNum" sz="quarter" idx="12"/>
          </p:nvPr>
        </p:nvSpPr>
        <p:spPr/>
        <p:txBody>
          <a:bodyPr/>
          <a:lstStyle/>
          <a:p>
            <a:fld id="{B7C7DEAE-B1FF-4F0D-9790-23B38FF51CAA}" type="slidenum">
              <a:rPr lang="en-US" smtClean="0"/>
              <a:pPr/>
              <a:t>19</a:t>
            </a:fld>
            <a:endParaRPr lang="en-US" dirty="0"/>
          </a:p>
        </p:txBody>
      </p:sp>
    </p:spTree>
    <p:extLst>
      <p:ext uri="{BB962C8B-B14F-4D97-AF65-F5344CB8AC3E}">
        <p14:creationId xmlns:p14="http://schemas.microsoft.com/office/powerpoint/2010/main" val="212056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7C7DEAE-B1FF-4F0D-9790-23B38FF51CAA}" type="slidenum">
              <a:rPr lang="en-US" smtClean="0"/>
              <a:pPr/>
              <a:t>2</a:t>
            </a:fld>
            <a:endParaRPr lang="en-US" dirty="0"/>
          </a:p>
        </p:txBody>
      </p:sp>
      <p:sp>
        <p:nvSpPr>
          <p:cNvPr id="2" name="Title 1">
            <a:extLst>
              <a:ext uri="{FF2B5EF4-FFF2-40B4-BE49-F238E27FC236}">
                <a16:creationId xmlns:a16="http://schemas.microsoft.com/office/drawing/2014/main" id="{1CAA4F02-7047-2D97-6B98-0CC94E8BAA19}"/>
              </a:ext>
            </a:extLst>
          </p:cNvPr>
          <p:cNvSpPr>
            <a:spLocks noGrp="1"/>
          </p:cNvSpPr>
          <p:nvPr>
            <p:ph type="title" idx="4294967295"/>
          </p:nvPr>
        </p:nvSpPr>
        <p:spPr/>
        <p:txBody>
          <a:bodyPr/>
          <a:lstStyle/>
          <a:p>
            <a:r>
              <a:rPr lang="en-US" dirty="0">
                <a:solidFill>
                  <a:schemeClr val="bg1"/>
                </a:solidFill>
              </a:rPr>
              <a:t>Disclaimer</a:t>
            </a:r>
          </a:p>
        </p:txBody>
      </p:sp>
    </p:spTree>
    <p:extLst>
      <p:ext uri="{BB962C8B-B14F-4D97-AF65-F5344CB8AC3E}">
        <p14:creationId xmlns:p14="http://schemas.microsoft.com/office/powerpoint/2010/main" val="15294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A421-A99C-775F-1AF8-7568F36E2E8A}"/>
              </a:ext>
            </a:extLst>
          </p:cNvPr>
          <p:cNvSpPr>
            <a:spLocks noGrp="1"/>
          </p:cNvSpPr>
          <p:nvPr>
            <p:ph type="title"/>
          </p:nvPr>
        </p:nvSpPr>
        <p:spPr/>
        <p:txBody>
          <a:bodyPr/>
          <a:lstStyle/>
          <a:p>
            <a:r>
              <a:rPr lang="en-US" dirty="0"/>
              <a:t>Come On Get Happy</a:t>
            </a:r>
          </a:p>
        </p:txBody>
      </p:sp>
      <p:sp>
        <p:nvSpPr>
          <p:cNvPr id="3" name="Content Placeholder 2">
            <a:extLst>
              <a:ext uri="{FF2B5EF4-FFF2-40B4-BE49-F238E27FC236}">
                <a16:creationId xmlns:a16="http://schemas.microsoft.com/office/drawing/2014/main" id="{7DCEEFF5-9AAE-32D4-587A-B13BCD99063C}"/>
              </a:ext>
            </a:extLst>
          </p:cNvPr>
          <p:cNvSpPr>
            <a:spLocks noGrp="1"/>
          </p:cNvSpPr>
          <p:nvPr>
            <p:ph sz="half" idx="2"/>
          </p:nvPr>
        </p:nvSpPr>
        <p:spPr/>
        <p:txBody>
          <a:bodyPr>
            <a:normAutofit fontScale="70000" lnSpcReduction="20000"/>
          </a:bodyPr>
          <a:lstStyle/>
          <a:p>
            <a:pPr marL="0" indent="0">
              <a:buNone/>
            </a:pPr>
            <a:r>
              <a:rPr lang="en-US" b="1" dirty="0"/>
              <a:t>Experiments in Prospect Theory tell us that humans feel pain twice as much as pleasure</a:t>
            </a:r>
          </a:p>
          <a:p>
            <a:pPr lvl="1"/>
            <a:r>
              <a:rPr lang="en-US" dirty="0"/>
              <a:t>Your human may vary:  experimental results range from 1.5 – 2.5 times</a:t>
            </a:r>
          </a:p>
          <a:p>
            <a:pPr lvl="1"/>
            <a:endParaRPr lang="en-US" dirty="0"/>
          </a:p>
          <a:p>
            <a:pPr marL="0" indent="0">
              <a:buNone/>
            </a:pPr>
            <a:r>
              <a:rPr lang="en-US" b="1" dirty="0"/>
              <a:t>This leads us to be risk averse by nature</a:t>
            </a:r>
          </a:p>
          <a:p>
            <a:endParaRPr lang="en-US" dirty="0"/>
          </a:p>
          <a:p>
            <a:pPr marL="0" indent="0">
              <a:buNone/>
            </a:pPr>
            <a:r>
              <a:rPr lang="en-US" b="1" dirty="0"/>
              <a:t>Checking frequently puts our emotions to the test more often</a:t>
            </a:r>
          </a:p>
          <a:p>
            <a:pPr lvl="1"/>
            <a:r>
              <a:rPr lang="en-US" dirty="0"/>
              <a:t>It also pits our emotions against market “noise”</a:t>
            </a:r>
          </a:p>
          <a:p>
            <a:endParaRPr lang="en-US" dirty="0"/>
          </a:p>
        </p:txBody>
      </p:sp>
      <p:sp>
        <p:nvSpPr>
          <p:cNvPr id="4" name="Slide Number Placeholder 3">
            <a:extLst>
              <a:ext uri="{FF2B5EF4-FFF2-40B4-BE49-F238E27FC236}">
                <a16:creationId xmlns:a16="http://schemas.microsoft.com/office/drawing/2014/main" id="{AA7D78F9-887B-6D04-4095-7348601B48B9}"/>
              </a:ext>
            </a:extLst>
          </p:cNvPr>
          <p:cNvSpPr>
            <a:spLocks noGrp="1"/>
          </p:cNvSpPr>
          <p:nvPr>
            <p:ph type="sldNum" sz="quarter" idx="12"/>
          </p:nvPr>
        </p:nvSpPr>
        <p:spPr/>
        <p:txBody>
          <a:bodyPr/>
          <a:lstStyle/>
          <a:p>
            <a:fld id="{B7C7DEAE-B1FF-4F0D-9790-23B38FF51CAA}" type="slidenum">
              <a:rPr lang="en-US" smtClean="0"/>
              <a:pPr/>
              <a:t>20</a:t>
            </a:fld>
            <a:endParaRPr lang="en-US" dirty="0"/>
          </a:p>
        </p:txBody>
      </p:sp>
      <p:pic>
        <p:nvPicPr>
          <p:cNvPr id="7" name="Content Placeholder 6" descr="A chart of a price chart&#10;&#10;Description automatically generated with medium confidence">
            <a:extLst>
              <a:ext uri="{FF2B5EF4-FFF2-40B4-BE49-F238E27FC236}">
                <a16:creationId xmlns:a16="http://schemas.microsoft.com/office/drawing/2014/main" id="{9D454D64-E0A1-7F50-5166-B4FF84CA76A9}"/>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8677275" y="2524125"/>
            <a:ext cx="2905125" cy="3409950"/>
          </a:xfrm>
        </p:spPr>
      </p:pic>
      <p:cxnSp>
        <p:nvCxnSpPr>
          <p:cNvPr id="9" name="Straight Connector 8">
            <a:extLst>
              <a:ext uri="{FF2B5EF4-FFF2-40B4-BE49-F238E27FC236}">
                <a16:creationId xmlns:a16="http://schemas.microsoft.com/office/drawing/2014/main" id="{CF744A37-15D7-C04F-FF92-D70E7F2CD943}"/>
              </a:ext>
            </a:extLst>
          </p:cNvPr>
          <p:cNvCxnSpPr/>
          <p:nvPr/>
        </p:nvCxnSpPr>
        <p:spPr>
          <a:xfrm>
            <a:off x="8026400" y="4953000"/>
            <a:ext cx="2209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5A76F7D-AED7-00D1-A013-C4B26659CAA0}"/>
              </a:ext>
            </a:extLst>
          </p:cNvPr>
          <p:cNvSpPr txBox="1"/>
          <p:nvPr/>
        </p:nvSpPr>
        <p:spPr>
          <a:xfrm>
            <a:off x="6959600" y="4691390"/>
            <a:ext cx="1066800" cy="523220"/>
          </a:xfrm>
          <a:prstGeom prst="rect">
            <a:avLst/>
          </a:prstGeom>
          <a:noFill/>
        </p:spPr>
        <p:txBody>
          <a:bodyPr wrap="square" rtlCol="0">
            <a:spAutoFit/>
          </a:bodyPr>
          <a:lstStyle/>
          <a:p>
            <a:r>
              <a:rPr lang="en-US" sz="1400" dirty="0"/>
              <a:t>Emotional Breakeven</a:t>
            </a:r>
          </a:p>
        </p:txBody>
      </p:sp>
      <p:sp>
        <p:nvSpPr>
          <p:cNvPr id="13" name="TextBox 12">
            <a:extLst>
              <a:ext uri="{FF2B5EF4-FFF2-40B4-BE49-F238E27FC236}">
                <a16:creationId xmlns:a16="http://schemas.microsoft.com/office/drawing/2014/main" id="{E0AF6945-9213-CEBC-C9F3-7358339DF9FF}"/>
              </a:ext>
            </a:extLst>
          </p:cNvPr>
          <p:cNvSpPr txBox="1"/>
          <p:nvPr/>
        </p:nvSpPr>
        <p:spPr>
          <a:xfrm>
            <a:off x="7699375" y="3768535"/>
            <a:ext cx="304800" cy="369332"/>
          </a:xfrm>
          <a:prstGeom prst="rect">
            <a:avLst/>
          </a:prstGeom>
          <a:noFill/>
        </p:spPr>
        <p:txBody>
          <a:bodyPr wrap="square" rtlCol="0">
            <a:spAutoFit/>
          </a:bodyPr>
          <a:lstStyle/>
          <a:p>
            <a:r>
              <a:rPr lang="en-US" dirty="0"/>
              <a:t>2</a:t>
            </a:r>
          </a:p>
        </p:txBody>
      </p:sp>
      <p:sp>
        <p:nvSpPr>
          <p:cNvPr id="14" name="Left Brace 13">
            <a:extLst>
              <a:ext uri="{FF2B5EF4-FFF2-40B4-BE49-F238E27FC236}">
                <a16:creationId xmlns:a16="http://schemas.microsoft.com/office/drawing/2014/main" id="{797C700A-BA2F-A857-33E3-4466EF80A334}"/>
              </a:ext>
            </a:extLst>
          </p:cNvPr>
          <p:cNvSpPr/>
          <p:nvPr/>
        </p:nvSpPr>
        <p:spPr>
          <a:xfrm>
            <a:off x="8134350" y="2888352"/>
            <a:ext cx="657225" cy="2057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D7E45106-735E-5216-7370-EA34F6B7202A}"/>
              </a:ext>
            </a:extLst>
          </p:cNvPr>
          <p:cNvSpPr/>
          <p:nvPr/>
        </p:nvSpPr>
        <p:spPr>
          <a:xfrm>
            <a:off x="8134350" y="4953000"/>
            <a:ext cx="657225" cy="9810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9C8FF4DC-D0BE-EC59-5C46-51BC9282A0B8}"/>
              </a:ext>
            </a:extLst>
          </p:cNvPr>
          <p:cNvSpPr txBox="1"/>
          <p:nvPr/>
        </p:nvSpPr>
        <p:spPr>
          <a:xfrm>
            <a:off x="7750175" y="5258869"/>
            <a:ext cx="384175" cy="369332"/>
          </a:xfrm>
          <a:prstGeom prst="rect">
            <a:avLst/>
          </a:prstGeom>
          <a:noFill/>
        </p:spPr>
        <p:txBody>
          <a:bodyPr wrap="square" rtlCol="0">
            <a:spAutoFit/>
          </a:bodyPr>
          <a:lstStyle/>
          <a:p>
            <a:r>
              <a:rPr lang="en-US" dirty="0"/>
              <a:t>1</a:t>
            </a:r>
          </a:p>
        </p:txBody>
      </p:sp>
      <p:sp>
        <p:nvSpPr>
          <p:cNvPr id="17" name="Rectangle 16">
            <a:extLst>
              <a:ext uri="{FF2B5EF4-FFF2-40B4-BE49-F238E27FC236}">
                <a16:creationId xmlns:a16="http://schemas.microsoft.com/office/drawing/2014/main" id="{D1A055A4-57EF-8E90-35CD-974FD79A561F}"/>
              </a:ext>
            </a:extLst>
          </p:cNvPr>
          <p:cNvSpPr/>
          <p:nvPr/>
        </p:nvSpPr>
        <p:spPr>
          <a:xfrm>
            <a:off x="609600" y="1828800"/>
            <a:ext cx="5181600" cy="1828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914B50C-B197-7462-76B8-B5B62E7945D9}"/>
              </a:ext>
            </a:extLst>
          </p:cNvPr>
          <p:cNvSpPr/>
          <p:nvPr/>
        </p:nvSpPr>
        <p:spPr>
          <a:xfrm rot="1447334">
            <a:off x="5832052" y="2946038"/>
            <a:ext cx="1908175" cy="523220"/>
          </a:xfrm>
          <a:prstGeom prst="rightArrow">
            <a:avLst/>
          </a:prstGeom>
          <a:solidFill>
            <a:srgbClr val="212121"/>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8 Points 18">
            <a:extLst>
              <a:ext uri="{FF2B5EF4-FFF2-40B4-BE49-F238E27FC236}">
                <a16:creationId xmlns:a16="http://schemas.microsoft.com/office/drawing/2014/main" id="{7FE7D8F1-576D-E4D0-E558-C6DB38DACEF6}"/>
              </a:ext>
            </a:extLst>
          </p:cNvPr>
          <p:cNvSpPr/>
          <p:nvPr/>
        </p:nvSpPr>
        <p:spPr>
          <a:xfrm>
            <a:off x="5969317" y="1361549"/>
            <a:ext cx="1295400" cy="1054962"/>
          </a:xfrm>
          <a:prstGeom prst="irregularSeal1">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2"/>
                </a:solidFill>
                <a:effectLst>
                  <a:outerShdw blurRad="38100" dist="19050" dir="2700000" algn="tl" rotWithShape="0">
                    <a:schemeClr val="dk1">
                      <a:alpha val="40000"/>
                    </a:schemeClr>
                  </a:outerShdw>
                </a:effectLst>
              </a:rPr>
              <a:t>1979</a:t>
            </a:r>
          </a:p>
        </p:txBody>
      </p:sp>
      <p:sp>
        <p:nvSpPr>
          <p:cNvPr id="20" name="Explosion: 8 Points 19">
            <a:extLst>
              <a:ext uri="{FF2B5EF4-FFF2-40B4-BE49-F238E27FC236}">
                <a16:creationId xmlns:a16="http://schemas.microsoft.com/office/drawing/2014/main" id="{90E6BF74-E3C2-8039-FDF2-0C5F7C7201DA}"/>
              </a:ext>
            </a:extLst>
          </p:cNvPr>
          <p:cNvSpPr/>
          <p:nvPr/>
        </p:nvSpPr>
        <p:spPr>
          <a:xfrm>
            <a:off x="9482137" y="1454253"/>
            <a:ext cx="1295400" cy="1054962"/>
          </a:xfrm>
          <a:prstGeom prst="irregularSeal1">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2"/>
                </a:solidFill>
                <a:effectLst>
                  <a:outerShdw blurRad="38100" dist="19050" dir="2700000" algn="tl" rotWithShape="0">
                    <a:schemeClr val="dk1">
                      <a:alpha val="40000"/>
                    </a:schemeClr>
                  </a:outerShdw>
                </a:effectLst>
              </a:rPr>
              <a:t>1952</a:t>
            </a:r>
          </a:p>
        </p:txBody>
      </p:sp>
    </p:spTree>
    <p:extLst>
      <p:ext uri="{BB962C8B-B14F-4D97-AF65-F5344CB8AC3E}">
        <p14:creationId xmlns:p14="http://schemas.microsoft.com/office/powerpoint/2010/main" val="38520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P spid="15" grpId="0" animBg="1"/>
      <p:bldP spid="16" grpId="0"/>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Self-Serving Bias</a:t>
            </a:r>
          </a:p>
        </p:txBody>
      </p:sp>
      <p:sp>
        <p:nvSpPr>
          <p:cNvPr id="3" name="Content Placeholder 2"/>
          <p:cNvSpPr>
            <a:spLocks noGrp="1"/>
          </p:cNvSpPr>
          <p:nvPr>
            <p:ph idx="1"/>
          </p:nvPr>
        </p:nvSpPr>
        <p:spPr/>
        <p:txBody>
          <a:bodyPr>
            <a:normAutofit/>
          </a:bodyPr>
          <a:lstStyle/>
          <a:p>
            <a:pPr marL="0" indent="0">
              <a:buNone/>
            </a:pPr>
            <a:r>
              <a:rPr lang="en-US" sz="2800" b="1" dirty="0"/>
              <a:t>There is a predictable pattern to the way we field outcomes</a:t>
            </a:r>
          </a:p>
          <a:p>
            <a:pPr lvl="1"/>
            <a:r>
              <a:rPr lang="en-US" sz="2000" dirty="0"/>
              <a:t>We take credit for the good stuff and blame the bad stuff on luck, so it won’t be our fault</a:t>
            </a:r>
          </a:p>
          <a:p>
            <a:pPr lvl="1"/>
            <a:r>
              <a:rPr lang="en-US" sz="2000" dirty="0"/>
              <a:t>We are “predictably irrational”</a:t>
            </a:r>
          </a:p>
          <a:p>
            <a:pPr lvl="1"/>
            <a:r>
              <a:rPr lang="en-US" sz="2000" dirty="0"/>
              <a:t>We seek out a plausible reason for an outcome, but also one which fits our wishes</a:t>
            </a:r>
          </a:p>
          <a:p>
            <a:pPr lvl="1"/>
            <a:r>
              <a:rPr lang="en-US" sz="2000" dirty="0"/>
              <a:t>This behavior prevents us from learning from our experience</a:t>
            </a:r>
          </a:p>
          <a:p>
            <a:pPr lvl="1"/>
            <a:endParaRPr lang="en-US" sz="2000" dirty="0"/>
          </a:p>
          <a:p>
            <a:pPr lvl="1"/>
            <a:endParaRPr lang="en-US" sz="2000" dirty="0"/>
          </a:p>
          <a:p>
            <a:pPr marL="0" indent="0">
              <a:buNone/>
            </a:pPr>
            <a:r>
              <a:rPr lang="en-US" sz="2800" dirty="0"/>
              <a:t>“This predictable fielding error is probably the most significant problem for poker players”  (investors, too)</a:t>
            </a:r>
          </a:p>
        </p:txBody>
      </p:sp>
      <p:sp>
        <p:nvSpPr>
          <p:cNvPr id="4" name="Slide Number Placeholder 3"/>
          <p:cNvSpPr>
            <a:spLocks noGrp="1"/>
          </p:cNvSpPr>
          <p:nvPr>
            <p:ph type="sldNum" sz="quarter" idx="12"/>
          </p:nvPr>
        </p:nvSpPr>
        <p:spPr/>
        <p:txBody>
          <a:bodyPr/>
          <a:lstStyle/>
          <a:p>
            <a:fld id="{B7C7DEAE-B1FF-4F0D-9790-23B38FF51CAA}" type="slidenum">
              <a:rPr lang="en-US" smtClean="0"/>
              <a:pPr/>
              <a:t>21</a:t>
            </a:fld>
            <a:endParaRPr lang="en-US" dirty="0"/>
          </a:p>
        </p:txBody>
      </p:sp>
    </p:spTree>
    <p:extLst>
      <p:ext uri="{BB962C8B-B14F-4D97-AF65-F5344CB8AC3E}">
        <p14:creationId xmlns:p14="http://schemas.microsoft.com/office/powerpoint/2010/main" val="3387008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Self-Serving Bias</a:t>
            </a:r>
          </a:p>
        </p:txBody>
      </p:sp>
      <p:sp>
        <p:nvSpPr>
          <p:cNvPr id="3" name="Content Placeholder 2"/>
          <p:cNvSpPr>
            <a:spLocks noGrp="1"/>
          </p:cNvSpPr>
          <p:nvPr>
            <p:ph idx="1"/>
          </p:nvPr>
        </p:nvSpPr>
        <p:spPr/>
        <p:txBody>
          <a:bodyPr>
            <a:noAutofit/>
          </a:bodyPr>
          <a:lstStyle/>
          <a:p>
            <a:pPr marL="0" indent="0">
              <a:buNone/>
            </a:pPr>
            <a:r>
              <a:rPr lang="en-US" sz="2800" b="1" dirty="0"/>
              <a:t>Self-serving bias comes from our drive to create a positive self-narrative</a:t>
            </a:r>
          </a:p>
          <a:p>
            <a:r>
              <a:rPr lang="en-US" sz="2000" dirty="0"/>
              <a:t>All-or-nothing thinking makes us put our self-image at stake when fielding outcomes</a:t>
            </a:r>
          </a:p>
          <a:p>
            <a:r>
              <a:rPr lang="en-US" sz="2000" dirty="0"/>
              <a:t>When we observe others, we tend to do the opposite</a:t>
            </a:r>
          </a:p>
          <a:p>
            <a:pPr lvl="1"/>
            <a:r>
              <a:rPr lang="en-US" sz="1600" dirty="0"/>
              <a:t>we blame them for bad outcomes, and fail to give them credit for good outcomes</a:t>
            </a:r>
          </a:p>
          <a:p>
            <a:pPr lvl="1"/>
            <a:r>
              <a:rPr lang="en-US" sz="1600" dirty="0"/>
              <a:t>This prevents us from learning by observing others</a:t>
            </a:r>
          </a:p>
          <a:p>
            <a:pPr lvl="1"/>
            <a:r>
              <a:rPr lang="en-US" sz="1600" dirty="0"/>
              <a:t>This also costs our compassion for others</a:t>
            </a:r>
          </a:p>
        </p:txBody>
      </p:sp>
      <p:sp>
        <p:nvSpPr>
          <p:cNvPr id="4" name="Slide Number Placeholder 3"/>
          <p:cNvSpPr>
            <a:spLocks noGrp="1"/>
          </p:cNvSpPr>
          <p:nvPr>
            <p:ph type="sldNum" sz="quarter" idx="12"/>
          </p:nvPr>
        </p:nvSpPr>
        <p:spPr/>
        <p:txBody>
          <a:bodyPr/>
          <a:lstStyle/>
          <a:p>
            <a:fld id="{B7C7DEAE-B1FF-4F0D-9790-23B38FF51CAA}"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419600"/>
            <a:ext cx="4124396" cy="1736362"/>
          </a:xfrm>
          <a:prstGeom prst="rect">
            <a:avLst/>
          </a:prstGeom>
        </p:spPr>
      </p:pic>
    </p:spTree>
    <p:extLst>
      <p:ext uri="{BB962C8B-B14F-4D97-AF65-F5344CB8AC3E}">
        <p14:creationId xmlns:p14="http://schemas.microsoft.com/office/powerpoint/2010/main" val="201660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6A4F-C1C0-50D8-FE56-A1CF57E0EC7B}"/>
              </a:ext>
            </a:extLst>
          </p:cNvPr>
          <p:cNvSpPr>
            <a:spLocks noGrp="1"/>
          </p:cNvSpPr>
          <p:nvPr>
            <p:ph type="title"/>
          </p:nvPr>
        </p:nvSpPr>
        <p:spPr/>
        <p:txBody>
          <a:bodyPr/>
          <a:lstStyle/>
          <a:p>
            <a:r>
              <a:rPr lang="en-US" dirty="0"/>
              <a:t>Fielding Outcomes</a:t>
            </a:r>
          </a:p>
        </p:txBody>
      </p:sp>
      <p:sp>
        <p:nvSpPr>
          <p:cNvPr id="4" name="Slide Number Placeholder 3">
            <a:extLst>
              <a:ext uri="{FF2B5EF4-FFF2-40B4-BE49-F238E27FC236}">
                <a16:creationId xmlns:a16="http://schemas.microsoft.com/office/drawing/2014/main" id="{A5AB2DF9-C3F7-28E6-4B29-C795922FB258}"/>
              </a:ext>
            </a:extLst>
          </p:cNvPr>
          <p:cNvSpPr>
            <a:spLocks noGrp="1"/>
          </p:cNvSpPr>
          <p:nvPr>
            <p:ph type="sldNum" sz="quarter" idx="12"/>
          </p:nvPr>
        </p:nvSpPr>
        <p:spPr/>
        <p:txBody>
          <a:bodyPr/>
          <a:lstStyle/>
          <a:p>
            <a:fld id="{B7C7DEAE-B1FF-4F0D-9790-23B38FF51CAA}" type="slidenum">
              <a:rPr lang="en-US" smtClean="0"/>
              <a:t>23</a:t>
            </a:fld>
            <a:endParaRPr lang="en-US" dirty="0"/>
          </a:p>
        </p:txBody>
      </p:sp>
      <p:grpSp>
        <p:nvGrpSpPr>
          <p:cNvPr id="12" name="Group 11">
            <a:extLst>
              <a:ext uri="{FF2B5EF4-FFF2-40B4-BE49-F238E27FC236}">
                <a16:creationId xmlns:a16="http://schemas.microsoft.com/office/drawing/2014/main" id="{95472FCB-7F6E-C049-5727-F6AB1DCC2799}"/>
              </a:ext>
            </a:extLst>
          </p:cNvPr>
          <p:cNvGrpSpPr/>
          <p:nvPr/>
        </p:nvGrpSpPr>
        <p:grpSpPr>
          <a:xfrm>
            <a:off x="3581400" y="2590800"/>
            <a:ext cx="5029200" cy="3058076"/>
            <a:chOff x="3581400" y="2590800"/>
            <a:chExt cx="5029200" cy="3058076"/>
          </a:xfrm>
        </p:grpSpPr>
        <p:sp>
          <p:nvSpPr>
            <p:cNvPr id="8" name="TextBox 7">
              <a:extLst>
                <a:ext uri="{FF2B5EF4-FFF2-40B4-BE49-F238E27FC236}">
                  <a16:creationId xmlns:a16="http://schemas.microsoft.com/office/drawing/2014/main" id="{FB2C4B8B-AF67-2D9A-8D8B-AE37054835B0}"/>
                </a:ext>
              </a:extLst>
            </p:cNvPr>
            <p:cNvSpPr txBox="1"/>
            <p:nvPr/>
          </p:nvSpPr>
          <p:spPr>
            <a:xfrm>
              <a:off x="3581400" y="2590800"/>
              <a:ext cx="2514600" cy="1524000"/>
            </a:xfrm>
            <a:prstGeom prst="rect">
              <a:avLst/>
            </a:prstGeom>
            <a:noFill/>
            <a:ln>
              <a:solidFill>
                <a:schemeClr val="accent1"/>
              </a:solidFill>
            </a:ln>
          </p:spPr>
          <p:txBody>
            <a:bodyPr wrap="square" rtlCol="0" anchor="ctr">
              <a:noAutofit/>
            </a:bodyPr>
            <a:lstStyle/>
            <a:p>
              <a:pPr algn="ctr"/>
              <a:r>
                <a:rPr lang="en-US" b="1" dirty="0"/>
                <a:t>EARNED REWARD</a:t>
              </a:r>
            </a:p>
          </p:txBody>
        </p:sp>
        <p:sp>
          <p:nvSpPr>
            <p:cNvPr id="9" name="TextBox 8">
              <a:extLst>
                <a:ext uri="{FF2B5EF4-FFF2-40B4-BE49-F238E27FC236}">
                  <a16:creationId xmlns:a16="http://schemas.microsoft.com/office/drawing/2014/main" id="{55AA5688-98FB-B15D-F0CA-0CCDF1FA67CC}"/>
                </a:ext>
              </a:extLst>
            </p:cNvPr>
            <p:cNvSpPr txBox="1"/>
            <p:nvPr/>
          </p:nvSpPr>
          <p:spPr>
            <a:xfrm>
              <a:off x="3581400" y="4117319"/>
              <a:ext cx="2514600" cy="1524000"/>
            </a:xfrm>
            <a:prstGeom prst="rect">
              <a:avLst/>
            </a:prstGeom>
            <a:noFill/>
            <a:ln>
              <a:solidFill>
                <a:schemeClr val="accent1"/>
              </a:solidFill>
            </a:ln>
          </p:spPr>
          <p:txBody>
            <a:bodyPr wrap="square" rtlCol="0" anchor="ctr">
              <a:noAutofit/>
            </a:bodyPr>
            <a:lstStyle/>
            <a:p>
              <a:pPr algn="ctr"/>
              <a:r>
                <a:rPr lang="en-US" b="1" dirty="0"/>
                <a:t>DUMB LUCK</a:t>
              </a:r>
            </a:p>
          </p:txBody>
        </p:sp>
        <p:sp>
          <p:nvSpPr>
            <p:cNvPr id="10" name="TextBox 9">
              <a:extLst>
                <a:ext uri="{FF2B5EF4-FFF2-40B4-BE49-F238E27FC236}">
                  <a16:creationId xmlns:a16="http://schemas.microsoft.com/office/drawing/2014/main" id="{3E0A0F6C-1286-6873-DF1B-FC7828647883}"/>
                </a:ext>
              </a:extLst>
            </p:cNvPr>
            <p:cNvSpPr txBox="1"/>
            <p:nvPr/>
          </p:nvSpPr>
          <p:spPr>
            <a:xfrm>
              <a:off x="6096000" y="2590800"/>
              <a:ext cx="2514600" cy="1524000"/>
            </a:xfrm>
            <a:prstGeom prst="rect">
              <a:avLst/>
            </a:prstGeom>
            <a:noFill/>
            <a:ln>
              <a:solidFill>
                <a:schemeClr val="accent1"/>
              </a:solidFill>
            </a:ln>
          </p:spPr>
          <p:txBody>
            <a:bodyPr wrap="square" rtlCol="0" anchor="ctr">
              <a:noAutofit/>
            </a:bodyPr>
            <a:lstStyle/>
            <a:p>
              <a:pPr algn="ctr"/>
              <a:r>
                <a:rPr lang="en-US" b="1" dirty="0"/>
                <a:t>BAD LUCK</a:t>
              </a:r>
            </a:p>
          </p:txBody>
        </p:sp>
        <p:sp>
          <p:nvSpPr>
            <p:cNvPr id="11" name="TextBox 10">
              <a:extLst>
                <a:ext uri="{FF2B5EF4-FFF2-40B4-BE49-F238E27FC236}">
                  <a16:creationId xmlns:a16="http://schemas.microsoft.com/office/drawing/2014/main" id="{2FBE14E0-7188-0177-F27C-5E4BA9AC8811}"/>
                </a:ext>
              </a:extLst>
            </p:cNvPr>
            <p:cNvSpPr txBox="1"/>
            <p:nvPr/>
          </p:nvSpPr>
          <p:spPr>
            <a:xfrm>
              <a:off x="6096000" y="4124876"/>
              <a:ext cx="2514600" cy="1524000"/>
            </a:xfrm>
            <a:prstGeom prst="rect">
              <a:avLst/>
            </a:prstGeom>
            <a:noFill/>
            <a:ln>
              <a:solidFill>
                <a:schemeClr val="accent1"/>
              </a:solidFill>
            </a:ln>
          </p:spPr>
          <p:txBody>
            <a:bodyPr wrap="square" rtlCol="0" anchor="ctr">
              <a:noAutofit/>
            </a:bodyPr>
            <a:lstStyle/>
            <a:p>
              <a:pPr algn="ctr"/>
              <a:r>
                <a:rPr lang="en-US" b="1" dirty="0"/>
                <a:t>JUST DESERTS</a:t>
              </a:r>
            </a:p>
          </p:txBody>
        </p:sp>
      </p:grpSp>
      <p:sp>
        <p:nvSpPr>
          <p:cNvPr id="13" name="TextBox 12">
            <a:extLst>
              <a:ext uri="{FF2B5EF4-FFF2-40B4-BE49-F238E27FC236}">
                <a16:creationId xmlns:a16="http://schemas.microsoft.com/office/drawing/2014/main" id="{3A9037D8-ADEE-D1A2-4D9B-7A3673B66EE1}"/>
              </a:ext>
            </a:extLst>
          </p:cNvPr>
          <p:cNvSpPr txBox="1"/>
          <p:nvPr/>
        </p:nvSpPr>
        <p:spPr>
          <a:xfrm>
            <a:off x="4381500" y="2062403"/>
            <a:ext cx="914400" cy="369332"/>
          </a:xfrm>
          <a:prstGeom prst="rect">
            <a:avLst/>
          </a:prstGeom>
          <a:noFill/>
        </p:spPr>
        <p:txBody>
          <a:bodyPr wrap="square" rtlCol="0">
            <a:spAutoFit/>
          </a:bodyPr>
          <a:lstStyle/>
          <a:p>
            <a:pPr algn="ctr"/>
            <a:r>
              <a:rPr lang="en-US" dirty="0"/>
              <a:t>Good</a:t>
            </a:r>
          </a:p>
        </p:txBody>
      </p:sp>
      <p:sp>
        <p:nvSpPr>
          <p:cNvPr id="14" name="TextBox 13">
            <a:extLst>
              <a:ext uri="{FF2B5EF4-FFF2-40B4-BE49-F238E27FC236}">
                <a16:creationId xmlns:a16="http://schemas.microsoft.com/office/drawing/2014/main" id="{45609512-4C20-5F02-8997-C5F124E4C4A6}"/>
              </a:ext>
            </a:extLst>
          </p:cNvPr>
          <p:cNvSpPr txBox="1"/>
          <p:nvPr/>
        </p:nvSpPr>
        <p:spPr>
          <a:xfrm>
            <a:off x="6896100" y="2062403"/>
            <a:ext cx="914400" cy="369332"/>
          </a:xfrm>
          <a:prstGeom prst="rect">
            <a:avLst/>
          </a:prstGeom>
          <a:noFill/>
        </p:spPr>
        <p:txBody>
          <a:bodyPr wrap="square" rtlCol="0">
            <a:spAutoFit/>
          </a:bodyPr>
          <a:lstStyle/>
          <a:p>
            <a:pPr algn="ctr"/>
            <a:r>
              <a:rPr lang="en-US" dirty="0"/>
              <a:t>Bad</a:t>
            </a:r>
          </a:p>
        </p:txBody>
      </p:sp>
      <p:sp>
        <p:nvSpPr>
          <p:cNvPr id="15" name="TextBox 14">
            <a:extLst>
              <a:ext uri="{FF2B5EF4-FFF2-40B4-BE49-F238E27FC236}">
                <a16:creationId xmlns:a16="http://schemas.microsoft.com/office/drawing/2014/main" id="{FF89CF16-5927-8099-EE70-6ACBEE3506BF}"/>
              </a:ext>
            </a:extLst>
          </p:cNvPr>
          <p:cNvSpPr txBox="1"/>
          <p:nvPr/>
        </p:nvSpPr>
        <p:spPr>
          <a:xfrm>
            <a:off x="2514600" y="3168134"/>
            <a:ext cx="914400" cy="369332"/>
          </a:xfrm>
          <a:prstGeom prst="rect">
            <a:avLst/>
          </a:prstGeom>
          <a:noFill/>
        </p:spPr>
        <p:txBody>
          <a:bodyPr wrap="square" rtlCol="0">
            <a:spAutoFit/>
          </a:bodyPr>
          <a:lstStyle/>
          <a:p>
            <a:pPr algn="ctr"/>
            <a:r>
              <a:rPr lang="en-US" dirty="0"/>
              <a:t>Good</a:t>
            </a:r>
          </a:p>
        </p:txBody>
      </p:sp>
      <p:sp>
        <p:nvSpPr>
          <p:cNvPr id="16" name="TextBox 15">
            <a:extLst>
              <a:ext uri="{FF2B5EF4-FFF2-40B4-BE49-F238E27FC236}">
                <a16:creationId xmlns:a16="http://schemas.microsoft.com/office/drawing/2014/main" id="{284BFF01-B5C9-A9C0-3C9D-BAA715020360}"/>
              </a:ext>
            </a:extLst>
          </p:cNvPr>
          <p:cNvSpPr txBox="1"/>
          <p:nvPr/>
        </p:nvSpPr>
        <p:spPr>
          <a:xfrm>
            <a:off x="2514600" y="4694653"/>
            <a:ext cx="914400" cy="369332"/>
          </a:xfrm>
          <a:prstGeom prst="rect">
            <a:avLst/>
          </a:prstGeom>
          <a:noFill/>
        </p:spPr>
        <p:txBody>
          <a:bodyPr wrap="square" rtlCol="0">
            <a:spAutoFit/>
          </a:bodyPr>
          <a:lstStyle/>
          <a:p>
            <a:pPr algn="ctr"/>
            <a:r>
              <a:rPr lang="en-US" dirty="0"/>
              <a:t>Bad</a:t>
            </a:r>
          </a:p>
        </p:txBody>
      </p:sp>
      <p:sp>
        <p:nvSpPr>
          <p:cNvPr id="17" name="TextBox 16">
            <a:extLst>
              <a:ext uri="{FF2B5EF4-FFF2-40B4-BE49-F238E27FC236}">
                <a16:creationId xmlns:a16="http://schemas.microsoft.com/office/drawing/2014/main" id="{65D7FF13-BE34-132F-40B8-FCED5AD87980}"/>
              </a:ext>
            </a:extLst>
          </p:cNvPr>
          <p:cNvSpPr txBox="1"/>
          <p:nvPr/>
        </p:nvSpPr>
        <p:spPr>
          <a:xfrm>
            <a:off x="5067300" y="1513155"/>
            <a:ext cx="2057400" cy="369332"/>
          </a:xfrm>
          <a:prstGeom prst="rect">
            <a:avLst/>
          </a:prstGeom>
          <a:noFill/>
        </p:spPr>
        <p:txBody>
          <a:bodyPr wrap="square" rtlCol="0">
            <a:spAutoFit/>
          </a:bodyPr>
          <a:lstStyle/>
          <a:p>
            <a:pPr algn="ctr"/>
            <a:r>
              <a:rPr lang="en-US" u="sng" dirty="0"/>
              <a:t>Outcome Quality</a:t>
            </a:r>
          </a:p>
        </p:txBody>
      </p:sp>
      <p:sp>
        <p:nvSpPr>
          <p:cNvPr id="18" name="TextBox 17">
            <a:extLst>
              <a:ext uri="{FF2B5EF4-FFF2-40B4-BE49-F238E27FC236}">
                <a16:creationId xmlns:a16="http://schemas.microsoft.com/office/drawing/2014/main" id="{7B795A26-5FFF-91E2-E452-835C8A0CE8E1}"/>
              </a:ext>
            </a:extLst>
          </p:cNvPr>
          <p:cNvSpPr txBox="1"/>
          <p:nvPr/>
        </p:nvSpPr>
        <p:spPr>
          <a:xfrm>
            <a:off x="1219200" y="3940210"/>
            <a:ext cx="2057400" cy="369332"/>
          </a:xfrm>
          <a:prstGeom prst="rect">
            <a:avLst/>
          </a:prstGeom>
          <a:noFill/>
        </p:spPr>
        <p:txBody>
          <a:bodyPr wrap="square" rtlCol="0">
            <a:spAutoFit/>
          </a:bodyPr>
          <a:lstStyle/>
          <a:p>
            <a:pPr algn="ctr"/>
            <a:r>
              <a:rPr lang="en-US" u="sng" dirty="0"/>
              <a:t>Decision Quality</a:t>
            </a:r>
          </a:p>
        </p:txBody>
      </p:sp>
    </p:spTree>
    <p:extLst>
      <p:ext uri="{BB962C8B-B14F-4D97-AF65-F5344CB8AC3E}">
        <p14:creationId xmlns:p14="http://schemas.microsoft.com/office/powerpoint/2010/main" val="221776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6A4F-C1C0-50D8-FE56-A1CF57E0EC7B}"/>
              </a:ext>
            </a:extLst>
          </p:cNvPr>
          <p:cNvSpPr>
            <a:spLocks noGrp="1"/>
          </p:cNvSpPr>
          <p:nvPr>
            <p:ph type="title"/>
          </p:nvPr>
        </p:nvSpPr>
        <p:spPr/>
        <p:txBody>
          <a:bodyPr/>
          <a:lstStyle/>
          <a:p>
            <a:r>
              <a:rPr lang="en-US" dirty="0"/>
              <a:t>Fielding Outcomes – With Hindsight</a:t>
            </a:r>
          </a:p>
        </p:txBody>
      </p:sp>
      <p:sp>
        <p:nvSpPr>
          <p:cNvPr id="4" name="Slide Number Placeholder 3">
            <a:extLst>
              <a:ext uri="{FF2B5EF4-FFF2-40B4-BE49-F238E27FC236}">
                <a16:creationId xmlns:a16="http://schemas.microsoft.com/office/drawing/2014/main" id="{A5AB2DF9-C3F7-28E6-4B29-C795922FB258}"/>
              </a:ext>
            </a:extLst>
          </p:cNvPr>
          <p:cNvSpPr>
            <a:spLocks noGrp="1"/>
          </p:cNvSpPr>
          <p:nvPr>
            <p:ph type="sldNum" sz="quarter" idx="12"/>
          </p:nvPr>
        </p:nvSpPr>
        <p:spPr/>
        <p:txBody>
          <a:bodyPr/>
          <a:lstStyle/>
          <a:p>
            <a:fld id="{B7C7DEAE-B1FF-4F0D-9790-23B38FF51CAA}" type="slidenum">
              <a:rPr lang="en-US" smtClean="0"/>
              <a:t>24</a:t>
            </a:fld>
            <a:endParaRPr lang="en-US" dirty="0"/>
          </a:p>
        </p:txBody>
      </p:sp>
      <p:grpSp>
        <p:nvGrpSpPr>
          <p:cNvPr id="12" name="Group 11">
            <a:extLst>
              <a:ext uri="{FF2B5EF4-FFF2-40B4-BE49-F238E27FC236}">
                <a16:creationId xmlns:a16="http://schemas.microsoft.com/office/drawing/2014/main" id="{95472FCB-7F6E-C049-5727-F6AB1DCC2799}"/>
              </a:ext>
            </a:extLst>
          </p:cNvPr>
          <p:cNvGrpSpPr/>
          <p:nvPr/>
        </p:nvGrpSpPr>
        <p:grpSpPr>
          <a:xfrm>
            <a:off x="3581400" y="2590800"/>
            <a:ext cx="5029200" cy="3058076"/>
            <a:chOff x="3581400" y="2590800"/>
            <a:chExt cx="5029200" cy="3058076"/>
          </a:xfrm>
        </p:grpSpPr>
        <p:sp>
          <p:nvSpPr>
            <p:cNvPr id="8" name="TextBox 7">
              <a:extLst>
                <a:ext uri="{FF2B5EF4-FFF2-40B4-BE49-F238E27FC236}">
                  <a16:creationId xmlns:a16="http://schemas.microsoft.com/office/drawing/2014/main" id="{FB2C4B8B-AF67-2D9A-8D8B-AE37054835B0}"/>
                </a:ext>
              </a:extLst>
            </p:cNvPr>
            <p:cNvSpPr txBox="1"/>
            <p:nvPr/>
          </p:nvSpPr>
          <p:spPr>
            <a:xfrm>
              <a:off x="3581400" y="2590800"/>
              <a:ext cx="2514600" cy="1524000"/>
            </a:xfrm>
            <a:prstGeom prst="rect">
              <a:avLst/>
            </a:prstGeom>
            <a:noFill/>
            <a:ln>
              <a:solidFill>
                <a:schemeClr val="accent1"/>
              </a:solidFill>
            </a:ln>
          </p:spPr>
          <p:txBody>
            <a:bodyPr wrap="square" rtlCol="0" anchor="ctr">
              <a:noAutofit/>
            </a:bodyPr>
            <a:lstStyle/>
            <a:p>
              <a:pPr algn="ctr"/>
              <a:r>
                <a:rPr lang="en-US" b="1" dirty="0"/>
                <a:t>EARNED REWARD</a:t>
              </a:r>
            </a:p>
          </p:txBody>
        </p:sp>
        <p:sp>
          <p:nvSpPr>
            <p:cNvPr id="9" name="TextBox 8">
              <a:extLst>
                <a:ext uri="{FF2B5EF4-FFF2-40B4-BE49-F238E27FC236}">
                  <a16:creationId xmlns:a16="http://schemas.microsoft.com/office/drawing/2014/main" id="{55AA5688-98FB-B15D-F0CA-0CCDF1FA67CC}"/>
                </a:ext>
              </a:extLst>
            </p:cNvPr>
            <p:cNvSpPr txBox="1"/>
            <p:nvPr/>
          </p:nvSpPr>
          <p:spPr>
            <a:xfrm>
              <a:off x="3581400" y="4117319"/>
              <a:ext cx="2514600" cy="1524000"/>
            </a:xfrm>
            <a:prstGeom prst="rect">
              <a:avLst/>
            </a:prstGeom>
            <a:solidFill>
              <a:schemeClr val="bg1">
                <a:lumMod val="85000"/>
              </a:schemeClr>
            </a:solidFill>
            <a:ln>
              <a:solidFill>
                <a:schemeClr val="accent1"/>
              </a:solidFill>
            </a:ln>
          </p:spPr>
          <p:txBody>
            <a:bodyPr wrap="square" rtlCol="0" anchor="ctr">
              <a:noAutofit/>
            </a:bodyPr>
            <a:lstStyle/>
            <a:p>
              <a:pPr algn="ctr"/>
              <a:r>
                <a:rPr lang="en-US" b="1" dirty="0"/>
                <a:t>DUMB LUCK</a:t>
              </a:r>
            </a:p>
          </p:txBody>
        </p:sp>
        <p:sp>
          <p:nvSpPr>
            <p:cNvPr id="10" name="TextBox 9">
              <a:extLst>
                <a:ext uri="{FF2B5EF4-FFF2-40B4-BE49-F238E27FC236}">
                  <a16:creationId xmlns:a16="http://schemas.microsoft.com/office/drawing/2014/main" id="{3E0A0F6C-1286-6873-DF1B-FC7828647883}"/>
                </a:ext>
              </a:extLst>
            </p:cNvPr>
            <p:cNvSpPr txBox="1"/>
            <p:nvPr/>
          </p:nvSpPr>
          <p:spPr>
            <a:xfrm>
              <a:off x="6096000" y="2590800"/>
              <a:ext cx="2514600" cy="1524000"/>
            </a:xfrm>
            <a:prstGeom prst="rect">
              <a:avLst/>
            </a:prstGeom>
            <a:solidFill>
              <a:schemeClr val="bg1">
                <a:lumMod val="85000"/>
              </a:schemeClr>
            </a:solidFill>
            <a:ln>
              <a:solidFill>
                <a:schemeClr val="accent1"/>
              </a:solidFill>
            </a:ln>
          </p:spPr>
          <p:txBody>
            <a:bodyPr wrap="square" rtlCol="0" anchor="ctr">
              <a:noAutofit/>
            </a:bodyPr>
            <a:lstStyle/>
            <a:p>
              <a:pPr algn="ctr"/>
              <a:r>
                <a:rPr lang="en-US" b="1" dirty="0"/>
                <a:t>BAD LUCK</a:t>
              </a:r>
            </a:p>
          </p:txBody>
        </p:sp>
        <p:sp>
          <p:nvSpPr>
            <p:cNvPr id="11" name="TextBox 10">
              <a:extLst>
                <a:ext uri="{FF2B5EF4-FFF2-40B4-BE49-F238E27FC236}">
                  <a16:creationId xmlns:a16="http://schemas.microsoft.com/office/drawing/2014/main" id="{2FBE14E0-7188-0177-F27C-5E4BA9AC8811}"/>
                </a:ext>
              </a:extLst>
            </p:cNvPr>
            <p:cNvSpPr txBox="1"/>
            <p:nvPr/>
          </p:nvSpPr>
          <p:spPr>
            <a:xfrm>
              <a:off x="6096000" y="4124876"/>
              <a:ext cx="2514600" cy="1524000"/>
            </a:xfrm>
            <a:prstGeom prst="rect">
              <a:avLst/>
            </a:prstGeom>
            <a:noFill/>
            <a:ln>
              <a:solidFill>
                <a:schemeClr val="accent1"/>
              </a:solidFill>
            </a:ln>
          </p:spPr>
          <p:txBody>
            <a:bodyPr wrap="square" rtlCol="0" anchor="ctr">
              <a:noAutofit/>
            </a:bodyPr>
            <a:lstStyle/>
            <a:p>
              <a:pPr algn="ctr"/>
              <a:r>
                <a:rPr lang="en-US" b="1" dirty="0"/>
                <a:t>JUST DESERTS</a:t>
              </a:r>
            </a:p>
          </p:txBody>
        </p:sp>
      </p:grpSp>
      <p:sp>
        <p:nvSpPr>
          <p:cNvPr id="13" name="TextBox 12">
            <a:extLst>
              <a:ext uri="{FF2B5EF4-FFF2-40B4-BE49-F238E27FC236}">
                <a16:creationId xmlns:a16="http://schemas.microsoft.com/office/drawing/2014/main" id="{3A9037D8-ADEE-D1A2-4D9B-7A3673B66EE1}"/>
              </a:ext>
            </a:extLst>
          </p:cNvPr>
          <p:cNvSpPr txBox="1"/>
          <p:nvPr/>
        </p:nvSpPr>
        <p:spPr>
          <a:xfrm>
            <a:off x="4381500" y="2062403"/>
            <a:ext cx="914400" cy="369332"/>
          </a:xfrm>
          <a:prstGeom prst="rect">
            <a:avLst/>
          </a:prstGeom>
          <a:noFill/>
        </p:spPr>
        <p:txBody>
          <a:bodyPr wrap="square" rtlCol="0">
            <a:spAutoFit/>
          </a:bodyPr>
          <a:lstStyle/>
          <a:p>
            <a:pPr algn="ctr"/>
            <a:r>
              <a:rPr lang="en-US" dirty="0"/>
              <a:t>Good</a:t>
            </a:r>
          </a:p>
        </p:txBody>
      </p:sp>
      <p:sp>
        <p:nvSpPr>
          <p:cNvPr id="14" name="TextBox 13">
            <a:extLst>
              <a:ext uri="{FF2B5EF4-FFF2-40B4-BE49-F238E27FC236}">
                <a16:creationId xmlns:a16="http://schemas.microsoft.com/office/drawing/2014/main" id="{45609512-4C20-5F02-8997-C5F124E4C4A6}"/>
              </a:ext>
            </a:extLst>
          </p:cNvPr>
          <p:cNvSpPr txBox="1"/>
          <p:nvPr/>
        </p:nvSpPr>
        <p:spPr>
          <a:xfrm>
            <a:off x="6896100" y="2062403"/>
            <a:ext cx="914400" cy="369332"/>
          </a:xfrm>
          <a:prstGeom prst="rect">
            <a:avLst/>
          </a:prstGeom>
          <a:noFill/>
        </p:spPr>
        <p:txBody>
          <a:bodyPr wrap="square" rtlCol="0">
            <a:spAutoFit/>
          </a:bodyPr>
          <a:lstStyle/>
          <a:p>
            <a:pPr algn="ctr"/>
            <a:r>
              <a:rPr lang="en-US" dirty="0"/>
              <a:t>Bad</a:t>
            </a:r>
          </a:p>
        </p:txBody>
      </p:sp>
      <p:sp>
        <p:nvSpPr>
          <p:cNvPr id="15" name="TextBox 14">
            <a:extLst>
              <a:ext uri="{FF2B5EF4-FFF2-40B4-BE49-F238E27FC236}">
                <a16:creationId xmlns:a16="http://schemas.microsoft.com/office/drawing/2014/main" id="{FF89CF16-5927-8099-EE70-6ACBEE3506BF}"/>
              </a:ext>
            </a:extLst>
          </p:cNvPr>
          <p:cNvSpPr txBox="1"/>
          <p:nvPr/>
        </p:nvSpPr>
        <p:spPr>
          <a:xfrm>
            <a:off x="2514600" y="3168134"/>
            <a:ext cx="914400" cy="369332"/>
          </a:xfrm>
          <a:prstGeom prst="rect">
            <a:avLst/>
          </a:prstGeom>
          <a:noFill/>
        </p:spPr>
        <p:txBody>
          <a:bodyPr wrap="square" rtlCol="0">
            <a:spAutoFit/>
          </a:bodyPr>
          <a:lstStyle/>
          <a:p>
            <a:pPr algn="ctr"/>
            <a:r>
              <a:rPr lang="en-US" dirty="0"/>
              <a:t>Good</a:t>
            </a:r>
          </a:p>
        </p:txBody>
      </p:sp>
      <p:sp>
        <p:nvSpPr>
          <p:cNvPr id="16" name="TextBox 15">
            <a:extLst>
              <a:ext uri="{FF2B5EF4-FFF2-40B4-BE49-F238E27FC236}">
                <a16:creationId xmlns:a16="http://schemas.microsoft.com/office/drawing/2014/main" id="{284BFF01-B5C9-A9C0-3C9D-BAA715020360}"/>
              </a:ext>
            </a:extLst>
          </p:cNvPr>
          <p:cNvSpPr txBox="1"/>
          <p:nvPr/>
        </p:nvSpPr>
        <p:spPr>
          <a:xfrm>
            <a:off x="2514600" y="4694653"/>
            <a:ext cx="914400" cy="369332"/>
          </a:xfrm>
          <a:prstGeom prst="rect">
            <a:avLst/>
          </a:prstGeom>
          <a:noFill/>
        </p:spPr>
        <p:txBody>
          <a:bodyPr wrap="square" rtlCol="0">
            <a:spAutoFit/>
          </a:bodyPr>
          <a:lstStyle/>
          <a:p>
            <a:pPr algn="ctr"/>
            <a:r>
              <a:rPr lang="en-US" dirty="0"/>
              <a:t>Bad</a:t>
            </a:r>
          </a:p>
        </p:txBody>
      </p:sp>
      <p:sp>
        <p:nvSpPr>
          <p:cNvPr id="17" name="TextBox 16">
            <a:extLst>
              <a:ext uri="{FF2B5EF4-FFF2-40B4-BE49-F238E27FC236}">
                <a16:creationId xmlns:a16="http://schemas.microsoft.com/office/drawing/2014/main" id="{65D7FF13-BE34-132F-40B8-FCED5AD87980}"/>
              </a:ext>
            </a:extLst>
          </p:cNvPr>
          <p:cNvSpPr txBox="1"/>
          <p:nvPr/>
        </p:nvSpPr>
        <p:spPr>
          <a:xfrm>
            <a:off x="5067300" y="1513155"/>
            <a:ext cx="2057400" cy="369332"/>
          </a:xfrm>
          <a:prstGeom prst="rect">
            <a:avLst/>
          </a:prstGeom>
          <a:noFill/>
        </p:spPr>
        <p:txBody>
          <a:bodyPr wrap="square" rtlCol="0">
            <a:spAutoFit/>
          </a:bodyPr>
          <a:lstStyle/>
          <a:p>
            <a:pPr algn="ctr"/>
            <a:r>
              <a:rPr lang="en-US" u="sng" dirty="0"/>
              <a:t>Outcome Quality</a:t>
            </a:r>
          </a:p>
        </p:txBody>
      </p:sp>
      <p:sp>
        <p:nvSpPr>
          <p:cNvPr id="18" name="TextBox 17">
            <a:extLst>
              <a:ext uri="{FF2B5EF4-FFF2-40B4-BE49-F238E27FC236}">
                <a16:creationId xmlns:a16="http://schemas.microsoft.com/office/drawing/2014/main" id="{7B795A26-5FFF-91E2-E452-835C8A0CE8E1}"/>
              </a:ext>
            </a:extLst>
          </p:cNvPr>
          <p:cNvSpPr txBox="1"/>
          <p:nvPr/>
        </p:nvSpPr>
        <p:spPr>
          <a:xfrm>
            <a:off x="1219200" y="3940210"/>
            <a:ext cx="2057400" cy="369332"/>
          </a:xfrm>
          <a:prstGeom prst="rect">
            <a:avLst/>
          </a:prstGeom>
          <a:noFill/>
        </p:spPr>
        <p:txBody>
          <a:bodyPr wrap="square" rtlCol="0">
            <a:spAutoFit/>
          </a:bodyPr>
          <a:lstStyle/>
          <a:p>
            <a:pPr algn="ctr"/>
            <a:r>
              <a:rPr lang="en-US" u="sng" dirty="0"/>
              <a:t>Decision Quality</a:t>
            </a:r>
          </a:p>
        </p:txBody>
      </p:sp>
    </p:spTree>
    <p:extLst>
      <p:ext uri="{BB962C8B-B14F-4D97-AF65-F5344CB8AC3E}">
        <p14:creationId xmlns:p14="http://schemas.microsoft.com/office/powerpoint/2010/main" val="2728403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6A4F-C1C0-50D8-FE56-A1CF57E0EC7B}"/>
              </a:ext>
            </a:extLst>
          </p:cNvPr>
          <p:cNvSpPr>
            <a:spLocks noGrp="1"/>
          </p:cNvSpPr>
          <p:nvPr>
            <p:ph type="title"/>
          </p:nvPr>
        </p:nvSpPr>
        <p:spPr/>
        <p:txBody>
          <a:bodyPr/>
          <a:lstStyle/>
          <a:p>
            <a:r>
              <a:rPr lang="en-US" dirty="0"/>
              <a:t>Fielding Outcomes – Self-Serving Bias</a:t>
            </a:r>
          </a:p>
        </p:txBody>
      </p:sp>
      <p:sp>
        <p:nvSpPr>
          <p:cNvPr id="4" name="Slide Number Placeholder 3">
            <a:extLst>
              <a:ext uri="{FF2B5EF4-FFF2-40B4-BE49-F238E27FC236}">
                <a16:creationId xmlns:a16="http://schemas.microsoft.com/office/drawing/2014/main" id="{A5AB2DF9-C3F7-28E6-4B29-C795922FB258}"/>
              </a:ext>
            </a:extLst>
          </p:cNvPr>
          <p:cNvSpPr>
            <a:spLocks noGrp="1"/>
          </p:cNvSpPr>
          <p:nvPr>
            <p:ph type="sldNum" sz="quarter" idx="12"/>
          </p:nvPr>
        </p:nvSpPr>
        <p:spPr/>
        <p:txBody>
          <a:bodyPr/>
          <a:lstStyle/>
          <a:p>
            <a:fld id="{B7C7DEAE-B1FF-4F0D-9790-23B38FF51CAA}" type="slidenum">
              <a:rPr lang="en-US" smtClean="0"/>
              <a:t>25</a:t>
            </a:fld>
            <a:endParaRPr lang="en-US" dirty="0"/>
          </a:p>
        </p:txBody>
      </p:sp>
      <p:grpSp>
        <p:nvGrpSpPr>
          <p:cNvPr id="12" name="Group 11">
            <a:extLst>
              <a:ext uri="{FF2B5EF4-FFF2-40B4-BE49-F238E27FC236}">
                <a16:creationId xmlns:a16="http://schemas.microsoft.com/office/drawing/2014/main" id="{95472FCB-7F6E-C049-5727-F6AB1DCC2799}"/>
              </a:ext>
            </a:extLst>
          </p:cNvPr>
          <p:cNvGrpSpPr/>
          <p:nvPr/>
        </p:nvGrpSpPr>
        <p:grpSpPr>
          <a:xfrm>
            <a:off x="3581400" y="2590800"/>
            <a:ext cx="5029200" cy="3058076"/>
            <a:chOff x="3581400" y="2590800"/>
            <a:chExt cx="5029200" cy="3058076"/>
          </a:xfrm>
        </p:grpSpPr>
        <p:sp>
          <p:nvSpPr>
            <p:cNvPr id="8" name="TextBox 7">
              <a:extLst>
                <a:ext uri="{FF2B5EF4-FFF2-40B4-BE49-F238E27FC236}">
                  <a16:creationId xmlns:a16="http://schemas.microsoft.com/office/drawing/2014/main" id="{FB2C4B8B-AF67-2D9A-8D8B-AE37054835B0}"/>
                </a:ext>
              </a:extLst>
            </p:cNvPr>
            <p:cNvSpPr txBox="1"/>
            <p:nvPr/>
          </p:nvSpPr>
          <p:spPr>
            <a:xfrm>
              <a:off x="3581400" y="2590800"/>
              <a:ext cx="2514600" cy="1524000"/>
            </a:xfrm>
            <a:prstGeom prst="rect">
              <a:avLst/>
            </a:prstGeom>
            <a:noFill/>
            <a:ln>
              <a:solidFill>
                <a:schemeClr val="accent1"/>
              </a:solidFill>
            </a:ln>
          </p:spPr>
          <p:txBody>
            <a:bodyPr wrap="square" rtlCol="0" anchor="ctr">
              <a:noAutofit/>
            </a:bodyPr>
            <a:lstStyle/>
            <a:p>
              <a:pPr algn="ctr"/>
              <a:r>
                <a:rPr lang="en-US" b="1" dirty="0"/>
                <a:t>EARNED REWARD</a:t>
              </a:r>
            </a:p>
          </p:txBody>
        </p:sp>
        <p:sp>
          <p:nvSpPr>
            <p:cNvPr id="9" name="TextBox 8">
              <a:extLst>
                <a:ext uri="{FF2B5EF4-FFF2-40B4-BE49-F238E27FC236}">
                  <a16:creationId xmlns:a16="http://schemas.microsoft.com/office/drawing/2014/main" id="{55AA5688-98FB-B15D-F0CA-0CCDF1FA67CC}"/>
                </a:ext>
              </a:extLst>
            </p:cNvPr>
            <p:cNvSpPr txBox="1"/>
            <p:nvPr/>
          </p:nvSpPr>
          <p:spPr>
            <a:xfrm>
              <a:off x="3581400" y="4117319"/>
              <a:ext cx="2514600" cy="1524000"/>
            </a:xfrm>
            <a:prstGeom prst="rect">
              <a:avLst/>
            </a:prstGeom>
            <a:solidFill>
              <a:schemeClr val="bg1">
                <a:lumMod val="85000"/>
              </a:schemeClr>
            </a:solidFill>
            <a:ln>
              <a:solidFill>
                <a:schemeClr val="accent1"/>
              </a:solidFill>
            </a:ln>
          </p:spPr>
          <p:txBody>
            <a:bodyPr wrap="square" rtlCol="0" anchor="ctr">
              <a:noAutofit/>
            </a:bodyPr>
            <a:lstStyle/>
            <a:p>
              <a:pPr algn="ctr"/>
              <a:r>
                <a:rPr lang="en-US" b="1" dirty="0"/>
                <a:t>DUMB LUCK</a:t>
              </a:r>
            </a:p>
          </p:txBody>
        </p:sp>
        <p:sp>
          <p:nvSpPr>
            <p:cNvPr id="10" name="TextBox 9">
              <a:extLst>
                <a:ext uri="{FF2B5EF4-FFF2-40B4-BE49-F238E27FC236}">
                  <a16:creationId xmlns:a16="http://schemas.microsoft.com/office/drawing/2014/main" id="{3E0A0F6C-1286-6873-DF1B-FC7828647883}"/>
                </a:ext>
              </a:extLst>
            </p:cNvPr>
            <p:cNvSpPr txBox="1"/>
            <p:nvPr/>
          </p:nvSpPr>
          <p:spPr>
            <a:xfrm>
              <a:off x="6096000" y="2590800"/>
              <a:ext cx="2514600" cy="1524000"/>
            </a:xfrm>
            <a:prstGeom prst="rect">
              <a:avLst/>
            </a:prstGeom>
            <a:noFill/>
            <a:ln>
              <a:solidFill>
                <a:schemeClr val="accent1"/>
              </a:solidFill>
            </a:ln>
          </p:spPr>
          <p:txBody>
            <a:bodyPr wrap="square" rtlCol="0" anchor="ctr">
              <a:noAutofit/>
            </a:bodyPr>
            <a:lstStyle/>
            <a:p>
              <a:pPr algn="ctr"/>
              <a:r>
                <a:rPr lang="en-US" b="1" dirty="0"/>
                <a:t>BAD LUCK</a:t>
              </a:r>
            </a:p>
          </p:txBody>
        </p:sp>
        <p:sp>
          <p:nvSpPr>
            <p:cNvPr id="11" name="TextBox 10">
              <a:extLst>
                <a:ext uri="{FF2B5EF4-FFF2-40B4-BE49-F238E27FC236}">
                  <a16:creationId xmlns:a16="http://schemas.microsoft.com/office/drawing/2014/main" id="{2FBE14E0-7188-0177-F27C-5E4BA9AC8811}"/>
                </a:ext>
              </a:extLst>
            </p:cNvPr>
            <p:cNvSpPr txBox="1"/>
            <p:nvPr/>
          </p:nvSpPr>
          <p:spPr>
            <a:xfrm>
              <a:off x="6096000" y="4124876"/>
              <a:ext cx="2514600" cy="1524000"/>
            </a:xfrm>
            <a:prstGeom prst="rect">
              <a:avLst/>
            </a:prstGeom>
            <a:solidFill>
              <a:schemeClr val="bg1">
                <a:lumMod val="85000"/>
              </a:schemeClr>
            </a:solidFill>
            <a:ln>
              <a:solidFill>
                <a:schemeClr val="accent1"/>
              </a:solidFill>
            </a:ln>
          </p:spPr>
          <p:txBody>
            <a:bodyPr wrap="square" rtlCol="0" anchor="ctr">
              <a:noAutofit/>
            </a:bodyPr>
            <a:lstStyle/>
            <a:p>
              <a:pPr algn="ctr"/>
              <a:r>
                <a:rPr lang="en-US" b="1" dirty="0"/>
                <a:t>JUST DESERTS</a:t>
              </a:r>
            </a:p>
          </p:txBody>
        </p:sp>
      </p:grpSp>
      <p:sp>
        <p:nvSpPr>
          <p:cNvPr id="13" name="TextBox 12">
            <a:extLst>
              <a:ext uri="{FF2B5EF4-FFF2-40B4-BE49-F238E27FC236}">
                <a16:creationId xmlns:a16="http://schemas.microsoft.com/office/drawing/2014/main" id="{3A9037D8-ADEE-D1A2-4D9B-7A3673B66EE1}"/>
              </a:ext>
            </a:extLst>
          </p:cNvPr>
          <p:cNvSpPr txBox="1"/>
          <p:nvPr/>
        </p:nvSpPr>
        <p:spPr>
          <a:xfrm>
            <a:off x="4381500" y="2062403"/>
            <a:ext cx="914400" cy="369332"/>
          </a:xfrm>
          <a:prstGeom prst="rect">
            <a:avLst/>
          </a:prstGeom>
          <a:noFill/>
        </p:spPr>
        <p:txBody>
          <a:bodyPr wrap="square" rtlCol="0">
            <a:spAutoFit/>
          </a:bodyPr>
          <a:lstStyle/>
          <a:p>
            <a:pPr algn="ctr"/>
            <a:r>
              <a:rPr lang="en-US" dirty="0"/>
              <a:t>Good</a:t>
            </a:r>
          </a:p>
        </p:txBody>
      </p:sp>
      <p:sp>
        <p:nvSpPr>
          <p:cNvPr id="14" name="TextBox 13">
            <a:extLst>
              <a:ext uri="{FF2B5EF4-FFF2-40B4-BE49-F238E27FC236}">
                <a16:creationId xmlns:a16="http://schemas.microsoft.com/office/drawing/2014/main" id="{45609512-4C20-5F02-8997-C5F124E4C4A6}"/>
              </a:ext>
            </a:extLst>
          </p:cNvPr>
          <p:cNvSpPr txBox="1"/>
          <p:nvPr/>
        </p:nvSpPr>
        <p:spPr>
          <a:xfrm>
            <a:off x="6896100" y="2062403"/>
            <a:ext cx="914400" cy="369332"/>
          </a:xfrm>
          <a:prstGeom prst="rect">
            <a:avLst/>
          </a:prstGeom>
          <a:noFill/>
        </p:spPr>
        <p:txBody>
          <a:bodyPr wrap="square" rtlCol="0">
            <a:spAutoFit/>
          </a:bodyPr>
          <a:lstStyle/>
          <a:p>
            <a:pPr algn="ctr"/>
            <a:r>
              <a:rPr lang="en-US" dirty="0"/>
              <a:t>Bad</a:t>
            </a:r>
          </a:p>
        </p:txBody>
      </p:sp>
      <p:sp>
        <p:nvSpPr>
          <p:cNvPr id="15" name="TextBox 14">
            <a:extLst>
              <a:ext uri="{FF2B5EF4-FFF2-40B4-BE49-F238E27FC236}">
                <a16:creationId xmlns:a16="http://schemas.microsoft.com/office/drawing/2014/main" id="{FF89CF16-5927-8099-EE70-6ACBEE3506BF}"/>
              </a:ext>
            </a:extLst>
          </p:cNvPr>
          <p:cNvSpPr txBox="1"/>
          <p:nvPr/>
        </p:nvSpPr>
        <p:spPr>
          <a:xfrm>
            <a:off x="2514600" y="3168134"/>
            <a:ext cx="914400" cy="369332"/>
          </a:xfrm>
          <a:prstGeom prst="rect">
            <a:avLst/>
          </a:prstGeom>
          <a:noFill/>
        </p:spPr>
        <p:txBody>
          <a:bodyPr wrap="square" rtlCol="0">
            <a:spAutoFit/>
          </a:bodyPr>
          <a:lstStyle/>
          <a:p>
            <a:pPr algn="ctr"/>
            <a:r>
              <a:rPr lang="en-US" dirty="0"/>
              <a:t>Good</a:t>
            </a:r>
          </a:p>
        </p:txBody>
      </p:sp>
      <p:sp>
        <p:nvSpPr>
          <p:cNvPr id="16" name="TextBox 15">
            <a:extLst>
              <a:ext uri="{FF2B5EF4-FFF2-40B4-BE49-F238E27FC236}">
                <a16:creationId xmlns:a16="http://schemas.microsoft.com/office/drawing/2014/main" id="{284BFF01-B5C9-A9C0-3C9D-BAA715020360}"/>
              </a:ext>
            </a:extLst>
          </p:cNvPr>
          <p:cNvSpPr txBox="1"/>
          <p:nvPr/>
        </p:nvSpPr>
        <p:spPr>
          <a:xfrm>
            <a:off x="2514600" y="4694653"/>
            <a:ext cx="914400" cy="369332"/>
          </a:xfrm>
          <a:prstGeom prst="rect">
            <a:avLst/>
          </a:prstGeom>
          <a:noFill/>
        </p:spPr>
        <p:txBody>
          <a:bodyPr wrap="square" rtlCol="0">
            <a:spAutoFit/>
          </a:bodyPr>
          <a:lstStyle/>
          <a:p>
            <a:pPr algn="ctr"/>
            <a:r>
              <a:rPr lang="en-US" dirty="0"/>
              <a:t>Bad</a:t>
            </a:r>
          </a:p>
        </p:txBody>
      </p:sp>
      <p:sp>
        <p:nvSpPr>
          <p:cNvPr id="17" name="TextBox 16">
            <a:extLst>
              <a:ext uri="{FF2B5EF4-FFF2-40B4-BE49-F238E27FC236}">
                <a16:creationId xmlns:a16="http://schemas.microsoft.com/office/drawing/2014/main" id="{65D7FF13-BE34-132F-40B8-FCED5AD87980}"/>
              </a:ext>
            </a:extLst>
          </p:cNvPr>
          <p:cNvSpPr txBox="1"/>
          <p:nvPr/>
        </p:nvSpPr>
        <p:spPr>
          <a:xfrm>
            <a:off x="5067300" y="1513155"/>
            <a:ext cx="2057400" cy="369332"/>
          </a:xfrm>
          <a:prstGeom prst="rect">
            <a:avLst/>
          </a:prstGeom>
          <a:noFill/>
        </p:spPr>
        <p:txBody>
          <a:bodyPr wrap="square" rtlCol="0">
            <a:spAutoFit/>
          </a:bodyPr>
          <a:lstStyle/>
          <a:p>
            <a:pPr algn="ctr"/>
            <a:r>
              <a:rPr lang="en-US" u="sng" dirty="0"/>
              <a:t>Outcome Quality</a:t>
            </a:r>
          </a:p>
        </p:txBody>
      </p:sp>
      <p:sp>
        <p:nvSpPr>
          <p:cNvPr id="18" name="TextBox 17">
            <a:extLst>
              <a:ext uri="{FF2B5EF4-FFF2-40B4-BE49-F238E27FC236}">
                <a16:creationId xmlns:a16="http://schemas.microsoft.com/office/drawing/2014/main" id="{7B795A26-5FFF-91E2-E452-835C8A0CE8E1}"/>
              </a:ext>
            </a:extLst>
          </p:cNvPr>
          <p:cNvSpPr txBox="1"/>
          <p:nvPr/>
        </p:nvSpPr>
        <p:spPr>
          <a:xfrm>
            <a:off x="1219200" y="3940210"/>
            <a:ext cx="2057400" cy="369332"/>
          </a:xfrm>
          <a:prstGeom prst="rect">
            <a:avLst/>
          </a:prstGeom>
          <a:noFill/>
        </p:spPr>
        <p:txBody>
          <a:bodyPr wrap="square" rtlCol="0">
            <a:spAutoFit/>
          </a:bodyPr>
          <a:lstStyle/>
          <a:p>
            <a:pPr algn="ctr"/>
            <a:r>
              <a:rPr lang="en-US" u="sng" dirty="0"/>
              <a:t>Decision Quality</a:t>
            </a:r>
          </a:p>
        </p:txBody>
      </p:sp>
    </p:spTree>
    <p:extLst>
      <p:ext uri="{BB962C8B-B14F-4D97-AF65-F5344CB8AC3E}">
        <p14:creationId xmlns:p14="http://schemas.microsoft.com/office/powerpoint/2010/main" val="556206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6A4F-C1C0-50D8-FE56-A1CF57E0EC7B}"/>
              </a:ext>
            </a:extLst>
          </p:cNvPr>
          <p:cNvSpPr>
            <a:spLocks noGrp="1"/>
          </p:cNvSpPr>
          <p:nvPr>
            <p:ph type="title"/>
          </p:nvPr>
        </p:nvSpPr>
        <p:spPr/>
        <p:txBody>
          <a:bodyPr/>
          <a:lstStyle/>
          <a:p>
            <a:r>
              <a:rPr lang="en-US" dirty="0"/>
              <a:t>Fielding Outcomes – Self-Serving Bias (Others)</a:t>
            </a:r>
          </a:p>
        </p:txBody>
      </p:sp>
      <p:sp>
        <p:nvSpPr>
          <p:cNvPr id="4" name="Slide Number Placeholder 3">
            <a:extLst>
              <a:ext uri="{FF2B5EF4-FFF2-40B4-BE49-F238E27FC236}">
                <a16:creationId xmlns:a16="http://schemas.microsoft.com/office/drawing/2014/main" id="{A5AB2DF9-C3F7-28E6-4B29-C795922FB258}"/>
              </a:ext>
            </a:extLst>
          </p:cNvPr>
          <p:cNvSpPr>
            <a:spLocks noGrp="1"/>
          </p:cNvSpPr>
          <p:nvPr>
            <p:ph type="sldNum" sz="quarter" idx="12"/>
          </p:nvPr>
        </p:nvSpPr>
        <p:spPr/>
        <p:txBody>
          <a:bodyPr/>
          <a:lstStyle/>
          <a:p>
            <a:fld id="{B7C7DEAE-B1FF-4F0D-9790-23B38FF51CAA}" type="slidenum">
              <a:rPr lang="en-US" smtClean="0"/>
              <a:t>26</a:t>
            </a:fld>
            <a:endParaRPr lang="en-US" dirty="0"/>
          </a:p>
        </p:txBody>
      </p:sp>
      <p:grpSp>
        <p:nvGrpSpPr>
          <p:cNvPr id="12" name="Group 11">
            <a:extLst>
              <a:ext uri="{FF2B5EF4-FFF2-40B4-BE49-F238E27FC236}">
                <a16:creationId xmlns:a16="http://schemas.microsoft.com/office/drawing/2014/main" id="{95472FCB-7F6E-C049-5727-F6AB1DCC2799}"/>
              </a:ext>
            </a:extLst>
          </p:cNvPr>
          <p:cNvGrpSpPr/>
          <p:nvPr/>
        </p:nvGrpSpPr>
        <p:grpSpPr>
          <a:xfrm>
            <a:off x="3581400" y="2590800"/>
            <a:ext cx="5029200" cy="3058076"/>
            <a:chOff x="3581400" y="2590800"/>
            <a:chExt cx="5029200" cy="3058076"/>
          </a:xfrm>
        </p:grpSpPr>
        <p:sp>
          <p:nvSpPr>
            <p:cNvPr id="8" name="TextBox 7">
              <a:extLst>
                <a:ext uri="{FF2B5EF4-FFF2-40B4-BE49-F238E27FC236}">
                  <a16:creationId xmlns:a16="http://schemas.microsoft.com/office/drawing/2014/main" id="{FB2C4B8B-AF67-2D9A-8D8B-AE37054835B0}"/>
                </a:ext>
              </a:extLst>
            </p:cNvPr>
            <p:cNvSpPr txBox="1"/>
            <p:nvPr/>
          </p:nvSpPr>
          <p:spPr>
            <a:xfrm>
              <a:off x="3581400" y="2590800"/>
              <a:ext cx="2514600" cy="1524000"/>
            </a:xfrm>
            <a:prstGeom prst="rect">
              <a:avLst/>
            </a:prstGeom>
            <a:solidFill>
              <a:schemeClr val="bg1">
                <a:lumMod val="85000"/>
              </a:schemeClr>
            </a:solidFill>
            <a:ln>
              <a:solidFill>
                <a:schemeClr val="accent1"/>
              </a:solidFill>
            </a:ln>
          </p:spPr>
          <p:txBody>
            <a:bodyPr wrap="square" rtlCol="0" anchor="ctr">
              <a:noAutofit/>
            </a:bodyPr>
            <a:lstStyle/>
            <a:p>
              <a:pPr algn="ctr"/>
              <a:r>
                <a:rPr lang="en-US" b="1" dirty="0"/>
                <a:t>EARNED REWARD</a:t>
              </a:r>
            </a:p>
          </p:txBody>
        </p:sp>
        <p:sp>
          <p:nvSpPr>
            <p:cNvPr id="9" name="TextBox 8">
              <a:extLst>
                <a:ext uri="{FF2B5EF4-FFF2-40B4-BE49-F238E27FC236}">
                  <a16:creationId xmlns:a16="http://schemas.microsoft.com/office/drawing/2014/main" id="{55AA5688-98FB-B15D-F0CA-0CCDF1FA67CC}"/>
                </a:ext>
              </a:extLst>
            </p:cNvPr>
            <p:cNvSpPr txBox="1"/>
            <p:nvPr/>
          </p:nvSpPr>
          <p:spPr>
            <a:xfrm>
              <a:off x="3581400" y="4117319"/>
              <a:ext cx="2514600" cy="1524000"/>
            </a:xfrm>
            <a:prstGeom prst="rect">
              <a:avLst/>
            </a:prstGeom>
            <a:noFill/>
            <a:ln>
              <a:solidFill>
                <a:schemeClr val="accent1"/>
              </a:solidFill>
            </a:ln>
          </p:spPr>
          <p:txBody>
            <a:bodyPr wrap="square" rtlCol="0" anchor="ctr">
              <a:noAutofit/>
            </a:bodyPr>
            <a:lstStyle/>
            <a:p>
              <a:pPr algn="ctr"/>
              <a:r>
                <a:rPr lang="en-US" b="1" dirty="0"/>
                <a:t>DUMB LUCK</a:t>
              </a:r>
            </a:p>
          </p:txBody>
        </p:sp>
        <p:sp>
          <p:nvSpPr>
            <p:cNvPr id="10" name="TextBox 9">
              <a:extLst>
                <a:ext uri="{FF2B5EF4-FFF2-40B4-BE49-F238E27FC236}">
                  <a16:creationId xmlns:a16="http://schemas.microsoft.com/office/drawing/2014/main" id="{3E0A0F6C-1286-6873-DF1B-FC7828647883}"/>
                </a:ext>
              </a:extLst>
            </p:cNvPr>
            <p:cNvSpPr txBox="1"/>
            <p:nvPr/>
          </p:nvSpPr>
          <p:spPr>
            <a:xfrm>
              <a:off x="6096000" y="2590800"/>
              <a:ext cx="2514600" cy="1524000"/>
            </a:xfrm>
            <a:prstGeom prst="rect">
              <a:avLst/>
            </a:prstGeom>
            <a:solidFill>
              <a:schemeClr val="bg1">
                <a:lumMod val="85000"/>
              </a:schemeClr>
            </a:solidFill>
            <a:ln>
              <a:solidFill>
                <a:schemeClr val="accent1"/>
              </a:solidFill>
            </a:ln>
          </p:spPr>
          <p:txBody>
            <a:bodyPr wrap="square" rtlCol="0" anchor="ctr">
              <a:noAutofit/>
            </a:bodyPr>
            <a:lstStyle/>
            <a:p>
              <a:pPr algn="ctr"/>
              <a:r>
                <a:rPr lang="en-US" b="1" dirty="0"/>
                <a:t>BAD LUCK</a:t>
              </a:r>
            </a:p>
          </p:txBody>
        </p:sp>
        <p:sp>
          <p:nvSpPr>
            <p:cNvPr id="11" name="TextBox 10">
              <a:extLst>
                <a:ext uri="{FF2B5EF4-FFF2-40B4-BE49-F238E27FC236}">
                  <a16:creationId xmlns:a16="http://schemas.microsoft.com/office/drawing/2014/main" id="{2FBE14E0-7188-0177-F27C-5E4BA9AC8811}"/>
                </a:ext>
              </a:extLst>
            </p:cNvPr>
            <p:cNvSpPr txBox="1"/>
            <p:nvPr/>
          </p:nvSpPr>
          <p:spPr>
            <a:xfrm>
              <a:off x="6096000" y="4124876"/>
              <a:ext cx="2514600" cy="1524000"/>
            </a:xfrm>
            <a:prstGeom prst="rect">
              <a:avLst/>
            </a:prstGeom>
            <a:noFill/>
            <a:ln>
              <a:solidFill>
                <a:schemeClr val="accent1"/>
              </a:solidFill>
            </a:ln>
          </p:spPr>
          <p:txBody>
            <a:bodyPr wrap="square" rtlCol="0" anchor="ctr">
              <a:noAutofit/>
            </a:bodyPr>
            <a:lstStyle/>
            <a:p>
              <a:pPr algn="ctr"/>
              <a:r>
                <a:rPr lang="en-US" b="1" dirty="0"/>
                <a:t>JUST DESERTS</a:t>
              </a:r>
            </a:p>
          </p:txBody>
        </p:sp>
      </p:grpSp>
      <p:sp>
        <p:nvSpPr>
          <p:cNvPr id="13" name="TextBox 12">
            <a:extLst>
              <a:ext uri="{FF2B5EF4-FFF2-40B4-BE49-F238E27FC236}">
                <a16:creationId xmlns:a16="http://schemas.microsoft.com/office/drawing/2014/main" id="{3A9037D8-ADEE-D1A2-4D9B-7A3673B66EE1}"/>
              </a:ext>
            </a:extLst>
          </p:cNvPr>
          <p:cNvSpPr txBox="1"/>
          <p:nvPr/>
        </p:nvSpPr>
        <p:spPr>
          <a:xfrm>
            <a:off x="4381500" y="2062403"/>
            <a:ext cx="914400" cy="369332"/>
          </a:xfrm>
          <a:prstGeom prst="rect">
            <a:avLst/>
          </a:prstGeom>
          <a:noFill/>
        </p:spPr>
        <p:txBody>
          <a:bodyPr wrap="square" rtlCol="0">
            <a:spAutoFit/>
          </a:bodyPr>
          <a:lstStyle/>
          <a:p>
            <a:pPr algn="ctr"/>
            <a:r>
              <a:rPr lang="en-US" dirty="0"/>
              <a:t>Good</a:t>
            </a:r>
          </a:p>
        </p:txBody>
      </p:sp>
      <p:sp>
        <p:nvSpPr>
          <p:cNvPr id="14" name="TextBox 13">
            <a:extLst>
              <a:ext uri="{FF2B5EF4-FFF2-40B4-BE49-F238E27FC236}">
                <a16:creationId xmlns:a16="http://schemas.microsoft.com/office/drawing/2014/main" id="{45609512-4C20-5F02-8997-C5F124E4C4A6}"/>
              </a:ext>
            </a:extLst>
          </p:cNvPr>
          <p:cNvSpPr txBox="1"/>
          <p:nvPr/>
        </p:nvSpPr>
        <p:spPr>
          <a:xfrm>
            <a:off x="6896100" y="2062403"/>
            <a:ext cx="914400" cy="369332"/>
          </a:xfrm>
          <a:prstGeom prst="rect">
            <a:avLst/>
          </a:prstGeom>
          <a:noFill/>
        </p:spPr>
        <p:txBody>
          <a:bodyPr wrap="square" rtlCol="0">
            <a:spAutoFit/>
          </a:bodyPr>
          <a:lstStyle/>
          <a:p>
            <a:pPr algn="ctr"/>
            <a:r>
              <a:rPr lang="en-US" dirty="0"/>
              <a:t>Bad</a:t>
            </a:r>
          </a:p>
        </p:txBody>
      </p:sp>
      <p:sp>
        <p:nvSpPr>
          <p:cNvPr id="15" name="TextBox 14">
            <a:extLst>
              <a:ext uri="{FF2B5EF4-FFF2-40B4-BE49-F238E27FC236}">
                <a16:creationId xmlns:a16="http://schemas.microsoft.com/office/drawing/2014/main" id="{FF89CF16-5927-8099-EE70-6ACBEE3506BF}"/>
              </a:ext>
            </a:extLst>
          </p:cNvPr>
          <p:cNvSpPr txBox="1"/>
          <p:nvPr/>
        </p:nvSpPr>
        <p:spPr>
          <a:xfrm>
            <a:off x="2514600" y="3168134"/>
            <a:ext cx="914400" cy="369332"/>
          </a:xfrm>
          <a:prstGeom prst="rect">
            <a:avLst/>
          </a:prstGeom>
          <a:noFill/>
        </p:spPr>
        <p:txBody>
          <a:bodyPr wrap="square" rtlCol="0">
            <a:spAutoFit/>
          </a:bodyPr>
          <a:lstStyle/>
          <a:p>
            <a:pPr algn="ctr"/>
            <a:r>
              <a:rPr lang="en-US" dirty="0"/>
              <a:t>Good</a:t>
            </a:r>
          </a:p>
        </p:txBody>
      </p:sp>
      <p:sp>
        <p:nvSpPr>
          <p:cNvPr id="16" name="TextBox 15">
            <a:extLst>
              <a:ext uri="{FF2B5EF4-FFF2-40B4-BE49-F238E27FC236}">
                <a16:creationId xmlns:a16="http://schemas.microsoft.com/office/drawing/2014/main" id="{284BFF01-B5C9-A9C0-3C9D-BAA715020360}"/>
              </a:ext>
            </a:extLst>
          </p:cNvPr>
          <p:cNvSpPr txBox="1"/>
          <p:nvPr/>
        </p:nvSpPr>
        <p:spPr>
          <a:xfrm>
            <a:off x="2514600" y="4694653"/>
            <a:ext cx="914400" cy="369332"/>
          </a:xfrm>
          <a:prstGeom prst="rect">
            <a:avLst/>
          </a:prstGeom>
          <a:noFill/>
        </p:spPr>
        <p:txBody>
          <a:bodyPr wrap="square" rtlCol="0">
            <a:spAutoFit/>
          </a:bodyPr>
          <a:lstStyle/>
          <a:p>
            <a:pPr algn="ctr"/>
            <a:r>
              <a:rPr lang="en-US" dirty="0"/>
              <a:t>Bad</a:t>
            </a:r>
          </a:p>
        </p:txBody>
      </p:sp>
      <p:sp>
        <p:nvSpPr>
          <p:cNvPr id="17" name="TextBox 16">
            <a:extLst>
              <a:ext uri="{FF2B5EF4-FFF2-40B4-BE49-F238E27FC236}">
                <a16:creationId xmlns:a16="http://schemas.microsoft.com/office/drawing/2014/main" id="{65D7FF13-BE34-132F-40B8-FCED5AD87980}"/>
              </a:ext>
            </a:extLst>
          </p:cNvPr>
          <p:cNvSpPr txBox="1"/>
          <p:nvPr/>
        </p:nvSpPr>
        <p:spPr>
          <a:xfrm>
            <a:off x="5067300" y="1513155"/>
            <a:ext cx="2057400" cy="369332"/>
          </a:xfrm>
          <a:prstGeom prst="rect">
            <a:avLst/>
          </a:prstGeom>
          <a:noFill/>
        </p:spPr>
        <p:txBody>
          <a:bodyPr wrap="square" rtlCol="0">
            <a:spAutoFit/>
          </a:bodyPr>
          <a:lstStyle/>
          <a:p>
            <a:pPr algn="ctr"/>
            <a:r>
              <a:rPr lang="en-US" u="sng" dirty="0"/>
              <a:t>Outcome Quality</a:t>
            </a:r>
          </a:p>
        </p:txBody>
      </p:sp>
      <p:sp>
        <p:nvSpPr>
          <p:cNvPr id="18" name="TextBox 17">
            <a:extLst>
              <a:ext uri="{FF2B5EF4-FFF2-40B4-BE49-F238E27FC236}">
                <a16:creationId xmlns:a16="http://schemas.microsoft.com/office/drawing/2014/main" id="{7B795A26-5FFF-91E2-E452-835C8A0CE8E1}"/>
              </a:ext>
            </a:extLst>
          </p:cNvPr>
          <p:cNvSpPr txBox="1"/>
          <p:nvPr/>
        </p:nvSpPr>
        <p:spPr>
          <a:xfrm>
            <a:off x="1219200" y="3940210"/>
            <a:ext cx="2057400" cy="369332"/>
          </a:xfrm>
          <a:prstGeom prst="rect">
            <a:avLst/>
          </a:prstGeom>
          <a:noFill/>
        </p:spPr>
        <p:txBody>
          <a:bodyPr wrap="square" rtlCol="0">
            <a:spAutoFit/>
          </a:bodyPr>
          <a:lstStyle/>
          <a:p>
            <a:pPr algn="ctr"/>
            <a:r>
              <a:rPr lang="en-US" u="sng" dirty="0"/>
              <a:t>Decision Quality</a:t>
            </a:r>
          </a:p>
        </p:txBody>
      </p:sp>
    </p:spTree>
    <p:extLst>
      <p:ext uri="{BB962C8B-B14F-4D97-AF65-F5344CB8AC3E}">
        <p14:creationId xmlns:p14="http://schemas.microsoft.com/office/powerpoint/2010/main" val="287415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On Get Happy</a:t>
            </a:r>
          </a:p>
        </p:txBody>
      </p:sp>
      <p:sp>
        <p:nvSpPr>
          <p:cNvPr id="3" name="Content Placeholder 2"/>
          <p:cNvSpPr>
            <a:spLocks noGrp="1"/>
          </p:cNvSpPr>
          <p:nvPr>
            <p:ph idx="1"/>
          </p:nvPr>
        </p:nvSpPr>
        <p:spPr/>
        <p:txBody>
          <a:bodyPr>
            <a:normAutofit/>
          </a:bodyPr>
          <a:lstStyle/>
          <a:p>
            <a:pPr marL="0" indent="0">
              <a:buNone/>
            </a:pPr>
            <a:r>
              <a:rPr lang="en-US" sz="2800" b="1" dirty="0"/>
              <a:t>Change your self-serving habit from “being right” to “learning and improving”</a:t>
            </a:r>
          </a:p>
          <a:p>
            <a:pPr lvl="1"/>
            <a:r>
              <a:rPr lang="en-US" sz="2000" dirty="0"/>
              <a:t>Leverage our tendency to derive some of our self-esteem by how we compare to our peers</a:t>
            </a:r>
          </a:p>
          <a:p>
            <a:pPr lvl="1"/>
            <a:endParaRPr lang="en-US" sz="2000" dirty="0"/>
          </a:p>
          <a:p>
            <a:pPr lvl="1"/>
            <a:r>
              <a:rPr lang="en-US" sz="2000" dirty="0"/>
              <a:t>Enjoy the fact that these things are hard</a:t>
            </a:r>
          </a:p>
          <a:p>
            <a:pPr lvl="2"/>
            <a:r>
              <a:rPr lang="en-US" sz="1600" dirty="0"/>
              <a:t>By doing something difficult and unusual, that most people don’t do, you are exceptional.</a:t>
            </a:r>
          </a:p>
          <a:p>
            <a:pPr lvl="2"/>
            <a:endParaRPr lang="en-US" sz="1600" dirty="0"/>
          </a:p>
          <a:p>
            <a:pPr lvl="1"/>
            <a:r>
              <a:rPr lang="en-US" sz="2000" dirty="0"/>
              <a:t>“People with the most legitimate claim to a bulletproof self-narrative have developed habits around accurate self-critique”</a:t>
            </a:r>
          </a:p>
          <a:p>
            <a:pPr lvl="1"/>
            <a:endParaRPr lang="en-US" sz="2000" dirty="0"/>
          </a:p>
          <a:p>
            <a:pPr lvl="1"/>
            <a:r>
              <a:rPr lang="en-US" sz="2000" dirty="0"/>
              <a:t>Take the perspective of someone else</a:t>
            </a:r>
          </a:p>
        </p:txBody>
      </p:sp>
      <p:sp>
        <p:nvSpPr>
          <p:cNvPr id="4" name="Slide Number Placeholder 3"/>
          <p:cNvSpPr>
            <a:spLocks noGrp="1"/>
          </p:cNvSpPr>
          <p:nvPr>
            <p:ph type="sldNum" sz="quarter" idx="12"/>
          </p:nvPr>
        </p:nvSpPr>
        <p:spPr/>
        <p:txBody>
          <a:bodyPr/>
          <a:lstStyle/>
          <a:p>
            <a:fld id="{B7C7DEAE-B1FF-4F0D-9790-23B38FF51CAA}" type="slidenum">
              <a:rPr lang="en-US" smtClean="0"/>
              <a:pPr/>
              <a:t>27</a:t>
            </a:fld>
            <a:endParaRPr lang="en-US" dirty="0"/>
          </a:p>
        </p:txBody>
      </p:sp>
      <p:sp>
        <p:nvSpPr>
          <p:cNvPr id="5" name="TextBox 4"/>
          <p:cNvSpPr txBox="1"/>
          <p:nvPr/>
        </p:nvSpPr>
        <p:spPr>
          <a:xfrm>
            <a:off x="342900" y="6343650"/>
            <a:ext cx="11506200" cy="307777"/>
          </a:xfrm>
          <a:prstGeom prst="rect">
            <a:avLst/>
          </a:prstGeom>
          <a:noFill/>
        </p:spPr>
        <p:txBody>
          <a:bodyPr wrap="square" rtlCol="0">
            <a:spAutoFit/>
          </a:bodyPr>
          <a:lstStyle/>
          <a:p>
            <a:r>
              <a:rPr lang="en-US" sz="1400" dirty="0"/>
              <a:t>“Many people say I’m the best women’s soccer player in the world.  I don’t think so.  And because of that, someday I might just be.” – Mia Hamm</a:t>
            </a:r>
          </a:p>
        </p:txBody>
      </p:sp>
    </p:spTree>
    <p:extLst>
      <p:ext uri="{BB962C8B-B14F-4D97-AF65-F5344CB8AC3E}">
        <p14:creationId xmlns:p14="http://schemas.microsoft.com/office/powerpoint/2010/main" val="337210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4C29-A3ED-B612-A4E2-81976AF213C1}"/>
              </a:ext>
            </a:extLst>
          </p:cNvPr>
          <p:cNvSpPr>
            <a:spLocks noGrp="1"/>
          </p:cNvSpPr>
          <p:nvPr>
            <p:ph type="title"/>
          </p:nvPr>
        </p:nvSpPr>
        <p:spPr/>
        <p:txBody>
          <a:bodyPr/>
          <a:lstStyle/>
          <a:p>
            <a:r>
              <a:rPr lang="en-US" dirty="0"/>
              <a:t>Framing the problem</a:t>
            </a:r>
          </a:p>
        </p:txBody>
      </p:sp>
      <p:sp>
        <p:nvSpPr>
          <p:cNvPr id="3" name="Content Placeholder 2">
            <a:extLst>
              <a:ext uri="{FF2B5EF4-FFF2-40B4-BE49-F238E27FC236}">
                <a16:creationId xmlns:a16="http://schemas.microsoft.com/office/drawing/2014/main" id="{07AECEC2-DF30-1E7B-8565-C3262A337F97}"/>
              </a:ext>
            </a:extLst>
          </p:cNvPr>
          <p:cNvSpPr>
            <a:spLocks noGrp="1"/>
          </p:cNvSpPr>
          <p:nvPr>
            <p:ph idx="1"/>
          </p:nvPr>
        </p:nvSpPr>
        <p:spPr/>
        <p:txBody>
          <a:bodyPr>
            <a:normAutofit fontScale="92500" lnSpcReduction="10000"/>
          </a:bodyPr>
          <a:lstStyle/>
          <a:p>
            <a:pPr marL="0" indent="0">
              <a:buNone/>
            </a:pPr>
            <a:r>
              <a:rPr lang="en-US" b="1" dirty="0"/>
              <a:t>Narrow framing: making a judgment on a small element, without the proper context</a:t>
            </a:r>
          </a:p>
          <a:p>
            <a:pPr lvl="1"/>
            <a:r>
              <a:rPr lang="en-US" dirty="0"/>
              <a:t>A single stock, without its portfolio</a:t>
            </a:r>
          </a:p>
          <a:p>
            <a:pPr lvl="1"/>
            <a:r>
              <a:rPr lang="en-US" dirty="0"/>
              <a:t>Portfolio performance over a short period of time</a:t>
            </a:r>
          </a:p>
          <a:p>
            <a:pPr lvl="1"/>
            <a:r>
              <a:rPr lang="en-US" dirty="0"/>
              <a:t>The outcome of a decision, without understanding the decision process</a:t>
            </a:r>
          </a:p>
          <a:p>
            <a:pPr lvl="1"/>
            <a:endParaRPr lang="en-US" dirty="0"/>
          </a:p>
          <a:p>
            <a:pPr marL="0" indent="0">
              <a:buNone/>
            </a:pPr>
            <a:r>
              <a:rPr lang="en-US" b="1" dirty="0"/>
              <a:t>Narrow framing leads to many biases</a:t>
            </a:r>
          </a:p>
          <a:p>
            <a:pPr lvl="1"/>
            <a:r>
              <a:rPr lang="en-US" dirty="0"/>
              <a:t>Disposition effect: “cutting the flowers, and watering the weeds”</a:t>
            </a:r>
          </a:p>
          <a:p>
            <a:pPr lvl="1"/>
            <a:r>
              <a:rPr lang="en-US" dirty="0"/>
              <a:t>Sunk cost fallacy</a:t>
            </a:r>
          </a:p>
          <a:p>
            <a:pPr lvl="1"/>
            <a:r>
              <a:rPr lang="en-US" dirty="0"/>
              <a:t>Possibility effect and certainty effect</a:t>
            </a:r>
          </a:p>
          <a:p>
            <a:pPr lvl="1"/>
            <a:r>
              <a:rPr lang="en-US" dirty="0"/>
              <a:t>Regret</a:t>
            </a:r>
          </a:p>
        </p:txBody>
      </p:sp>
      <p:sp>
        <p:nvSpPr>
          <p:cNvPr id="4" name="Slide Number Placeholder 3">
            <a:extLst>
              <a:ext uri="{FF2B5EF4-FFF2-40B4-BE49-F238E27FC236}">
                <a16:creationId xmlns:a16="http://schemas.microsoft.com/office/drawing/2014/main" id="{A4C35D82-CD46-AEB4-B45F-AB876FA7A471}"/>
              </a:ext>
            </a:extLst>
          </p:cNvPr>
          <p:cNvSpPr>
            <a:spLocks noGrp="1"/>
          </p:cNvSpPr>
          <p:nvPr>
            <p:ph type="sldNum" sz="quarter" idx="12"/>
          </p:nvPr>
        </p:nvSpPr>
        <p:spPr/>
        <p:txBody>
          <a:bodyPr/>
          <a:lstStyle/>
          <a:p>
            <a:fld id="{B7C7DEAE-B1FF-4F0D-9790-23B38FF51CAA}" type="slidenum">
              <a:rPr lang="en-US" smtClean="0"/>
              <a:pPr/>
              <a:t>28</a:t>
            </a:fld>
            <a:endParaRPr lang="en-US" dirty="0"/>
          </a:p>
        </p:txBody>
      </p:sp>
    </p:spTree>
    <p:extLst>
      <p:ext uri="{BB962C8B-B14F-4D97-AF65-F5344CB8AC3E}">
        <p14:creationId xmlns:p14="http://schemas.microsoft.com/office/powerpoint/2010/main" val="116641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B0D3-266C-3AC5-8C5C-19880DB649A7}"/>
              </a:ext>
            </a:extLst>
          </p:cNvPr>
          <p:cNvSpPr>
            <a:spLocks noGrp="1"/>
          </p:cNvSpPr>
          <p:nvPr>
            <p:ph type="title"/>
          </p:nvPr>
        </p:nvSpPr>
        <p:spPr/>
        <p:txBody>
          <a:bodyPr/>
          <a:lstStyle/>
          <a:p>
            <a:r>
              <a:rPr lang="en-US" dirty="0"/>
              <a:t>Use the proper frame</a:t>
            </a:r>
          </a:p>
        </p:txBody>
      </p:sp>
      <p:sp>
        <p:nvSpPr>
          <p:cNvPr id="3" name="Content Placeholder 2">
            <a:extLst>
              <a:ext uri="{FF2B5EF4-FFF2-40B4-BE49-F238E27FC236}">
                <a16:creationId xmlns:a16="http://schemas.microsoft.com/office/drawing/2014/main" id="{1BD6C5AE-9A44-6301-3C1D-DA562E325E62}"/>
              </a:ext>
            </a:extLst>
          </p:cNvPr>
          <p:cNvSpPr>
            <a:spLocks noGrp="1"/>
          </p:cNvSpPr>
          <p:nvPr>
            <p:ph idx="1"/>
          </p:nvPr>
        </p:nvSpPr>
        <p:spPr/>
        <p:txBody>
          <a:bodyPr/>
          <a:lstStyle/>
          <a:p>
            <a:pPr marL="0" indent="0">
              <a:buNone/>
            </a:pPr>
            <a:r>
              <a:rPr lang="en-US" dirty="0"/>
              <a:t>Use a broad frame when you reflect on your performance</a:t>
            </a:r>
          </a:p>
        </p:txBody>
      </p:sp>
      <p:sp>
        <p:nvSpPr>
          <p:cNvPr id="4" name="Slide Number Placeholder 3">
            <a:extLst>
              <a:ext uri="{FF2B5EF4-FFF2-40B4-BE49-F238E27FC236}">
                <a16:creationId xmlns:a16="http://schemas.microsoft.com/office/drawing/2014/main" id="{AEECEFAB-672A-73FE-437E-22DC239536C8}"/>
              </a:ext>
            </a:extLst>
          </p:cNvPr>
          <p:cNvSpPr>
            <a:spLocks noGrp="1"/>
          </p:cNvSpPr>
          <p:nvPr>
            <p:ph type="sldNum" sz="quarter" idx="12"/>
          </p:nvPr>
        </p:nvSpPr>
        <p:spPr/>
        <p:txBody>
          <a:bodyPr/>
          <a:lstStyle/>
          <a:p>
            <a:fld id="{B7C7DEAE-B1FF-4F0D-9790-23B38FF51CAA}" type="slidenum">
              <a:rPr lang="en-US" smtClean="0"/>
              <a:pPr/>
              <a:t>29</a:t>
            </a:fld>
            <a:endParaRPr lang="en-US" dirty="0"/>
          </a:p>
        </p:txBody>
      </p:sp>
      <p:graphicFrame>
        <p:nvGraphicFramePr>
          <p:cNvPr id="5" name="Table 4">
            <a:extLst>
              <a:ext uri="{FF2B5EF4-FFF2-40B4-BE49-F238E27FC236}">
                <a16:creationId xmlns:a16="http://schemas.microsoft.com/office/drawing/2014/main" id="{5A94B8C9-2746-D35E-827F-E773F32D1C20}"/>
              </a:ext>
            </a:extLst>
          </p:cNvPr>
          <p:cNvGraphicFramePr>
            <a:graphicFrameLocks noGrp="1"/>
          </p:cNvGraphicFramePr>
          <p:nvPr>
            <p:extLst>
              <p:ext uri="{D42A27DB-BD31-4B8C-83A1-F6EECF244321}">
                <p14:modId xmlns:p14="http://schemas.microsoft.com/office/powerpoint/2010/main" val="2827994627"/>
              </p:ext>
            </p:extLst>
          </p:nvPr>
        </p:nvGraphicFramePr>
        <p:xfrm>
          <a:off x="1676400" y="3124200"/>
          <a:ext cx="8839200" cy="185420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479219397"/>
                    </a:ext>
                  </a:extLst>
                </a:gridCol>
                <a:gridCol w="4419600">
                  <a:extLst>
                    <a:ext uri="{9D8B030D-6E8A-4147-A177-3AD203B41FA5}">
                      <a16:colId xmlns:a16="http://schemas.microsoft.com/office/drawing/2014/main" val="1201241247"/>
                    </a:ext>
                  </a:extLst>
                </a:gridCol>
              </a:tblGrid>
              <a:tr h="370840">
                <a:tc>
                  <a:txBody>
                    <a:bodyPr/>
                    <a:lstStyle/>
                    <a:p>
                      <a:pPr algn="ctr"/>
                      <a:r>
                        <a:rPr lang="en-US" dirty="0"/>
                        <a:t>Narrow Frame</a:t>
                      </a:r>
                    </a:p>
                  </a:txBody>
                  <a:tcPr/>
                </a:tc>
                <a:tc>
                  <a:txBody>
                    <a:bodyPr/>
                    <a:lstStyle/>
                    <a:p>
                      <a:pPr algn="ctr"/>
                      <a:r>
                        <a:rPr lang="en-US" dirty="0"/>
                        <a:t>Broad Frame</a:t>
                      </a:r>
                    </a:p>
                  </a:txBody>
                  <a:tcPr/>
                </a:tc>
                <a:extLst>
                  <a:ext uri="{0D108BD9-81ED-4DB2-BD59-A6C34878D82A}">
                    <a16:rowId xmlns:a16="http://schemas.microsoft.com/office/drawing/2014/main" val="3783513796"/>
                  </a:ext>
                </a:extLst>
              </a:tr>
              <a:tr h="370840">
                <a:tc>
                  <a:txBody>
                    <a:bodyPr/>
                    <a:lstStyle/>
                    <a:p>
                      <a:r>
                        <a:rPr lang="en-US" dirty="0"/>
                        <a:t>Single Stock</a:t>
                      </a:r>
                    </a:p>
                  </a:txBody>
                  <a:tcPr/>
                </a:tc>
                <a:tc>
                  <a:txBody>
                    <a:bodyPr/>
                    <a:lstStyle/>
                    <a:p>
                      <a:r>
                        <a:rPr lang="en-US" dirty="0"/>
                        <a:t>Portfolio</a:t>
                      </a:r>
                    </a:p>
                  </a:txBody>
                  <a:tcPr/>
                </a:tc>
                <a:extLst>
                  <a:ext uri="{0D108BD9-81ED-4DB2-BD59-A6C34878D82A}">
                    <a16:rowId xmlns:a16="http://schemas.microsoft.com/office/drawing/2014/main" val="3941652419"/>
                  </a:ext>
                </a:extLst>
              </a:tr>
              <a:tr h="370840">
                <a:tc>
                  <a:txBody>
                    <a:bodyPr/>
                    <a:lstStyle/>
                    <a:p>
                      <a:r>
                        <a:rPr lang="en-US" dirty="0"/>
                        <a:t>Checking prices daily</a:t>
                      </a:r>
                    </a:p>
                  </a:txBody>
                  <a:tcPr/>
                </a:tc>
                <a:tc>
                  <a:txBody>
                    <a:bodyPr/>
                    <a:lstStyle/>
                    <a:p>
                      <a:r>
                        <a:rPr lang="en-US" dirty="0"/>
                        <a:t>Checking prices infrequently / as needed</a:t>
                      </a:r>
                    </a:p>
                  </a:txBody>
                  <a:tcPr/>
                </a:tc>
                <a:extLst>
                  <a:ext uri="{0D108BD9-81ED-4DB2-BD59-A6C34878D82A}">
                    <a16:rowId xmlns:a16="http://schemas.microsoft.com/office/drawing/2014/main" val="1284841371"/>
                  </a:ext>
                </a:extLst>
              </a:tr>
              <a:tr h="370840">
                <a:tc>
                  <a:txBody>
                    <a:bodyPr/>
                    <a:lstStyle/>
                    <a:p>
                      <a:r>
                        <a:rPr lang="en-US" dirty="0"/>
                        <a:t>Selling your winners (Disposition Effect)</a:t>
                      </a:r>
                    </a:p>
                  </a:txBody>
                  <a:tcPr/>
                </a:tc>
                <a:tc>
                  <a:txBody>
                    <a:bodyPr/>
                    <a:lstStyle/>
                    <a:p>
                      <a:r>
                        <a:rPr lang="en-US" dirty="0"/>
                        <a:t>Selling to make your portfolio stronger</a:t>
                      </a:r>
                    </a:p>
                  </a:txBody>
                  <a:tcPr/>
                </a:tc>
                <a:extLst>
                  <a:ext uri="{0D108BD9-81ED-4DB2-BD59-A6C34878D82A}">
                    <a16:rowId xmlns:a16="http://schemas.microsoft.com/office/drawing/2014/main" val="1179191769"/>
                  </a:ext>
                </a:extLst>
              </a:tr>
              <a:tr h="370840">
                <a:tc>
                  <a:txBody>
                    <a:bodyPr/>
                    <a:lstStyle/>
                    <a:p>
                      <a:r>
                        <a:rPr lang="en-US" dirty="0"/>
                        <a:t>Possibility effect / certainty effect</a:t>
                      </a:r>
                    </a:p>
                  </a:txBody>
                  <a:tcPr/>
                </a:tc>
                <a:tc>
                  <a:txBody>
                    <a:bodyPr/>
                    <a:lstStyle/>
                    <a:p>
                      <a:r>
                        <a:rPr lang="en-US" dirty="0"/>
                        <a:t>Follow a consistent risk policy</a:t>
                      </a:r>
                    </a:p>
                  </a:txBody>
                  <a:tcPr/>
                </a:tc>
                <a:extLst>
                  <a:ext uri="{0D108BD9-81ED-4DB2-BD59-A6C34878D82A}">
                    <a16:rowId xmlns:a16="http://schemas.microsoft.com/office/drawing/2014/main" val="2904600187"/>
                  </a:ext>
                </a:extLst>
              </a:tr>
            </a:tbl>
          </a:graphicData>
        </a:graphic>
      </p:graphicFrame>
    </p:spTree>
    <p:extLst>
      <p:ext uri="{BB962C8B-B14F-4D97-AF65-F5344CB8AC3E}">
        <p14:creationId xmlns:p14="http://schemas.microsoft.com/office/powerpoint/2010/main" val="18253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0BA33-1FD8-BFC6-6F63-F74B8CFD9241}"/>
              </a:ext>
            </a:extLst>
          </p:cNvPr>
          <p:cNvSpPr>
            <a:spLocks noGrp="1"/>
          </p:cNvSpPr>
          <p:nvPr>
            <p:ph type="ctrTitle"/>
          </p:nvPr>
        </p:nvSpPr>
        <p:spPr/>
        <p:txBody>
          <a:bodyPr/>
          <a:lstStyle/>
          <a:p>
            <a:r>
              <a:rPr lang="en-US" dirty="0"/>
              <a:t>Performance</a:t>
            </a:r>
          </a:p>
        </p:txBody>
      </p:sp>
      <p:sp>
        <p:nvSpPr>
          <p:cNvPr id="4" name="Subtitle 3">
            <a:extLst>
              <a:ext uri="{FF2B5EF4-FFF2-40B4-BE49-F238E27FC236}">
                <a16:creationId xmlns:a16="http://schemas.microsoft.com/office/drawing/2014/main" id="{226E93CD-332F-9B1D-7BE5-86C651B0B6F3}"/>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924EED61-B6BB-1D38-9D63-60C39D4AE436}"/>
              </a:ext>
            </a:extLst>
          </p:cNvPr>
          <p:cNvSpPr>
            <a:spLocks noGrp="1"/>
          </p:cNvSpPr>
          <p:nvPr>
            <p:ph type="sldNum" sz="quarter" idx="4"/>
          </p:nvPr>
        </p:nvSpPr>
        <p:spPr/>
        <p:txBody>
          <a:bodyPr/>
          <a:lstStyle/>
          <a:p>
            <a:r>
              <a:rPr lang="en-US"/>
              <a:t> </a:t>
            </a:r>
            <a:fld id="{B7C7DEAE-B1FF-4F0D-9790-23B38FF51CAA}" type="slidenum">
              <a:rPr lang="en-US" smtClean="0"/>
              <a:pPr/>
              <a:t>3</a:t>
            </a:fld>
            <a:endParaRPr lang="en-US" dirty="0"/>
          </a:p>
        </p:txBody>
      </p:sp>
    </p:spTree>
    <p:extLst>
      <p:ext uri="{BB962C8B-B14F-4D97-AF65-F5344CB8AC3E}">
        <p14:creationId xmlns:p14="http://schemas.microsoft.com/office/powerpoint/2010/main" val="3028153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sz="4000" dirty="0"/>
              <a:t>Thinking Slow</a:t>
            </a:r>
          </a:p>
        </p:txBody>
      </p:sp>
      <p:sp>
        <p:nvSpPr>
          <p:cNvPr id="3" name="Content Placeholder 2"/>
          <p:cNvSpPr>
            <a:spLocks noGrp="1"/>
          </p:cNvSpPr>
          <p:nvPr>
            <p:ph idx="1"/>
          </p:nvPr>
        </p:nvSpPr>
        <p:spPr>
          <a:xfrm>
            <a:off x="762000" y="1295400"/>
            <a:ext cx="10820400" cy="5181600"/>
          </a:xfrm>
        </p:spPr>
        <p:txBody>
          <a:bodyPr>
            <a:normAutofit fontScale="92500" lnSpcReduction="10000"/>
          </a:bodyPr>
          <a:lstStyle/>
          <a:p>
            <a:pPr marL="0" indent="0">
              <a:buNone/>
            </a:pPr>
            <a:r>
              <a:rPr lang="en-US" b="1" dirty="0"/>
              <a:t>System Interrupt – Engage System 2</a:t>
            </a:r>
          </a:p>
          <a:p>
            <a:pPr lvl="1"/>
            <a:r>
              <a:rPr lang="en-US" dirty="0"/>
              <a:t>Thinking in Bets is hard, especially at first</a:t>
            </a:r>
          </a:p>
          <a:p>
            <a:pPr lvl="2"/>
            <a:r>
              <a:rPr lang="en-US" dirty="0"/>
              <a:t>It will seem clunky, weird, and slow</a:t>
            </a:r>
          </a:p>
          <a:p>
            <a:pPr lvl="2"/>
            <a:r>
              <a:rPr lang="en-US" dirty="0"/>
              <a:t>There will be times it doesn’t make sense</a:t>
            </a:r>
            <a:br>
              <a:rPr lang="en-US" dirty="0"/>
            </a:br>
            <a:endParaRPr lang="en-US" dirty="0"/>
          </a:p>
          <a:p>
            <a:pPr marL="0" indent="0">
              <a:buNone/>
            </a:pPr>
            <a:r>
              <a:rPr lang="en-US" b="1" dirty="0"/>
              <a:t>Discipline and tools can help you</a:t>
            </a:r>
          </a:p>
          <a:p>
            <a:pPr lvl="1"/>
            <a:r>
              <a:rPr lang="en-US" dirty="0"/>
              <a:t>When I am researching a stock, I always:</a:t>
            </a:r>
          </a:p>
          <a:p>
            <a:pPr lvl="2"/>
            <a:r>
              <a:rPr lang="en-US" dirty="0"/>
              <a:t>Use my investing checklist</a:t>
            </a:r>
          </a:p>
          <a:p>
            <a:pPr lvl="2"/>
            <a:r>
              <a:rPr lang="en-US" dirty="0"/>
              <a:t>Complete an SSG</a:t>
            </a:r>
          </a:p>
          <a:p>
            <a:pPr lvl="2"/>
            <a:r>
              <a:rPr lang="en-US" dirty="0"/>
              <a:t>Research Value Line and Morningstar</a:t>
            </a:r>
          </a:p>
          <a:p>
            <a:pPr lvl="2"/>
            <a:r>
              <a:rPr lang="en-US" dirty="0"/>
              <a:t>Write down my investment thesis</a:t>
            </a:r>
          </a:p>
          <a:p>
            <a:pPr lvl="2"/>
            <a:r>
              <a:rPr lang="en-US" dirty="0"/>
              <a:t>Use other processes and sources</a:t>
            </a:r>
          </a:p>
          <a:p>
            <a:pPr lvl="2"/>
            <a:endParaRPr lang="en-US" dirty="0"/>
          </a:p>
          <a:p>
            <a:pPr marL="0" indent="0">
              <a:buNone/>
            </a:pPr>
            <a:r>
              <a:rPr lang="en-US" b="1" dirty="0"/>
              <a:t>Get an outside opinion</a:t>
            </a:r>
          </a:p>
        </p:txBody>
      </p:sp>
      <p:sp>
        <p:nvSpPr>
          <p:cNvPr id="4" name="Slide Number Placeholder 3"/>
          <p:cNvSpPr>
            <a:spLocks noGrp="1"/>
          </p:cNvSpPr>
          <p:nvPr>
            <p:ph type="sldNum" sz="quarter" idx="12"/>
          </p:nvPr>
        </p:nvSpPr>
        <p:spPr/>
        <p:txBody>
          <a:bodyPr/>
          <a:lstStyle/>
          <a:p>
            <a:fld id="{B7C7DEAE-B1FF-4F0D-9790-23B38FF51CAA}" type="slidenum">
              <a:rPr lang="en-US" smtClean="0"/>
              <a:pPr/>
              <a:t>30</a:t>
            </a:fld>
            <a:endParaRPr lang="en-US" dirty="0"/>
          </a:p>
        </p:txBody>
      </p:sp>
    </p:spTree>
    <p:extLst>
      <p:ext uri="{BB962C8B-B14F-4D97-AF65-F5344CB8AC3E}">
        <p14:creationId xmlns:p14="http://schemas.microsoft.com/office/powerpoint/2010/main" val="23337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F46-08CF-DD56-3403-3184DBFEF825}"/>
              </a:ext>
            </a:extLst>
          </p:cNvPr>
          <p:cNvSpPr>
            <a:spLocks noGrp="1"/>
          </p:cNvSpPr>
          <p:nvPr>
            <p:ph type="title"/>
          </p:nvPr>
        </p:nvSpPr>
        <p:spPr/>
        <p:txBody>
          <a:bodyPr/>
          <a:lstStyle/>
          <a:p>
            <a:pPr lvl="0"/>
            <a:r>
              <a:rPr lang="en-US" dirty="0"/>
              <a:t>Keeping Score - Summary</a:t>
            </a:r>
          </a:p>
        </p:txBody>
      </p:sp>
      <p:sp>
        <p:nvSpPr>
          <p:cNvPr id="3" name="Content Placeholder 2">
            <a:extLst>
              <a:ext uri="{FF2B5EF4-FFF2-40B4-BE49-F238E27FC236}">
                <a16:creationId xmlns:a16="http://schemas.microsoft.com/office/drawing/2014/main" id="{70AC3EAA-A218-FE62-4589-5BCCAACCE6E2}"/>
              </a:ext>
            </a:extLst>
          </p:cNvPr>
          <p:cNvSpPr>
            <a:spLocks noGrp="1"/>
          </p:cNvSpPr>
          <p:nvPr>
            <p:ph idx="1"/>
          </p:nvPr>
        </p:nvSpPr>
        <p:spPr/>
        <p:txBody>
          <a:bodyPr>
            <a:normAutofit fontScale="85000" lnSpcReduction="20000"/>
          </a:bodyPr>
          <a:lstStyle/>
          <a:p>
            <a:pPr marL="0" indent="0">
              <a:buNone/>
            </a:pPr>
            <a:r>
              <a:rPr lang="en-US" b="1" dirty="0"/>
              <a:t>Small advantages compound</a:t>
            </a:r>
            <a:r>
              <a:rPr lang="en-US" b="1" baseline="0" dirty="0"/>
              <a:t> to long-term performance</a:t>
            </a:r>
          </a:p>
          <a:p>
            <a:endParaRPr lang="en-US" baseline="0" dirty="0"/>
          </a:p>
          <a:p>
            <a:pPr marL="0" indent="0">
              <a:buNone/>
            </a:pPr>
            <a:r>
              <a:rPr lang="en-US" b="1" baseline="0" dirty="0"/>
              <a:t>Measuring performance objectively gives us a clear view</a:t>
            </a:r>
          </a:p>
          <a:p>
            <a:pPr lvl="1"/>
            <a:r>
              <a:rPr lang="en-US" dirty="0"/>
              <a:t>Against the right benchmark</a:t>
            </a:r>
          </a:p>
          <a:p>
            <a:pPr lvl="1"/>
            <a:r>
              <a:rPr lang="en-US" dirty="0"/>
              <a:t>Use a broad frame to avoid loss aversion</a:t>
            </a:r>
            <a:endParaRPr lang="en-US" baseline="0" dirty="0"/>
          </a:p>
          <a:p>
            <a:pPr lvl="1"/>
            <a:endParaRPr lang="en-US" baseline="0" dirty="0"/>
          </a:p>
          <a:p>
            <a:pPr marL="0" lvl="0" indent="0">
              <a:buNone/>
            </a:pPr>
            <a:r>
              <a:rPr lang="en-US" b="1" dirty="0"/>
              <a:t>Comparing ourselves</a:t>
            </a:r>
            <a:r>
              <a:rPr lang="en-US" b="1" baseline="0" dirty="0"/>
              <a:t> to the best may lead to discouragement</a:t>
            </a:r>
          </a:p>
          <a:p>
            <a:pPr lvl="0"/>
            <a:endParaRPr lang="en-US" baseline="0" dirty="0"/>
          </a:p>
          <a:p>
            <a:pPr marL="0" lvl="0" indent="0">
              <a:buNone/>
            </a:pPr>
            <a:r>
              <a:rPr lang="en-US" b="1" baseline="0" dirty="0"/>
              <a:t>Learning from the best may lead to our improvement</a:t>
            </a:r>
          </a:p>
          <a:p>
            <a:pPr lvl="0"/>
            <a:endParaRPr lang="en-US" baseline="0" dirty="0"/>
          </a:p>
          <a:p>
            <a:pPr marL="0" lvl="0" indent="0">
              <a:buNone/>
            </a:pPr>
            <a:r>
              <a:rPr lang="en-US" b="1" baseline="0" dirty="0"/>
              <a:t>Focus on our process gives us our small advantage</a:t>
            </a:r>
          </a:p>
        </p:txBody>
      </p:sp>
      <p:sp>
        <p:nvSpPr>
          <p:cNvPr id="4" name="Slide Number Placeholder 3">
            <a:extLst>
              <a:ext uri="{FF2B5EF4-FFF2-40B4-BE49-F238E27FC236}">
                <a16:creationId xmlns:a16="http://schemas.microsoft.com/office/drawing/2014/main" id="{7A42BB97-4D19-873B-F8A6-EB0D4E4309BB}"/>
              </a:ext>
            </a:extLst>
          </p:cNvPr>
          <p:cNvSpPr>
            <a:spLocks noGrp="1"/>
          </p:cNvSpPr>
          <p:nvPr>
            <p:ph type="sldNum" sz="quarter" idx="12"/>
          </p:nvPr>
        </p:nvSpPr>
        <p:spPr/>
        <p:txBody>
          <a:bodyPr/>
          <a:lstStyle/>
          <a:p>
            <a:fld id="{B7C7DEAE-B1FF-4F0D-9790-23B38FF51CAA}" type="slidenum">
              <a:rPr lang="en-US" smtClean="0"/>
              <a:pPr/>
              <a:t>31</a:t>
            </a:fld>
            <a:endParaRPr lang="en-US" dirty="0"/>
          </a:p>
        </p:txBody>
      </p:sp>
    </p:spTree>
    <p:extLst>
      <p:ext uri="{BB962C8B-B14F-4D97-AF65-F5344CB8AC3E}">
        <p14:creationId xmlns:p14="http://schemas.microsoft.com/office/powerpoint/2010/main" val="423739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F3ED-D563-C846-A6B0-44A4206A4BBE}"/>
              </a:ext>
            </a:extLst>
          </p:cNvPr>
          <p:cNvSpPr>
            <a:spLocks noGrp="1"/>
          </p:cNvSpPr>
          <p:nvPr>
            <p:ph type="title"/>
          </p:nvPr>
        </p:nvSpPr>
        <p:spPr/>
        <p:txBody>
          <a:bodyPr/>
          <a:lstStyle/>
          <a:p>
            <a:r>
              <a:rPr lang="en-US" dirty="0"/>
              <a:t>Question and Comments </a:t>
            </a:r>
          </a:p>
        </p:txBody>
      </p:sp>
      <p:sp>
        <p:nvSpPr>
          <p:cNvPr id="3" name="Subtitle 2">
            <a:extLst>
              <a:ext uri="{FF2B5EF4-FFF2-40B4-BE49-F238E27FC236}">
                <a16:creationId xmlns:a16="http://schemas.microsoft.com/office/drawing/2014/main" id="{964B5F24-30E4-D143-88AF-79C1FF646434}"/>
              </a:ext>
            </a:extLst>
          </p:cNvPr>
          <p:cNvSpPr>
            <a:spLocks noGrp="1"/>
          </p:cNvSpPr>
          <p:nvPr>
            <p:ph type="subTitle" idx="1"/>
          </p:nvPr>
        </p:nvSpPr>
        <p:spPr/>
        <p:txBody>
          <a:bodyPr>
            <a:normAutofit fontScale="92500" lnSpcReduction="20000"/>
          </a:bodyPr>
          <a:lstStyle/>
          <a:p>
            <a:r>
              <a:rPr lang="en-US" dirty="0"/>
              <a:t>The Psychology of Investing: Keeping Score</a:t>
            </a:r>
          </a:p>
        </p:txBody>
      </p:sp>
      <p:pic>
        <p:nvPicPr>
          <p:cNvPr id="8" name="Picture Placeholder 7">
            <a:extLst>
              <a:ext uri="{FF2B5EF4-FFF2-40B4-BE49-F238E27FC236}">
                <a16:creationId xmlns:a16="http://schemas.microsoft.com/office/drawing/2014/main" id="{ECD828EF-267D-D943-A7AA-3322E2BBBFD5}"/>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3100" r="3100"/>
          <a:stretch/>
        </p:blipFill>
        <p:spPr>
          <a:xfrm>
            <a:off x="8077200" y="2637549"/>
            <a:ext cx="3505200" cy="3733800"/>
          </a:xfrm>
        </p:spPr>
      </p:pic>
      <p:sp>
        <p:nvSpPr>
          <p:cNvPr id="5" name="Text Placeholder 4">
            <a:extLst>
              <a:ext uri="{FF2B5EF4-FFF2-40B4-BE49-F238E27FC236}">
                <a16:creationId xmlns:a16="http://schemas.microsoft.com/office/drawing/2014/main" id="{1B4B0067-D107-5C48-94FB-282763551038}"/>
              </a:ext>
            </a:extLst>
          </p:cNvPr>
          <p:cNvSpPr>
            <a:spLocks noGrp="1"/>
          </p:cNvSpPr>
          <p:nvPr>
            <p:ph type="body" sz="quarter" idx="25"/>
          </p:nvPr>
        </p:nvSpPr>
        <p:spPr/>
        <p:txBody>
          <a:bodyPr/>
          <a:lstStyle/>
          <a:p>
            <a:r>
              <a:rPr lang="en-US" dirty="0"/>
              <a:t>Matt Spielman</a:t>
            </a:r>
          </a:p>
        </p:txBody>
      </p:sp>
      <p:sp>
        <p:nvSpPr>
          <p:cNvPr id="6" name="Text Placeholder 5">
            <a:extLst>
              <a:ext uri="{FF2B5EF4-FFF2-40B4-BE49-F238E27FC236}">
                <a16:creationId xmlns:a16="http://schemas.microsoft.com/office/drawing/2014/main" id="{DFD117A6-55FC-BF4E-8729-A4D62E760F3B}"/>
              </a:ext>
            </a:extLst>
          </p:cNvPr>
          <p:cNvSpPr>
            <a:spLocks noGrp="1"/>
          </p:cNvSpPr>
          <p:nvPr>
            <p:ph type="body" sz="quarter" idx="26"/>
          </p:nvPr>
        </p:nvSpPr>
        <p:spPr/>
        <p:txBody>
          <a:bodyPr/>
          <a:lstStyle/>
          <a:p>
            <a:r>
              <a:rPr lang="en-US" dirty="0"/>
              <a:t>Director, Houston Chapter, </a:t>
            </a:r>
            <a:r>
              <a:rPr lang="en-US" dirty="0" err="1"/>
              <a:t>BetterInvesting</a:t>
            </a:r>
            <a:endParaRPr lang="en-US" dirty="0"/>
          </a:p>
          <a:p>
            <a:r>
              <a:rPr lang="en-US" dirty="0"/>
              <a:t>reeshau@yahoo.com</a:t>
            </a:r>
          </a:p>
          <a:p>
            <a:endParaRPr lang="en-US" dirty="0"/>
          </a:p>
        </p:txBody>
      </p:sp>
    </p:spTree>
    <p:extLst>
      <p:ext uri="{BB962C8B-B14F-4D97-AF65-F5344CB8AC3E}">
        <p14:creationId xmlns:p14="http://schemas.microsoft.com/office/powerpoint/2010/main" val="3897960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Bibliography</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655" y="1219200"/>
            <a:ext cx="1563421" cy="2362200"/>
          </a:xfrm>
        </p:spPr>
      </p:pic>
      <p:sp>
        <p:nvSpPr>
          <p:cNvPr id="4" name="Slide Number Placeholder 3"/>
          <p:cNvSpPr>
            <a:spLocks noGrp="1"/>
          </p:cNvSpPr>
          <p:nvPr>
            <p:ph type="sldNum" sz="quarter" idx="12"/>
          </p:nvPr>
        </p:nvSpPr>
        <p:spPr/>
        <p:txBody>
          <a:bodyPr/>
          <a:lstStyle/>
          <a:p>
            <a:r>
              <a:rPr lang="en-US"/>
              <a:t> </a:t>
            </a:r>
            <a:fld id="{B7C7DEAE-B1FF-4F0D-9790-23B38FF51CAA}" type="slidenum">
              <a:rPr lang="en-US" smtClean="0"/>
              <a:pPr/>
              <a:t>33</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875" y="3810000"/>
            <a:ext cx="1570249" cy="2362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455" y="1219200"/>
            <a:ext cx="1590730" cy="2362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697" y="3810000"/>
            <a:ext cx="1573226" cy="2362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4604" y="1219200"/>
            <a:ext cx="1554328" cy="23622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1200" y="3886200"/>
            <a:ext cx="1529286" cy="2362200"/>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401" y="3810000"/>
            <a:ext cx="1581588" cy="2362200"/>
          </a:xfrm>
          <a:prstGeom prst="rect">
            <a:avLst/>
          </a:prstGeom>
        </p:spPr>
      </p:pic>
      <p:pic>
        <p:nvPicPr>
          <p:cNvPr id="6" name="Picture 5" descr="A book cover with text&#10;&#10;Description automatically generated">
            <a:extLst>
              <a:ext uri="{FF2B5EF4-FFF2-40B4-BE49-F238E27FC236}">
                <a16:creationId xmlns:a16="http://schemas.microsoft.com/office/drawing/2014/main" id="{07417E37-1807-943C-CBF3-85EF52DF49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7495" y="1219200"/>
            <a:ext cx="1576490" cy="2362200"/>
          </a:xfrm>
          <a:prstGeom prst="rect">
            <a:avLst/>
          </a:prstGeom>
        </p:spPr>
      </p:pic>
      <p:pic>
        <p:nvPicPr>
          <p:cNvPr id="13" name="Picture 12" descr="A book cover of a book&#10;&#10;Description automatically generated">
            <a:extLst>
              <a:ext uri="{FF2B5EF4-FFF2-40B4-BE49-F238E27FC236}">
                <a16:creationId xmlns:a16="http://schemas.microsoft.com/office/drawing/2014/main" id="{6F3D5507-15EB-1341-4F9F-07EBC05110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47041" y="3886200"/>
            <a:ext cx="1661408" cy="2053624"/>
          </a:xfrm>
          <a:prstGeom prst="rect">
            <a:avLst/>
          </a:prstGeom>
        </p:spPr>
      </p:pic>
    </p:spTree>
    <p:extLst>
      <p:ext uri="{BB962C8B-B14F-4D97-AF65-F5344CB8AC3E}">
        <p14:creationId xmlns:p14="http://schemas.microsoft.com/office/powerpoint/2010/main" val="4153351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49A41D-4B70-F146-0766-494862FF0AB5}"/>
              </a:ext>
            </a:extLst>
          </p:cNvPr>
          <p:cNvSpPr>
            <a:spLocks noGrp="1"/>
          </p:cNvSpPr>
          <p:nvPr>
            <p:ph type="title"/>
          </p:nvPr>
        </p:nvSpPr>
        <p:spPr/>
        <p:txBody>
          <a:bodyPr/>
          <a:lstStyle/>
          <a:p>
            <a:r>
              <a:rPr lang="en-US" dirty="0"/>
              <a:t>Graphics Sources</a:t>
            </a:r>
          </a:p>
        </p:txBody>
      </p:sp>
      <p:sp>
        <p:nvSpPr>
          <p:cNvPr id="8" name="Content Placeholder 7">
            <a:extLst>
              <a:ext uri="{FF2B5EF4-FFF2-40B4-BE49-F238E27FC236}">
                <a16:creationId xmlns:a16="http://schemas.microsoft.com/office/drawing/2014/main" id="{1390CF85-2B67-E1E1-7D6A-A2E569DF911A}"/>
              </a:ext>
            </a:extLst>
          </p:cNvPr>
          <p:cNvSpPr>
            <a:spLocks noGrp="1"/>
          </p:cNvSpPr>
          <p:nvPr>
            <p:ph idx="1"/>
          </p:nvPr>
        </p:nvSpPr>
        <p:spPr/>
        <p:txBody>
          <a:bodyPr>
            <a:normAutofit fontScale="92500" lnSpcReduction="20000"/>
          </a:bodyPr>
          <a:lstStyle/>
          <a:p>
            <a:r>
              <a:rPr lang="en-US" dirty="0"/>
              <a:t>Bell Curve with standard deviations:</a:t>
            </a:r>
          </a:p>
          <a:p>
            <a:pPr lvl="1"/>
            <a:r>
              <a:rPr lang="en-US" dirty="0"/>
              <a:t>LibreTexts.org Introductory Statistics, figure 3.9</a:t>
            </a:r>
          </a:p>
          <a:p>
            <a:pPr lvl="1"/>
            <a:r>
              <a:rPr lang="en-US" sz="1800" dirty="0">
                <a:hlinkClick r:id="rId2"/>
              </a:rPr>
              <a:t>https://stats.libretexts.org/Bookshelves/Introductory_Statistics/OpenIntro_Statistics_%28Diez_et_al%29./03%3A_Distributions_of_Random_Variables/3.01%3A_Normal_Distribution</a:t>
            </a:r>
            <a:endParaRPr lang="en-US" sz="1800" dirty="0"/>
          </a:p>
          <a:p>
            <a:r>
              <a:rPr lang="en-US" sz="2600" dirty="0"/>
              <a:t>Bell Curve overlay with transparent background:</a:t>
            </a:r>
          </a:p>
          <a:p>
            <a:pPr lvl="1"/>
            <a:r>
              <a:rPr lang="en-US" sz="1800" dirty="0">
                <a:hlinkClick r:id="rId3"/>
              </a:rPr>
              <a:t>https://www.hiclipart.com/free-transparent-background-png-clipart-ijvtp#google_vignette</a:t>
            </a:r>
            <a:endParaRPr lang="en-US" sz="1800" dirty="0"/>
          </a:p>
          <a:p>
            <a:r>
              <a:rPr lang="en-US" sz="2600" dirty="0"/>
              <a:t>Agassi Stats</a:t>
            </a:r>
          </a:p>
          <a:p>
            <a:pPr lvl="1"/>
            <a:r>
              <a:rPr lang="en-US" sz="1800" dirty="0">
                <a:hlinkClick r:id="rId4"/>
              </a:rPr>
              <a:t>https://www.tennisabstract.com/cgi-bin/player.cgi?p=AndreAgassi</a:t>
            </a:r>
            <a:endParaRPr lang="en-US" sz="1800" dirty="0"/>
          </a:p>
          <a:p>
            <a:r>
              <a:rPr lang="en-US" sz="2600" dirty="0"/>
              <a:t>Grading Scale</a:t>
            </a:r>
          </a:p>
          <a:p>
            <a:pPr lvl="1"/>
            <a:r>
              <a:rPr lang="en-US" sz="1800" dirty="0">
                <a:hlinkClick r:id="rId5"/>
              </a:rPr>
              <a:t>https://www.of90.net/Page/3283</a:t>
            </a:r>
            <a:endParaRPr lang="en-US" sz="1800" dirty="0"/>
          </a:p>
          <a:p>
            <a:r>
              <a:rPr lang="en-US" sz="2600" dirty="0"/>
              <a:t>Roulette wheel</a:t>
            </a:r>
          </a:p>
          <a:p>
            <a:pPr lvl="1"/>
            <a:r>
              <a:rPr lang="en-US" sz="1800" dirty="0">
                <a:hlinkClick r:id="rId6"/>
              </a:rPr>
              <a:t>https://www.casino.com/blog/2021/09/15/roulette-wheel-layout-variations/</a:t>
            </a:r>
            <a:endParaRPr lang="en-US" sz="1800" dirty="0"/>
          </a:p>
          <a:p>
            <a:r>
              <a:rPr lang="en-US" sz="2600" dirty="0"/>
              <a:t>Roulette Payout table</a:t>
            </a:r>
          </a:p>
          <a:p>
            <a:pPr lvl="1"/>
            <a:r>
              <a:rPr lang="en-US" sz="1800" dirty="0">
                <a:hlinkClick r:id="rId7"/>
              </a:rPr>
              <a:t>https://www.techopedia.com/gambling-guides/roulette-odds-probability</a:t>
            </a:r>
            <a:endParaRPr lang="en-US" sz="1800" dirty="0"/>
          </a:p>
          <a:p>
            <a:pPr lvl="1"/>
            <a:endParaRPr lang="en-US" sz="1800" dirty="0"/>
          </a:p>
          <a:p>
            <a:pPr lvl="1"/>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4181074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1B32-0346-FAD7-6D24-388A72BD3FDE}"/>
              </a:ext>
            </a:extLst>
          </p:cNvPr>
          <p:cNvSpPr>
            <a:spLocks noGrp="1"/>
          </p:cNvSpPr>
          <p:nvPr>
            <p:ph type="title"/>
          </p:nvPr>
        </p:nvSpPr>
        <p:spPr/>
        <p:txBody>
          <a:bodyPr/>
          <a:lstStyle/>
          <a:p>
            <a:r>
              <a:rPr lang="en-US" dirty="0"/>
              <a:t>Course Description</a:t>
            </a:r>
          </a:p>
        </p:txBody>
      </p:sp>
      <p:sp>
        <p:nvSpPr>
          <p:cNvPr id="3" name="Content Placeholder 2">
            <a:extLst>
              <a:ext uri="{FF2B5EF4-FFF2-40B4-BE49-F238E27FC236}">
                <a16:creationId xmlns:a16="http://schemas.microsoft.com/office/drawing/2014/main" id="{6E77D5B3-2BDC-02B0-4DC3-17305A84D01A}"/>
              </a:ext>
            </a:extLst>
          </p:cNvPr>
          <p:cNvSpPr>
            <a:spLocks noGrp="1"/>
          </p:cNvSpPr>
          <p:nvPr>
            <p:ph idx="1"/>
          </p:nvPr>
        </p:nvSpPr>
        <p:spPr/>
        <p:txBody>
          <a:bodyPr/>
          <a:lstStyle/>
          <a:p>
            <a:pPr marL="0" indent="0">
              <a:buNone/>
            </a:pPr>
            <a:r>
              <a:rPr lang="en-US" dirty="0"/>
              <a:t>It’s important to understand the performance of your portfolio.  After all, you are putting a lot of effort into it.  And your future depends on it.  How do you know if you are doing well?  What does “good” look like?  We will discuss this, as well as how to measure your performance without getting discouraged when things are (temporarily) not going your way.</a:t>
            </a:r>
          </a:p>
        </p:txBody>
      </p:sp>
      <p:sp>
        <p:nvSpPr>
          <p:cNvPr id="4" name="Slide Number Placeholder 3">
            <a:extLst>
              <a:ext uri="{FF2B5EF4-FFF2-40B4-BE49-F238E27FC236}">
                <a16:creationId xmlns:a16="http://schemas.microsoft.com/office/drawing/2014/main" id="{D8B2E9A2-0079-2FAE-322B-CF355266F7BF}"/>
              </a:ext>
            </a:extLst>
          </p:cNvPr>
          <p:cNvSpPr>
            <a:spLocks noGrp="1"/>
          </p:cNvSpPr>
          <p:nvPr>
            <p:ph type="sldNum" sz="quarter" idx="12"/>
          </p:nvPr>
        </p:nvSpPr>
        <p:spPr/>
        <p:txBody>
          <a:bodyPr/>
          <a:lstStyle/>
          <a:p>
            <a:fld id="{B7C7DEAE-B1FF-4F0D-9790-23B38FF51CAA}" type="slidenum">
              <a:rPr lang="en-US" smtClean="0"/>
              <a:pPr/>
              <a:t>35</a:t>
            </a:fld>
            <a:endParaRPr lang="en-US" dirty="0"/>
          </a:p>
        </p:txBody>
      </p:sp>
    </p:spTree>
    <p:extLst>
      <p:ext uri="{BB962C8B-B14F-4D97-AF65-F5344CB8AC3E}">
        <p14:creationId xmlns:p14="http://schemas.microsoft.com/office/powerpoint/2010/main" val="257877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9E4A-39EE-1E9B-A260-748BAD4FE653}"/>
              </a:ext>
            </a:extLst>
          </p:cNvPr>
          <p:cNvSpPr>
            <a:spLocks noGrp="1"/>
          </p:cNvSpPr>
          <p:nvPr>
            <p:ph type="title"/>
          </p:nvPr>
        </p:nvSpPr>
        <p:spPr/>
        <p:txBody>
          <a:bodyPr/>
          <a:lstStyle/>
          <a:p>
            <a:r>
              <a:rPr lang="en-US" dirty="0"/>
              <a:t>Investment</a:t>
            </a:r>
            <a:r>
              <a:rPr lang="en-US" baseline="0" dirty="0"/>
              <a:t> Performance Is Important</a:t>
            </a:r>
            <a:endParaRPr lang="en-US" dirty="0"/>
          </a:p>
        </p:txBody>
      </p:sp>
      <p:sp>
        <p:nvSpPr>
          <p:cNvPr id="3" name="Content Placeholder 2">
            <a:extLst>
              <a:ext uri="{FF2B5EF4-FFF2-40B4-BE49-F238E27FC236}">
                <a16:creationId xmlns:a16="http://schemas.microsoft.com/office/drawing/2014/main" id="{969E9B5A-F029-1C58-C8F4-521A04D9B48F}"/>
              </a:ext>
            </a:extLst>
          </p:cNvPr>
          <p:cNvSpPr>
            <a:spLocks noGrp="1"/>
          </p:cNvSpPr>
          <p:nvPr>
            <p:ph idx="1"/>
          </p:nvPr>
        </p:nvSpPr>
        <p:spPr/>
        <p:txBody>
          <a:bodyPr>
            <a:normAutofit fontScale="92500" lnSpcReduction="20000"/>
          </a:bodyPr>
          <a:lstStyle/>
          <a:p>
            <a:pPr marL="0" indent="0">
              <a:buNone/>
            </a:pPr>
            <a:r>
              <a:rPr lang="en-US" dirty="0" err="1"/>
              <a:t>BetterInvesting’s</a:t>
            </a:r>
            <a:r>
              <a:rPr lang="en-US" dirty="0"/>
              <a:t> goal is to outperform</a:t>
            </a:r>
            <a:r>
              <a:rPr lang="en-US" baseline="0" dirty="0"/>
              <a:t> the market by 5 percent</a:t>
            </a:r>
          </a:p>
          <a:p>
            <a:pPr marL="0" indent="0">
              <a:buNone/>
            </a:pPr>
            <a:endParaRPr lang="en-US" baseline="0" dirty="0"/>
          </a:p>
          <a:p>
            <a:pPr marL="0" indent="0">
              <a:buNone/>
            </a:pPr>
            <a:r>
              <a:rPr lang="en-US" baseline="0" dirty="0"/>
              <a:t>What do you need to outperform the market?</a:t>
            </a:r>
          </a:p>
          <a:p>
            <a:r>
              <a:rPr lang="en-US" baseline="0" dirty="0"/>
              <a:t>You need to:</a:t>
            </a:r>
          </a:p>
          <a:p>
            <a:pPr lvl="1"/>
            <a:r>
              <a:rPr lang="en-US" baseline="0" dirty="0"/>
              <a:t>Enjoy the endeavor</a:t>
            </a:r>
          </a:p>
          <a:p>
            <a:pPr lvl="1"/>
            <a:r>
              <a:rPr lang="en-US" baseline="0" dirty="0"/>
              <a:t>Devote enough time to be successful</a:t>
            </a:r>
          </a:p>
          <a:p>
            <a:pPr lvl="1"/>
            <a:r>
              <a:rPr lang="en-US" dirty="0"/>
              <a:t>G</a:t>
            </a:r>
            <a:r>
              <a:rPr lang="en-US" baseline="0" dirty="0"/>
              <a:t>et through the tough times</a:t>
            </a:r>
          </a:p>
          <a:p>
            <a:pPr lvl="2"/>
            <a:r>
              <a:rPr lang="en-US" dirty="0"/>
              <a:t>Combination of discipline and optimism</a:t>
            </a:r>
          </a:p>
          <a:p>
            <a:pPr lvl="3"/>
            <a:endParaRPr lang="en-US" baseline="0" dirty="0"/>
          </a:p>
          <a:p>
            <a:pPr marL="0" lvl="0" indent="0">
              <a:buNone/>
            </a:pPr>
            <a:r>
              <a:rPr lang="en-US" dirty="0"/>
              <a:t>If you can’t outperform the market, save</a:t>
            </a:r>
            <a:r>
              <a:rPr lang="en-US" baseline="0" dirty="0"/>
              <a:t> yourself some time and do the easy thing: buy an index</a:t>
            </a:r>
          </a:p>
        </p:txBody>
      </p:sp>
      <p:sp>
        <p:nvSpPr>
          <p:cNvPr id="4" name="Slide Number Placeholder 3">
            <a:extLst>
              <a:ext uri="{FF2B5EF4-FFF2-40B4-BE49-F238E27FC236}">
                <a16:creationId xmlns:a16="http://schemas.microsoft.com/office/drawing/2014/main" id="{35233B14-27BA-3D5F-C6BC-9BBB99DE1D4D}"/>
              </a:ext>
            </a:extLst>
          </p:cNvPr>
          <p:cNvSpPr>
            <a:spLocks noGrp="1"/>
          </p:cNvSpPr>
          <p:nvPr>
            <p:ph type="sldNum" sz="quarter" idx="12"/>
          </p:nvPr>
        </p:nvSpPr>
        <p:spPr/>
        <p:txBody>
          <a:bodyPr/>
          <a:lstStyle/>
          <a:p>
            <a:fld id="{B7C7DEAE-B1FF-4F0D-9790-23B38FF51CAA}" type="slidenum">
              <a:rPr lang="en-US" smtClean="0"/>
              <a:pPr/>
              <a:t>4</a:t>
            </a:fld>
            <a:endParaRPr lang="en-US" dirty="0"/>
          </a:p>
        </p:txBody>
      </p:sp>
    </p:spTree>
    <p:extLst>
      <p:ext uri="{BB962C8B-B14F-4D97-AF65-F5344CB8AC3E}">
        <p14:creationId xmlns:p14="http://schemas.microsoft.com/office/powerpoint/2010/main" val="111325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564C-0279-42F8-2285-BD10FB5890C6}"/>
              </a:ext>
            </a:extLst>
          </p:cNvPr>
          <p:cNvSpPr>
            <a:spLocks noGrp="1"/>
          </p:cNvSpPr>
          <p:nvPr>
            <p:ph type="title"/>
          </p:nvPr>
        </p:nvSpPr>
        <p:spPr/>
        <p:txBody>
          <a:bodyPr/>
          <a:lstStyle/>
          <a:p>
            <a:r>
              <a:rPr lang="en-US" dirty="0"/>
              <a:t>How Do</a:t>
            </a:r>
            <a:r>
              <a:rPr lang="en-US" baseline="0" dirty="0"/>
              <a:t> You Keep Score?</a:t>
            </a:r>
            <a:endParaRPr lang="en-US" dirty="0"/>
          </a:p>
        </p:txBody>
      </p:sp>
      <p:sp>
        <p:nvSpPr>
          <p:cNvPr id="4" name="Slide Number Placeholder 3">
            <a:extLst>
              <a:ext uri="{FF2B5EF4-FFF2-40B4-BE49-F238E27FC236}">
                <a16:creationId xmlns:a16="http://schemas.microsoft.com/office/drawing/2014/main" id="{FFC470D5-9313-6E27-5128-34074F5FC768}"/>
              </a:ext>
            </a:extLst>
          </p:cNvPr>
          <p:cNvSpPr>
            <a:spLocks noGrp="1"/>
          </p:cNvSpPr>
          <p:nvPr>
            <p:ph type="sldNum" sz="quarter" idx="10"/>
          </p:nvPr>
        </p:nvSpPr>
        <p:spPr/>
        <p:txBody>
          <a:bodyPr/>
          <a:lstStyle/>
          <a:p>
            <a:fld id="{B7C7DEAE-B1FF-4F0D-9790-23B38FF51CAA}" type="slidenum">
              <a:rPr lang="en-US" smtClean="0"/>
              <a:pPr/>
              <a:t>5</a:t>
            </a:fld>
            <a:endParaRPr lang="en-US" dirty="0"/>
          </a:p>
        </p:txBody>
      </p:sp>
      <p:sp>
        <p:nvSpPr>
          <p:cNvPr id="3" name="Content Placeholder 2">
            <a:extLst>
              <a:ext uri="{FF2B5EF4-FFF2-40B4-BE49-F238E27FC236}">
                <a16:creationId xmlns:a16="http://schemas.microsoft.com/office/drawing/2014/main" id="{255EFF38-C533-5A0B-B837-DDD821D9438E}"/>
              </a:ext>
            </a:extLst>
          </p:cNvPr>
          <p:cNvSpPr>
            <a:spLocks noGrp="1"/>
          </p:cNvSpPr>
          <p:nvPr>
            <p:ph idx="1"/>
          </p:nvPr>
        </p:nvSpPr>
        <p:spPr/>
        <p:txBody>
          <a:bodyPr>
            <a:normAutofit fontScale="92500" lnSpcReduction="20000"/>
          </a:bodyPr>
          <a:lstStyle/>
          <a:p>
            <a:r>
              <a:rPr lang="en-US" dirty="0"/>
              <a:t>How do we know we are meeting our goal?</a:t>
            </a:r>
          </a:p>
          <a:p>
            <a:endParaRPr lang="en-US" dirty="0"/>
          </a:p>
          <a:p>
            <a:r>
              <a:rPr lang="en-US" dirty="0"/>
              <a:t>Like</a:t>
            </a:r>
            <a:r>
              <a:rPr lang="en-US" baseline="0" dirty="0"/>
              <a:t> so many things in life, we default to what we learned in school</a:t>
            </a:r>
          </a:p>
          <a:p>
            <a:endParaRPr lang="en-US" baseline="0" dirty="0"/>
          </a:p>
          <a:p>
            <a:r>
              <a:rPr lang="en-US" baseline="0" dirty="0"/>
              <a:t>This type of scale does</a:t>
            </a:r>
            <a:r>
              <a:rPr lang="en-US" dirty="0"/>
              <a:t> not reflect real life</a:t>
            </a:r>
          </a:p>
          <a:p>
            <a:pPr marL="914400" lvl="1" indent="-457200"/>
            <a:r>
              <a:rPr lang="en-US" dirty="0"/>
              <a:t>competitive achievement</a:t>
            </a:r>
          </a:p>
          <a:p>
            <a:pPr marL="914400" lvl="1" indent="-457200"/>
            <a:r>
              <a:rPr lang="en-US" dirty="0"/>
              <a:t>Under uncertain conditions</a:t>
            </a:r>
          </a:p>
          <a:p>
            <a:pPr marL="914400" lvl="1" indent="-457200"/>
            <a:r>
              <a:rPr lang="en-US" dirty="0"/>
              <a:t>over a long period of time</a:t>
            </a:r>
          </a:p>
        </p:txBody>
      </p:sp>
      <p:pic>
        <p:nvPicPr>
          <p:cNvPr id="17" name="Picture 16" descr="A screen shot of a phone&#10;&#10;Description automatically generated">
            <a:extLst>
              <a:ext uri="{FF2B5EF4-FFF2-40B4-BE49-F238E27FC236}">
                <a16:creationId xmlns:a16="http://schemas.microsoft.com/office/drawing/2014/main" id="{0F991947-BA55-EA9E-3FF3-27F7D56AC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028" y="1447800"/>
            <a:ext cx="3845046" cy="4876800"/>
          </a:xfrm>
          <a:prstGeom prst="rect">
            <a:avLst/>
          </a:prstGeom>
        </p:spPr>
      </p:pic>
    </p:spTree>
    <p:extLst>
      <p:ext uri="{BB962C8B-B14F-4D97-AF65-F5344CB8AC3E}">
        <p14:creationId xmlns:p14="http://schemas.microsoft.com/office/powerpoint/2010/main" val="130755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109-88E2-403C-53A9-3E2CB2BE1247}"/>
              </a:ext>
            </a:extLst>
          </p:cNvPr>
          <p:cNvSpPr>
            <a:spLocks noGrp="1"/>
          </p:cNvSpPr>
          <p:nvPr>
            <p:ph type="title"/>
          </p:nvPr>
        </p:nvSpPr>
        <p:spPr/>
        <p:txBody>
          <a:bodyPr/>
          <a:lstStyle/>
          <a:p>
            <a:pPr lvl="0"/>
            <a:r>
              <a:rPr lang="en-US" dirty="0"/>
              <a:t>What does success look like?</a:t>
            </a:r>
          </a:p>
        </p:txBody>
      </p:sp>
      <p:sp>
        <p:nvSpPr>
          <p:cNvPr id="3" name="Slide Number Placeholder 2">
            <a:extLst>
              <a:ext uri="{FF2B5EF4-FFF2-40B4-BE49-F238E27FC236}">
                <a16:creationId xmlns:a16="http://schemas.microsoft.com/office/drawing/2014/main" id="{DD79078E-2A19-F138-0979-C693839B4EC9}"/>
              </a:ext>
            </a:extLst>
          </p:cNvPr>
          <p:cNvSpPr>
            <a:spLocks noGrp="1"/>
          </p:cNvSpPr>
          <p:nvPr>
            <p:ph type="sldNum" sz="quarter" idx="10"/>
          </p:nvPr>
        </p:nvSpPr>
        <p:spPr/>
        <p:txBody>
          <a:bodyPr/>
          <a:lstStyle/>
          <a:p>
            <a:r>
              <a:rPr lang="en-US"/>
              <a:t> </a:t>
            </a:r>
            <a:fld id="{B7C7DEAE-B1FF-4F0D-9790-23B38FF51CAA}" type="slidenum">
              <a:rPr lang="en-US" smtClean="0"/>
              <a:pPr/>
              <a:t>6</a:t>
            </a:fld>
            <a:endParaRPr lang="en-US" dirty="0"/>
          </a:p>
        </p:txBody>
      </p:sp>
      <p:pic>
        <p:nvPicPr>
          <p:cNvPr id="9" name="Picture Placeholder 8" descr="A person in a suit and tie&#10;&#10;Description automatically generated">
            <a:extLst>
              <a:ext uri="{FF2B5EF4-FFF2-40B4-BE49-F238E27FC236}">
                <a16:creationId xmlns:a16="http://schemas.microsoft.com/office/drawing/2014/main" id="{9356AB46-D860-A715-AC56-0A57891AB82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451" r="17451"/>
          <a:stretch>
            <a:fillRect/>
          </a:stretch>
        </p:blipFill>
        <p:spPr>
          <a:xfrm>
            <a:off x="7270750" y="2057400"/>
            <a:ext cx="2559050" cy="2623120"/>
          </a:xfrm>
        </p:spPr>
      </p:pic>
      <p:sp>
        <p:nvSpPr>
          <p:cNvPr id="5" name="Content Placeholder 4">
            <a:extLst>
              <a:ext uri="{FF2B5EF4-FFF2-40B4-BE49-F238E27FC236}">
                <a16:creationId xmlns:a16="http://schemas.microsoft.com/office/drawing/2014/main" id="{9FC40755-3B00-24DD-2B5A-92900F878727}"/>
              </a:ext>
            </a:extLst>
          </p:cNvPr>
          <p:cNvSpPr>
            <a:spLocks noGrp="1"/>
          </p:cNvSpPr>
          <p:nvPr>
            <p:ph idx="1"/>
          </p:nvPr>
        </p:nvSpPr>
        <p:spPr/>
        <p:txBody>
          <a:bodyPr>
            <a:normAutofit fontScale="92500" lnSpcReduction="10000"/>
          </a:bodyPr>
          <a:lstStyle/>
          <a:p>
            <a:r>
              <a:rPr lang="en-US" dirty="0"/>
              <a:t>Joel Tillinghast</a:t>
            </a:r>
          </a:p>
          <a:p>
            <a:endParaRPr lang="en-US" dirty="0"/>
          </a:p>
          <a:p>
            <a:r>
              <a:rPr lang="en-US" sz="2800" dirty="0"/>
              <a:t>Fund Manager, Fidelity Low-Cost Stock Fund, 34 years</a:t>
            </a:r>
          </a:p>
          <a:p>
            <a:endParaRPr lang="en-US" sz="2800" dirty="0"/>
          </a:p>
          <a:p>
            <a:r>
              <a:rPr lang="en-US" sz="2800" dirty="0"/>
              <a:t>Fund performance during his tenure:  +3% over market</a:t>
            </a:r>
          </a:p>
          <a:p>
            <a:endParaRPr lang="en-US" sz="2000" dirty="0"/>
          </a:p>
          <a:p>
            <a:r>
              <a:rPr lang="en-US" sz="2000" dirty="0"/>
              <a:t>“Even with grade inflation, 55 percent wouldn’t be a passing grade, but in the stock market, being right 55 percent of the time is as good as it gets.”</a:t>
            </a:r>
          </a:p>
        </p:txBody>
      </p:sp>
      <p:pic>
        <p:nvPicPr>
          <p:cNvPr id="7" name="Picture 6" descr="A book cover with text&#10;&#10;Description automatically generated">
            <a:extLst>
              <a:ext uri="{FF2B5EF4-FFF2-40B4-BE49-F238E27FC236}">
                <a16:creationId xmlns:a16="http://schemas.microsoft.com/office/drawing/2014/main" id="{3C8B2C44-DD23-15CB-256E-FA8A984F3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0" y="3921012"/>
            <a:ext cx="1858384" cy="2784588"/>
          </a:xfrm>
          <a:prstGeom prst="rect">
            <a:avLst/>
          </a:prstGeom>
        </p:spPr>
      </p:pic>
    </p:spTree>
    <p:extLst>
      <p:ext uri="{BB962C8B-B14F-4D97-AF65-F5344CB8AC3E}">
        <p14:creationId xmlns:p14="http://schemas.microsoft.com/office/powerpoint/2010/main" val="406570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5E62-2190-3C7A-295A-3634AF4F02E5}"/>
              </a:ext>
            </a:extLst>
          </p:cNvPr>
          <p:cNvSpPr>
            <a:spLocks noGrp="1"/>
          </p:cNvSpPr>
          <p:nvPr>
            <p:ph type="title"/>
          </p:nvPr>
        </p:nvSpPr>
        <p:spPr/>
        <p:txBody>
          <a:bodyPr/>
          <a:lstStyle/>
          <a:p>
            <a:r>
              <a:rPr lang="en-US" dirty="0"/>
              <a:t>It’s Not Just Investing!</a:t>
            </a:r>
          </a:p>
        </p:txBody>
      </p:sp>
      <p:sp>
        <p:nvSpPr>
          <p:cNvPr id="3" name="Slide Number Placeholder 2">
            <a:extLst>
              <a:ext uri="{FF2B5EF4-FFF2-40B4-BE49-F238E27FC236}">
                <a16:creationId xmlns:a16="http://schemas.microsoft.com/office/drawing/2014/main" id="{1592F47A-A69D-FB66-0A6E-9CEDE88C7797}"/>
              </a:ext>
            </a:extLst>
          </p:cNvPr>
          <p:cNvSpPr>
            <a:spLocks noGrp="1"/>
          </p:cNvSpPr>
          <p:nvPr>
            <p:ph type="sldNum" sz="quarter" idx="10"/>
          </p:nvPr>
        </p:nvSpPr>
        <p:spPr/>
        <p:txBody>
          <a:bodyPr/>
          <a:lstStyle/>
          <a:p>
            <a:r>
              <a:rPr lang="en-US"/>
              <a:t> </a:t>
            </a:r>
            <a:fld id="{B7C7DEAE-B1FF-4F0D-9790-23B38FF51CAA}" type="slidenum">
              <a:rPr lang="en-US" smtClean="0"/>
              <a:pPr/>
              <a:t>7</a:t>
            </a:fld>
            <a:endParaRPr lang="en-US" dirty="0"/>
          </a:p>
        </p:txBody>
      </p:sp>
      <p:pic>
        <p:nvPicPr>
          <p:cNvPr id="9" name="Picture Placeholder 8" descr="A person with red hair smiling&#10;&#10;Description automatically generated">
            <a:extLst>
              <a:ext uri="{FF2B5EF4-FFF2-40B4-BE49-F238E27FC236}">
                <a16:creationId xmlns:a16="http://schemas.microsoft.com/office/drawing/2014/main" id="{A5784DED-6300-FA97-5FF2-7C93F0F521E9}"/>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7494" r="17494"/>
          <a:stretch>
            <a:fillRect/>
          </a:stretch>
        </p:blipFill>
        <p:spPr>
          <a:xfrm>
            <a:off x="7270750" y="2057399"/>
            <a:ext cx="2482850" cy="2545013"/>
          </a:xfrm>
        </p:spPr>
      </p:pic>
      <p:sp>
        <p:nvSpPr>
          <p:cNvPr id="5" name="Content Placeholder 4">
            <a:extLst>
              <a:ext uri="{FF2B5EF4-FFF2-40B4-BE49-F238E27FC236}">
                <a16:creationId xmlns:a16="http://schemas.microsoft.com/office/drawing/2014/main" id="{46EA0F23-6EE7-6DC6-88D0-F9C46BC2E3A7}"/>
              </a:ext>
            </a:extLst>
          </p:cNvPr>
          <p:cNvSpPr>
            <a:spLocks noGrp="1"/>
          </p:cNvSpPr>
          <p:nvPr>
            <p:ph idx="1"/>
          </p:nvPr>
        </p:nvSpPr>
        <p:spPr/>
        <p:txBody>
          <a:bodyPr>
            <a:normAutofit/>
          </a:bodyPr>
          <a:lstStyle/>
          <a:p>
            <a:r>
              <a:rPr lang="en-US" sz="2800" dirty="0"/>
              <a:t>Annie Duke</a:t>
            </a:r>
          </a:p>
          <a:p>
            <a:r>
              <a:rPr lang="en-US" sz="2400" dirty="0"/>
              <a:t>WSOP Champion, lifetime winnings $5M</a:t>
            </a:r>
          </a:p>
          <a:p>
            <a:endParaRPr lang="en-US" sz="2400" dirty="0"/>
          </a:p>
          <a:p>
            <a:r>
              <a:rPr lang="en-US" sz="2400" dirty="0"/>
              <a:t>PhD Psychologist, focusing on decision making</a:t>
            </a:r>
          </a:p>
          <a:p>
            <a:endParaRPr lang="en-US" sz="2000" dirty="0"/>
          </a:p>
          <a:p>
            <a:r>
              <a:rPr lang="en-US" sz="2000" dirty="0"/>
              <a:t>“A great poker player who has a good-size advantage over the other players at the table, making significantly better strategic decisions, will still be losing over 40% of the time at the end of eight hours of play.”</a:t>
            </a:r>
          </a:p>
        </p:txBody>
      </p:sp>
      <p:pic>
        <p:nvPicPr>
          <p:cNvPr id="11" name="Picture 10" descr="A book cover of a book&#10;&#10;Description automatically generated">
            <a:extLst>
              <a:ext uri="{FF2B5EF4-FFF2-40B4-BE49-F238E27FC236}">
                <a16:creationId xmlns:a16="http://schemas.microsoft.com/office/drawing/2014/main" id="{BF59872B-6FE3-796D-E0A7-2247BC3E6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3913860"/>
            <a:ext cx="1828800" cy="2763166"/>
          </a:xfrm>
          <a:prstGeom prst="rect">
            <a:avLst/>
          </a:prstGeom>
        </p:spPr>
      </p:pic>
      <p:sp>
        <p:nvSpPr>
          <p:cNvPr id="4" name="TextBox 3">
            <a:extLst>
              <a:ext uri="{FF2B5EF4-FFF2-40B4-BE49-F238E27FC236}">
                <a16:creationId xmlns:a16="http://schemas.microsoft.com/office/drawing/2014/main" id="{89CA8933-2991-07BA-1AD9-2C28C2E2DC81}"/>
              </a:ext>
            </a:extLst>
          </p:cNvPr>
          <p:cNvSpPr txBox="1"/>
          <p:nvPr/>
        </p:nvSpPr>
        <p:spPr>
          <a:xfrm>
            <a:off x="685800" y="6096000"/>
            <a:ext cx="5486400" cy="369332"/>
          </a:xfrm>
          <a:prstGeom prst="rect">
            <a:avLst/>
          </a:prstGeom>
          <a:noFill/>
        </p:spPr>
        <p:txBody>
          <a:bodyPr wrap="square" rtlCol="0">
            <a:spAutoFit/>
          </a:bodyPr>
          <a:lstStyle/>
          <a:p>
            <a:r>
              <a:rPr lang="en-US" dirty="0"/>
              <a:t>If you lose 40% of the time, you win 60% of the time</a:t>
            </a:r>
          </a:p>
        </p:txBody>
      </p:sp>
    </p:spTree>
    <p:extLst>
      <p:ext uri="{BB962C8B-B14F-4D97-AF65-F5344CB8AC3E}">
        <p14:creationId xmlns:p14="http://schemas.microsoft.com/office/powerpoint/2010/main" val="388785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45AD-51E8-076A-6718-8EB9FB507DB4}"/>
              </a:ext>
            </a:extLst>
          </p:cNvPr>
          <p:cNvSpPr>
            <a:spLocks noGrp="1"/>
          </p:cNvSpPr>
          <p:nvPr>
            <p:ph type="title"/>
          </p:nvPr>
        </p:nvSpPr>
        <p:spPr/>
        <p:txBody>
          <a:bodyPr/>
          <a:lstStyle/>
          <a:p>
            <a:r>
              <a:rPr lang="en-US" dirty="0"/>
              <a:t>The House Always Wins</a:t>
            </a:r>
          </a:p>
        </p:txBody>
      </p:sp>
      <p:sp>
        <p:nvSpPr>
          <p:cNvPr id="3" name="Slide Number Placeholder 2">
            <a:extLst>
              <a:ext uri="{FF2B5EF4-FFF2-40B4-BE49-F238E27FC236}">
                <a16:creationId xmlns:a16="http://schemas.microsoft.com/office/drawing/2014/main" id="{5D728967-A0DA-2732-7C5E-89624A978926}"/>
              </a:ext>
            </a:extLst>
          </p:cNvPr>
          <p:cNvSpPr>
            <a:spLocks noGrp="1"/>
          </p:cNvSpPr>
          <p:nvPr>
            <p:ph type="sldNum" sz="quarter" idx="10"/>
          </p:nvPr>
        </p:nvSpPr>
        <p:spPr/>
        <p:txBody>
          <a:bodyPr/>
          <a:lstStyle/>
          <a:p>
            <a:r>
              <a:rPr lang="en-US"/>
              <a:t> </a:t>
            </a:r>
            <a:fld id="{B7C7DEAE-B1FF-4F0D-9790-23B38FF51CAA}" type="slidenum">
              <a:rPr lang="en-US" smtClean="0"/>
              <a:pPr/>
              <a:t>8</a:t>
            </a:fld>
            <a:endParaRPr lang="en-US" dirty="0"/>
          </a:p>
        </p:txBody>
      </p:sp>
      <p:pic>
        <p:nvPicPr>
          <p:cNvPr id="7" name="Picture Placeholder 6" descr="A roulette wheel with numbers and a ball&#10;&#10;Description automatically generated">
            <a:extLst>
              <a:ext uri="{FF2B5EF4-FFF2-40B4-BE49-F238E27FC236}">
                <a16:creationId xmlns:a16="http://schemas.microsoft.com/office/drawing/2014/main" id="{0E32635E-2B89-3904-87F3-C6DB6197791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221" r="1221"/>
          <a:stretch>
            <a:fillRect/>
          </a:stretch>
        </p:blipFill>
        <p:spPr>
          <a:xfrm>
            <a:off x="7924800" y="2895600"/>
            <a:ext cx="2899214" cy="2971801"/>
          </a:xfrm>
        </p:spPr>
      </p:pic>
      <p:sp>
        <p:nvSpPr>
          <p:cNvPr id="5" name="Content Placeholder 4">
            <a:extLst>
              <a:ext uri="{FF2B5EF4-FFF2-40B4-BE49-F238E27FC236}">
                <a16:creationId xmlns:a16="http://schemas.microsoft.com/office/drawing/2014/main" id="{1296DC9F-557C-6B08-A26C-DCB90EA80F7B}"/>
              </a:ext>
            </a:extLst>
          </p:cNvPr>
          <p:cNvSpPr>
            <a:spLocks noGrp="1"/>
          </p:cNvSpPr>
          <p:nvPr>
            <p:ph idx="1"/>
          </p:nvPr>
        </p:nvSpPr>
        <p:spPr/>
        <p:txBody>
          <a:bodyPr>
            <a:normAutofit/>
          </a:bodyPr>
          <a:lstStyle/>
          <a:p>
            <a:r>
              <a:rPr lang="en-US" sz="2800" dirty="0"/>
              <a:t>Roulette payout = 36 / Bet – 1</a:t>
            </a:r>
          </a:p>
          <a:p>
            <a:r>
              <a:rPr lang="en-US" sz="2800" dirty="0"/>
              <a:t>Green pockets are the house edge</a:t>
            </a:r>
          </a:p>
        </p:txBody>
      </p:sp>
      <p:pic>
        <p:nvPicPr>
          <p:cNvPr id="9" name="Picture 8">
            <a:extLst>
              <a:ext uri="{FF2B5EF4-FFF2-40B4-BE49-F238E27FC236}">
                <a16:creationId xmlns:a16="http://schemas.microsoft.com/office/drawing/2014/main" id="{BA36BAAE-ECB2-F6F5-88A1-07053C1DC2C9}"/>
              </a:ext>
            </a:extLst>
          </p:cNvPr>
          <p:cNvPicPr>
            <a:picLocks noChangeAspect="1"/>
          </p:cNvPicPr>
          <p:nvPr/>
        </p:nvPicPr>
        <p:blipFill>
          <a:blip r:embed="rId3"/>
          <a:stretch>
            <a:fillRect/>
          </a:stretch>
        </p:blipFill>
        <p:spPr>
          <a:xfrm>
            <a:off x="639186" y="3124200"/>
            <a:ext cx="6122189" cy="3000655"/>
          </a:xfrm>
          <a:prstGeom prst="rect">
            <a:avLst/>
          </a:prstGeom>
        </p:spPr>
      </p:pic>
      <p:sp>
        <p:nvSpPr>
          <p:cNvPr id="10" name="TextBox 9">
            <a:extLst>
              <a:ext uri="{FF2B5EF4-FFF2-40B4-BE49-F238E27FC236}">
                <a16:creationId xmlns:a16="http://schemas.microsoft.com/office/drawing/2014/main" id="{75576DA8-4068-83C3-D114-9879C9024AB7}"/>
              </a:ext>
            </a:extLst>
          </p:cNvPr>
          <p:cNvSpPr txBox="1"/>
          <p:nvPr/>
        </p:nvSpPr>
        <p:spPr>
          <a:xfrm>
            <a:off x="2089151" y="6124855"/>
            <a:ext cx="2286000" cy="307777"/>
          </a:xfrm>
          <a:prstGeom prst="rect">
            <a:avLst/>
          </a:prstGeom>
          <a:noFill/>
        </p:spPr>
        <p:txBody>
          <a:bodyPr wrap="square" rtlCol="0">
            <a:spAutoFit/>
          </a:bodyPr>
          <a:lstStyle/>
          <a:p>
            <a:pPr algn="r"/>
            <a:r>
              <a:rPr lang="en-US" sz="1400" dirty="0"/>
              <a:t>House’s odds:</a:t>
            </a:r>
          </a:p>
        </p:txBody>
      </p:sp>
      <p:sp>
        <p:nvSpPr>
          <p:cNvPr id="11" name="TextBox 10">
            <a:extLst>
              <a:ext uri="{FF2B5EF4-FFF2-40B4-BE49-F238E27FC236}">
                <a16:creationId xmlns:a16="http://schemas.microsoft.com/office/drawing/2014/main" id="{5AB6A056-B245-A9A8-18A7-8F4E18C43880}"/>
              </a:ext>
            </a:extLst>
          </p:cNvPr>
          <p:cNvSpPr txBox="1"/>
          <p:nvPr/>
        </p:nvSpPr>
        <p:spPr>
          <a:xfrm>
            <a:off x="4267200" y="6124855"/>
            <a:ext cx="1219200" cy="307777"/>
          </a:xfrm>
          <a:prstGeom prst="rect">
            <a:avLst/>
          </a:prstGeom>
          <a:noFill/>
        </p:spPr>
        <p:txBody>
          <a:bodyPr wrap="square" rtlCol="0">
            <a:spAutoFit/>
          </a:bodyPr>
          <a:lstStyle/>
          <a:p>
            <a:r>
              <a:rPr lang="en-US" sz="1400" dirty="0"/>
              <a:t>51.35%</a:t>
            </a:r>
          </a:p>
        </p:txBody>
      </p:sp>
      <p:sp>
        <p:nvSpPr>
          <p:cNvPr id="12" name="TextBox 11">
            <a:extLst>
              <a:ext uri="{FF2B5EF4-FFF2-40B4-BE49-F238E27FC236}">
                <a16:creationId xmlns:a16="http://schemas.microsoft.com/office/drawing/2014/main" id="{90C681D5-4974-E18E-755E-47EFD5793C93}"/>
              </a:ext>
            </a:extLst>
          </p:cNvPr>
          <p:cNvSpPr txBox="1"/>
          <p:nvPr/>
        </p:nvSpPr>
        <p:spPr>
          <a:xfrm>
            <a:off x="5510569" y="6124855"/>
            <a:ext cx="1099131" cy="307777"/>
          </a:xfrm>
          <a:prstGeom prst="rect">
            <a:avLst/>
          </a:prstGeom>
          <a:noFill/>
        </p:spPr>
        <p:txBody>
          <a:bodyPr wrap="square" rtlCol="0">
            <a:spAutoFit/>
          </a:bodyPr>
          <a:lstStyle/>
          <a:p>
            <a:r>
              <a:rPr lang="en-US" sz="1400" dirty="0"/>
              <a:t>52.63%</a:t>
            </a:r>
          </a:p>
        </p:txBody>
      </p:sp>
      <p:sp>
        <p:nvSpPr>
          <p:cNvPr id="13" name="Rectangle 12">
            <a:extLst>
              <a:ext uri="{FF2B5EF4-FFF2-40B4-BE49-F238E27FC236}">
                <a16:creationId xmlns:a16="http://schemas.microsoft.com/office/drawing/2014/main" id="{69A45316-1949-FB48-8843-F96E8E5DBC3B}"/>
              </a:ext>
            </a:extLst>
          </p:cNvPr>
          <p:cNvSpPr/>
          <p:nvPr/>
        </p:nvSpPr>
        <p:spPr>
          <a:xfrm>
            <a:off x="3048000" y="6124855"/>
            <a:ext cx="3200400" cy="3521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61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E581-2D37-2D8B-9EF1-53385C17DFE3}"/>
              </a:ext>
            </a:extLst>
          </p:cNvPr>
          <p:cNvSpPr>
            <a:spLocks noGrp="1"/>
          </p:cNvSpPr>
          <p:nvPr>
            <p:ph type="title"/>
          </p:nvPr>
        </p:nvSpPr>
        <p:spPr/>
        <p:txBody>
          <a:bodyPr/>
          <a:lstStyle/>
          <a:p>
            <a:r>
              <a:rPr lang="en-US" dirty="0"/>
              <a:t>It’s Not</a:t>
            </a:r>
            <a:r>
              <a:rPr lang="en-US" baseline="0" dirty="0"/>
              <a:t> Just Money!</a:t>
            </a:r>
            <a:endParaRPr lang="en-US" dirty="0"/>
          </a:p>
        </p:txBody>
      </p:sp>
      <p:sp>
        <p:nvSpPr>
          <p:cNvPr id="3" name="Slide Number Placeholder 2">
            <a:extLst>
              <a:ext uri="{FF2B5EF4-FFF2-40B4-BE49-F238E27FC236}">
                <a16:creationId xmlns:a16="http://schemas.microsoft.com/office/drawing/2014/main" id="{14CD1C60-8376-6271-7E33-077EFE9F525A}"/>
              </a:ext>
            </a:extLst>
          </p:cNvPr>
          <p:cNvSpPr>
            <a:spLocks noGrp="1"/>
          </p:cNvSpPr>
          <p:nvPr>
            <p:ph type="sldNum" sz="quarter" idx="10"/>
          </p:nvPr>
        </p:nvSpPr>
        <p:spPr/>
        <p:txBody>
          <a:bodyPr/>
          <a:lstStyle/>
          <a:p>
            <a:r>
              <a:rPr lang="en-US"/>
              <a:t> </a:t>
            </a:r>
            <a:fld id="{B7C7DEAE-B1FF-4F0D-9790-23B38FF51CAA}" type="slidenum">
              <a:rPr lang="en-US" smtClean="0"/>
              <a:pPr/>
              <a:t>9</a:t>
            </a:fld>
            <a:endParaRPr lang="en-US" dirty="0"/>
          </a:p>
        </p:txBody>
      </p:sp>
      <p:sp>
        <p:nvSpPr>
          <p:cNvPr id="5" name="Content Placeholder 4">
            <a:extLst>
              <a:ext uri="{FF2B5EF4-FFF2-40B4-BE49-F238E27FC236}">
                <a16:creationId xmlns:a16="http://schemas.microsoft.com/office/drawing/2014/main" id="{AFDB7296-AD5C-8FF1-C209-14158FEDCA72}"/>
              </a:ext>
            </a:extLst>
          </p:cNvPr>
          <p:cNvSpPr>
            <a:spLocks noGrp="1"/>
          </p:cNvSpPr>
          <p:nvPr>
            <p:ph idx="1"/>
          </p:nvPr>
        </p:nvSpPr>
        <p:spPr/>
        <p:txBody>
          <a:bodyPr/>
          <a:lstStyle/>
          <a:p>
            <a:r>
              <a:rPr lang="en-US" dirty="0"/>
              <a:t>Roger Federer</a:t>
            </a:r>
          </a:p>
          <a:p>
            <a:r>
              <a:rPr lang="en-US" sz="2800" dirty="0"/>
              <a:t>20 Time Grand Slam Champion</a:t>
            </a:r>
          </a:p>
          <a:p>
            <a:r>
              <a:rPr lang="en-US" sz="2800" dirty="0"/>
              <a:t>103 Tournament Titles</a:t>
            </a:r>
          </a:p>
          <a:p>
            <a:r>
              <a:rPr lang="en-US" sz="2800" dirty="0"/>
              <a:t>Matches Won: 81.9% (1265-280)</a:t>
            </a:r>
          </a:p>
          <a:p>
            <a:r>
              <a:rPr lang="en-US" sz="2800" dirty="0"/>
              <a:t>Sets Won: 75.8% (3,072-979)</a:t>
            </a:r>
          </a:p>
          <a:p>
            <a:r>
              <a:rPr lang="en-US" sz="2800" dirty="0"/>
              <a:t>Games Won: 58.2% (23,154-16,650)</a:t>
            </a:r>
          </a:p>
        </p:txBody>
      </p:sp>
      <p:pic>
        <p:nvPicPr>
          <p:cNvPr id="9" name="Picture Placeholder 8" descr="A person holding a tennis racket&#10;&#10;Description automatically generated">
            <a:extLst>
              <a:ext uri="{FF2B5EF4-FFF2-40B4-BE49-F238E27FC236}">
                <a16:creationId xmlns:a16="http://schemas.microsoft.com/office/drawing/2014/main" id="{08390916-2BFD-D5CC-CBD9-DA47294565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5832" b="15832"/>
          <a:stretch>
            <a:fillRect/>
          </a:stretch>
        </p:blipFill>
        <p:spPr>
          <a:xfrm>
            <a:off x="7270750" y="2057400"/>
            <a:ext cx="2155825" cy="2209800"/>
          </a:xfrm>
        </p:spPr>
      </p:pic>
    </p:spTree>
    <p:extLst>
      <p:ext uri="{BB962C8B-B14F-4D97-AF65-F5344CB8AC3E}">
        <p14:creationId xmlns:p14="http://schemas.microsoft.com/office/powerpoint/2010/main" val="1565834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tterInvesting Clarity">
  <a:themeElements>
    <a:clrScheme name="BetterInvesting">
      <a:dk1>
        <a:srgbClr val="013B6E"/>
      </a:dk1>
      <a:lt1>
        <a:srgbClr val="FFFFFF"/>
      </a:lt1>
      <a:dk2>
        <a:srgbClr val="002445"/>
      </a:dk2>
      <a:lt2>
        <a:srgbClr val="EBEBEB"/>
      </a:lt2>
      <a:accent1>
        <a:srgbClr val="013B6E"/>
      </a:accent1>
      <a:accent2>
        <a:srgbClr val="18807D"/>
      </a:accent2>
      <a:accent3>
        <a:srgbClr val="474747"/>
      </a:accent3>
      <a:accent4>
        <a:srgbClr val="005DAA"/>
      </a:accent4>
      <a:accent5>
        <a:srgbClr val="CE4E28"/>
      </a:accent5>
      <a:accent6>
        <a:srgbClr val="F3CE2C"/>
      </a:accent6>
      <a:hlink>
        <a:srgbClr val="005DAA"/>
      </a:hlink>
      <a:folHlink>
        <a:srgbClr val="5B5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est-universal BetterInvesting PowerPoint 2021" id="{0DE759AA-08EF-C543-AE79-57ACC0F984A6}" vid="{4B65C11A-F8C7-F64F-ACD1-10E35E4C0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DCBD32614CB94C9E00392D41A08C2E" ma:contentTypeVersion="14" ma:contentTypeDescription="Create a new document." ma:contentTypeScope="" ma:versionID="c9ce13e337652a08665a6c3f02ae0e6e">
  <xsd:schema xmlns:xsd="http://www.w3.org/2001/XMLSchema" xmlns:xs="http://www.w3.org/2001/XMLSchema" xmlns:p="http://schemas.microsoft.com/office/2006/metadata/properties" xmlns:ns3="bc2eb4d5-dbad-4e97-8697-6ef4c6a12b59" xmlns:ns4="c5522833-5e9b-433f-9c31-692d0fdfc28a" targetNamespace="http://schemas.microsoft.com/office/2006/metadata/properties" ma:root="true" ma:fieldsID="3c2510f12788ce568185e7e9d6bfcf28" ns3:_="" ns4:_="">
    <xsd:import namespace="bc2eb4d5-dbad-4e97-8697-6ef4c6a12b59"/>
    <xsd:import namespace="c5522833-5e9b-433f-9c31-692d0fdfc2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eb4d5-dbad-4e97-8697-6ef4c6a12b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522833-5e9b-433f-9c31-692d0fdfc2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57596A-7D12-48A4-9771-E49F1C3C3879}">
  <ds:schemaRefs>
    <ds:schemaRef ds:uri="http://schemas.microsoft.com/sharepoint/v3/contenttype/forms"/>
  </ds:schemaRefs>
</ds:datastoreItem>
</file>

<file path=customXml/itemProps2.xml><?xml version="1.0" encoding="utf-8"?>
<ds:datastoreItem xmlns:ds="http://schemas.openxmlformats.org/officeDocument/2006/customXml" ds:itemID="{93804C4A-D8A7-47FC-90D6-1A8B1EB7EAE9}">
  <ds:schemaRefs>
    <ds:schemaRef ds:uri="http://schemas.microsoft.com/office/2006/documentManagement/types"/>
    <ds:schemaRef ds:uri="bc2eb4d5-dbad-4e97-8697-6ef4c6a12b59"/>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www.w3.org/XML/1998/namespace"/>
    <ds:schemaRef ds:uri="http://purl.org/dc/dcmitype/"/>
    <ds:schemaRef ds:uri="c5522833-5e9b-433f-9c31-692d0fdfc28a"/>
    <ds:schemaRef ds:uri="http://purl.org/dc/terms/"/>
  </ds:schemaRefs>
</ds:datastoreItem>
</file>

<file path=customXml/itemProps3.xml><?xml version="1.0" encoding="utf-8"?>
<ds:datastoreItem xmlns:ds="http://schemas.openxmlformats.org/officeDocument/2006/customXml" ds:itemID="{9E32CA15-3E4C-4936-B59D-2F06A8807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2eb4d5-dbad-4e97-8697-6ef4c6a12b59"/>
    <ds:schemaRef ds:uri="c5522833-5e9b-433f-9c31-692d0fdfc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1250</TotalTime>
  <Words>1775</Words>
  <Application>Microsoft Office PowerPoint</Application>
  <PresentationFormat>Widescreen</PresentationFormat>
  <Paragraphs>336</Paragraphs>
  <Slides>35</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BetterInvesting Clarity</vt:lpstr>
      <vt:lpstr>The Psychology of Investing: Keeping Score </vt:lpstr>
      <vt:lpstr>Disclaimer</vt:lpstr>
      <vt:lpstr>Performance</vt:lpstr>
      <vt:lpstr>Investment Performance Is Important</vt:lpstr>
      <vt:lpstr>How Do You Keep Score?</vt:lpstr>
      <vt:lpstr>What does success look like?</vt:lpstr>
      <vt:lpstr>It’s Not Just Investing!</vt:lpstr>
      <vt:lpstr>The House Always Wins</vt:lpstr>
      <vt:lpstr>It’s Not Just Money!</vt:lpstr>
      <vt:lpstr>It’s Not Just Money!</vt:lpstr>
      <vt:lpstr>What’s With 55%?!?</vt:lpstr>
      <vt:lpstr>55%, Explained Statistically</vt:lpstr>
      <vt:lpstr>Investing Scenario: A Picture</vt:lpstr>
      <vt:lpstr>Investing Scenario: Monte Carlo Results</vt:lpstr>
      <vt:lpstr>Skewness: A Factor In Our Favor</vt:lpstr>
      <vt:lpstr>Example:  Mid-Michigan Roundtable</vt:lpstr>
      <vt:lpstr>Example:  Mid-Michigan Roundtable</vt:lpstr>
      <vt:lpstr>Psychology</vt:lpstr>
      <vt:lpstr>Come On Get Happy</vt:lpstr>
      <vt:lpstr>Come On Get Happy</vt:lpstr>
      <vt:lpstr>Self-Serving Bias</vt:lpstr>
      <vt:lpstr>Self-Serving Bias</vt:lpstr>
      <vt:lpstr>Fielding Outcomes</vt:lpstr>
      <vt:lpstr>Fielding Outcomes – With Hindsight</vt:lpstr>
      <vt:lpstr>Fielding Outcomes – Self-Serving Bias</vt:lpstr>
      <vt:lpstr>Fielding Outcomes – Self-Serving Bias (Others)</vt:lpstr>
      <vt:lpstr>Come On Get Happy</vt:lpstr>
      <vt:lpstr>Framing the problem</vt:lpstr>
      <vt:lpstr>Use the proper frame</vt:lpstr>
      <vt:lpstr>Thinking Slow</vt:lpstr>
      <vt:lpstr>Keeping Score - Summary</vt:lpstr>
      <vt:lpstr>Question and Comments </vt:lpstr>
      <vt:lpstr>Bibliography</vt:lpstr>
      <vt:lpstr>Graphics Sources</vt:lpstr>
      <vt:lpstr>Course Description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Eric Bonner</dc:creator>
  <cp:keywords/>
  <dc:description/>
  <cp:lastModifiedBy>Matt Spielman</cp:lastModifiedBy>
  <cp:revision>132</cp:revision>
  <cp:lastPrinted>2022-02-10T23:10:58Z</cp:lastPrinted>
  <dcterms:created xsi:type="dcterms:W3CDTF">2021-06-18T17:08:12Z</dcterms:created>
  <dcterms:modified xsi:type="dcterms:W3CDTF">2024-09-19T00:26:50Z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0x010100E7DCBD32614CB94C9E00392D41A08C2E</vt:lpwstr>
  </property>
</Properties>
</file>